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783F4-A4FE-4F3A-A2AB-A7326829EEB9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2537-01A7-4E76-A645-87CFD8EF7B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71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22537-01A7-4E76-A645-87CFD8EF7BC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300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442DB5-D0A9-29DE-FD6F-37888B420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07538B-AF21-0D2C-64F2-9171F5DC55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78D9A6-C1D2-C28C-2317-D67986C2F8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A7330-4057-A321-C7BC-1FCDC685C1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22537-01A7-4E76-A645-87CFD8EF7BC5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90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42A0-C0F9-A356-19DF-173E3783B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F03D8-77FC-C719-5D7E-95E034670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8BEDA-AD12-D407-5EC8-27E4DC3A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43EB6-BC70-812B-B846-E1F7D09B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F7FCE-F078-81FF-7A43-CCB431B1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5538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93C6-0FD6-3ADC-91B0-B46F1564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D96FC-872B-CBE0-093D-CC5240CF6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44AB1-6DE9-9F8E-2BF8-B6226A15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D900-F4D3-2030-F95E-A8DAB65D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8CBE0-E55C-F4E7-EB98-626FBE2F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5704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CEEEB8-9282-80E6-C1CB-ECF51211A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67D91-8B2E-D497-7F96-EFFA02130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517F8-F187-7284-41CF-2668CFAF6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40404-11E2-4EF3-E6C2-DC10A7E9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49EA2-14AC-FBFE-7EF3-E02F69F2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0249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B6AA-9D72-03B4-4907-BEF8C8FC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6673-505D-6536-DB25-A00D141BB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C579A-036C-09F1-F621-21B7AE07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4DAA7-B8E3-DDE9-37CD-05AB107A2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E844-B3D4-6922-6BFB-1BD240BA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824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9064-32A1-C49D-3293-0473D8D97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7D6FD-697D-6556-8DE0-CF2CA532E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70C1E-954D-BFAD-975C-ECFF3C00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DDE6-B7A4-3F34-A78F-89920357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6FEC4-AA43-224E-32A9-0BE82EB3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7176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9E65-A7D2-0DB8-BD3A-E4B0185E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B516F-01C7-2473-7EC3-7C4F9C5F1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77F06-65C3-8221-CCC4-51803531F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FB576-58FF-E33C-526E-016F0672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26A82-3F7E-E2B8-3A19-825ACC6C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DDC19-42D1-2AF2-3E46-6300ADB4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99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31B77-A7E2-AF06-F78F-F5DBEB7C7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E95C9-6F59-F46E-49AB-8D59DE54C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A805B-2D1A-9DAA-D2FB-BA66359C5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CD370-59BC-4F31-C34C-D19BD6247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F0053-C6AC-A0EE-63C2-AA330848F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C3D83-ED96-A419-05E5-9366345C6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5DBF2-1E83-6B30-28BA-A9652FA7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96571-61B6-73BF-9817-A37C4D99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5918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5D0AD-908A-14AB-3D65-04F2C0D2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01CC5-4A55-5EE4-FDAB-0094AB23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73F97-A537-C7A0-90DD-ED42911C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B1613-D5D7-C184-3D82-82BA12778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5297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829B2-840E-D689-9B7E-9E8F7FC1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915DD-728B-2B59-93BE-28930288C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4258C-D327-ED8C-5768-53E002EF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33121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0038-E518-C171-FABA-25E92C37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C069E-202E-81C9-694E-7A19347B4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B5410-0D71-9628-8330-AA0900C07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321A1-AA1C-A32E-C774-2869EAEA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B0451-4105-7F9A-6DE5-D0151ADA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BEE9F-4C55-BEE6-BAD2-A2BE6B9A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1858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0C0B-A8FA-1F1F-E5D6-5E98CF82A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E1F65-A245-3472-26F4-1F710DF77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D6CAD-BB9D-AAA0-1789-B1DFF3E69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49C7F-8C53-D820-ACBF-467D4B69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9BA83-1D35-D45E-B59B-CFA3399F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ECE4C-25D6-CF2A-2276-A1E4616A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924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83B5E-F4E4-973E-E73D-BE45FB53B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AD480-9A56-7F51-85F0-70ED37BBD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7713D-2245-ECD7-5EF7-06AA29910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D8896E-B7A7-4866-9D3D-52449532BB47}" type="datetimeFigureOut">
              <a:rPr lang="en-CA" smtClean="0"/>
              <a:t>2024-10-12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9F381-C7E4-4274-21EF-A467F15E4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FEC39-6561-D3F6-BC2D-9303D9589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3F8C6B-E95B-4A4E-88E7-AFC77D2A0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56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f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84C4FF-16ED-06BE-E625-02A7DEA6D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ED34529-D576-44E5-4506-0791F7AB7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356AED-786E-1C08-C9E4-75A8F32EA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14CE4-B769-B569-0762-5D54FF4A6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176" y="1727201"/>
            <a:ext cx="3444948" cy="1488661"/>
          </a:xfrm>
        </p:spPr>
        <p:txBody>
          <a:bodyPr anchor="b">
            <a:normAutofit fontScale="90000"/>
          </a:bodyPr>
          <a:lstStyle/>
          <a:p>
            <a:r>
              <a:rPr lang="en-CA" sz="4000" b="1" i="0" u="none" strike="noStrike" baseline="0" dirty="0">
                <a:solidFill>
                  <a:srgbClr val="595959"/>
                </a:solidFill>
              </a:rPr>
              <a:t>THE BOOMERANG EFFECT</a:t>
            </a:r>
            <a:br>
              <a:rPr lang="en-CA" sz="3200" b="1" i="0" u="none" strike="noStrike" baseline="0" dirty="0">
                <a:solidFill>
                  <a:srgbClr val="595959"/>
                </a:solidFill>
              </a:rPr>
            </a:br>
            <a:br>
              <a:rPr lang="en-CA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B08D1-583A-596B-D1C4-7F55043A3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078" y="3030330"/>
            <a:ext cx="4881217" cy="2801629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en-CA" sz="3200" b="1" i="1" dirty="0">
                <a:solidFill>
                  <a:srgbClr val="595959"/>
                </a:solidFill>
              </a:rPr>
              <a:t>“We know that anyone born of God does not continue to sin; the one who was born of God keeps him safe, and the evil one cannot harm him.”</a:t>
            </a:r>
          </a:p>
          <a:p>
            <a:r>
              <a:rPr lang="en-CA" sz="3200" b="1" i="1" dirty="0">
                <a:solidFill>
                  <a:srgbClr val="595959"/>
                </a:solidFill>
              </a:rPr>
              <a:t>			I John 5:18</a:t>
            </a:r>
          </a:p>
        </p:txBody>
      </p:sp>
      <p:pic>
        <p:nvPicPr>
          <p:cNvPr id="5" name="Picture 4" descr="A close-up of a boomerang&#10;&#10;Description automatically generated">
            <a:extLst>
              <a:ext uri="{FF2B5EF4-FFF2-40B4-BE49-F238E27FC236}">
                <a16:creationId xmlns:a16="http://schemas.microsoft.com/office/drawing/2014/main" id="{B59FB2F3-03AA-36D2-FF81-9DF699E74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574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BAE2D5-3E9B-B19A-E6E0-C0242CCF0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B480EB5C-7A48-B93F-F250-C49C4C167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1CAE5-CEEC-65E2-5FA0-09A0332D9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9737" y="174978"/>
            <a:ext cx="4896277" cy="1644988"/>
          </a:xfrm>
          <a:prstGeom prst="ellipse">
            <a:avLst/>
          </a:prstGeo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2900" b="1" dirty="0">
                <a:solidFill>
                  <a:schemeClr val="bg1"/>
                </a:solidFill>
              </a:rPr>
              <a:t>III. THE PATHWAY OF WANDERING (Matthew 18:12-14)</a:t>
            </a:r>
            <a:endParaRPr lang="en-US" sz="2900" dirty="0">
              <a:solidFill>
                <a:schemeClr val="bg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A4A230C-26B0-8FEE-7473-FCC424B5C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6270085" cy="6858000"/>
            <a:chOff x="1" y="0"/>
            <a:chExt cx="6270085" cy="6858000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18FF7D8-A451-9453-8BFF-858B4E46C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6084449" cy="6858000"/>
              <a:chOff x="1" y="0"/>
              <a:chExt cx="6084449" cy="6858000"/>
            </a:xfrm>
          </p:grpSpPr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418187AE-479F-DED5-CE1D-DAD6DE219E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6084449" cy="6858000"/>
              </a:xfrm>
              <a:custGeom>
                <a:avLst/>
                <a:gdLst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36343 w 5936343"/>
                  <a:gd name="connsiteY2" fmla="*/ 6858000 h 6858000"/>
                  <a:gd name="connsiteX3" fmla="*/ 0 w 5936343"/>
                  <a:gd name="connsiteY3" fmla="*/ 6858000 h 6858000"/>
                  <a:gd name="connsiteX4" fmla="*/ 0 w 5936343"/>
                  <a:gd name="connsiteY4" fmla="*/ 0 h 6858000"/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29223 w 5936343"/>
                  <a:gd name="connsiteY2" fmla="*/ 1702279 h 6858000"/>
                  <a:gd name="connsiteX3" fmla="*/ 5936343 w 5936343"/>
                  <a:gd name="connsiteY3" fmla="*/ 6858000 h 6858000"/>
                  <a:gd name="connsiteX4" fmla="*/ 0 w 5936343"/>
                  <a:gd name="connsiteY4" fmla="*/ 6858000 h 6858000"/>
                  <a:gd name="connsiteX5" fmla="*/ 0 w 5936343"/>
                  <a:gd name="connsiteY5" fmla="*/ 0 h 6858000"/>
                  <a:gd name="connsiteX0" fmla="*/ 0 w 6073025"/>
                  <a:gd name="connsiteY0" fmla="*/ 0 h 6858000"/>
                  <a:gd name="connsiteX1" fmla="*/ 5936343 w 6073025"/>
                  <a:gd name="connsiteY1" fmla="*/ 0 h 6858000"/>
                  <a:gd name="connsiteX2" fmla="*/ 6072996 w 6073025"/>
                  <a:gd name="connsiteY2" fmla="*/ 1840302 h 6858000"/>
                  <a:gd name="connsiteX3" fmla="*/ 5936343 w 6073025"/>
                  <a:gd name="connsiteY3" fmla="*/ 6858000 h 6858000"/>
                  <a:gd name="connsiteX4" fmla="*/ 0 w 6073025"/>
                  <a:gd name="connsiteY4" fmla="*/ 6858000 h 6858000"/>
                  <a:gd name="connsiteX5" fmla="*/ 0 w 6073025"/>
                  <a:gd name="connsiteY5" fmla="*/ 0 h 6858000"/>
                  <a:gd name="connsiteX0" fmla="*/ 0 w 6387976"/>
                  <a:gd name="connsiteY0" fmla="*/ 0 h 6858000"/>
                  <a:gd name="connsiteX1" fmla="*/ 5936343 w 6387976"/>
                  <a:gd name="connsiteY1" fmla="*/ 0 h 6858000"/>
                  <a:gd name="connsiteX2" fmla="*/ 6072996 w 6387976"/>
                  <a:gd name="connsiteY2" fmla="*/ 1840302 h 6858000"/>
                  <a:gd name="connsiteX3" fmla="*/ 5986732 w 6387976"/>
                  <a:gd name="connsiteY3" fmla="*/ 4675517 h 6858000"/>
                  <a:gd name="connsiteX4" fmla="*/ 5936343 w 6387976"/>
                  <a:gd name="connsiteY4" fmla="*/ 6858000 h 6858000"/>
                  <a:gd name="connsiteX5" fmla="*/ 0 w 6387976"/>
                  <a:gd name="connsiteY5" fmla="*/ 6858000 h 6858000"/>
                  <a:gd name="connsiteX6" fmla="*/ 0 w 6387976"/>
                  <a:gd name="connsiteY6" fmla="*/ 0 h 6858000"/>
                  <a:gd name="connsiteX0" fmla="*/ 0 w 6073674"/>
                  <a:gd name="connsiteY0" fmla="*/ 0 h 6858000"/>
                  <a:gd name="connsiteX1" fmla="*/ 5936343 w 6073674"/>
                  <a:gd name="connsiteY1" fmla="*/ 0 h 6858000"/>
                  <a:gd name="connsiteX2" fmla="*/ 6072996 w 6073674"/>
                  <a:gd name="connsiteY2" fmla="*/ 1840302 h 6858000"/>
                  <a:gd name="connsiteX3" fmla="*/ 5986732 w 6073674"/>
                  <a:gd name="connsiteY3" fmla="*/ 4675517 h 6858000"/>
                  <a:gd name="connsiteX4" fmla="*/ 5936343 w 6073674"/>
                  <a:gd name="connsiteY4" fmla="*/ 6858000 h 6858000"/>
                  <a:gd name="connsiteX5" fmla="*/ 0 w 6073674"/>
                  <a:gd name="connsiteY5" fmla="*/ 6858000 h 6858000"/>
                  <a:gd name="connsiteX6" fmla="*/ 0 w 6073674"/>
                  <a:gd name="connsiteY6" fmla="*/ 0 h 6858000"/>
                  <a:gd name="connsiteX0" fmla="*/ 0 w 6073134"/>
                  <a:gd name="connsiteY0" fmla="*/ 0 h 6858000"/>
                  <a:gd name="connsiteX1" fmla="*/ 5936343 w 6073134"/>
                  <a:gd name="connsiteY1" fmla="*/ 0 h 6858000"/>
                  <a:gd name="connsiteX2" fmla="*/ 6072996 w 6073134"/>
                  <a:gd name="connsiteY2" fmla="*/ 1840302 h 6858000"/>
                  <a:gd name="connsiteX3" fmla="*/ 5681932 w 6073134"/>
                  <a:gd name="connsiteY3" fmla="*/ 4537495 h 6858000"/>
                  <a:gd name="connsiteX4" fmla="*/ 5936343 w 6073134"/>
                  <a:gd name="connsiteY4" fmla="*/ 6858000 h 6858000"/>
                  <a:gd name="connsiteX5" fmla="*/ 0 w 6073134"/>
                  <a:gd name="connsiteY5" fmla="*/ 6858000 h 6858000"/>
                  <a:gd name="connsiteX6" fmla="*/ 0 w 6073134"/>
                  <a:gd name="connsiteY6" fmla="*/ 0 h 6858000"/>
                  <a:gd name="connsiteX0" fmla="*/ 0 w 6084449"/>
                  <a:gd name="connsiteY0" fmla="*/ 0 h 6858000"/>
                  <a:gd name="connsiteX1" fmla="*/ 5936343 w 6084449"/>
                  <a:gd name="connsiteY1" fmla="*/ 0 h 6858000"/>
                  <a:gd name="connsiteX2" fmla="*/ 6072996 w 6084449"/>
                  <a:gd name="connsiteY2" fmla="*/ 1840302 h 6858000"/>
                  <a:gd name="connsiteX3" fmla="*/ 5681932 w 6084449"/>
                  <a:gd name="connsiteY3" fmla="*/ 4537495 h 6858000"/>
                  <a:gd name="connsiteX4" fmla="*/ 5936343 w 6084449"/>
                  <a:gd name="connsiteY4" fmla="*/ 6858000 h 6858000"/>
                  <a:gd name="connsiteX5" fmla="*/ 0 w 6084449"/>
                  <a:gd name="connsiteY5" fmla="*/ 6858000 h 6858000"/>
                  <a:gd name="connsiteX6" fmla="*/ 0 w 6084449"/>
                  <a:gd name="connsiteY6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84449" h="6858000">
                    <a:moveTo>
                      <a:pt x="0" y="0"/>
                    </a:moveTo>
                    <a:lnTo>
                      <a:pt x="5936343" y="0"/>
                    </a:lnTo>
                    <a:cubicBezTo>
                      <a:pt x="5933970" y="567426"/>
                      <a:pt x="6075369" y="1272876"/>
                      <a:pt x="6072996" y="1840302"/>
                    </a:cubicBezTo>
                    <a:cubicBezTo>
                      <a:pt x="6161907" y="2901352"/>
                      <a:pt x="5704708" y="3701212"/>
                      <a:pt x="5681932" y="4537495"/>
                    </a:cubicBezTo>
                    <a:cubicBezTo>
                      <a:pt x="5659157" y="5373778"/>
                      <a:pt x="5801196" y="6361982"/>
                      <a:pt x="5936343" y="6858000"/>
                    </a:cubicBezTo>
                    <a:lnTo>
                      <a:pt x="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5">
                <a:extLst>
                  <a:ext uri="{FF2B5EF4-FFF2-40B4-BE49-F238E27FC236}">
                    <a16:creationId xmlns:a16="http://schemas.microsoft.com/office/drawing/2014/main" id="{5C1DADBD-2E4D-C9D6-C2AA-02FBDD330B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6084449" cy="6858000"/>
              </a:xfrm>
              <a:custGeom>
                <a:avLst/>
                <a:gdLst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36343 w 5936343"/>
                  <a:gd name="connsiteY2" fmla="*/ 6858000 h 6858000"/>
                  <a:gd name="connsiteX3" fmla="*/ 0 w 5936343"/>
                  <a:gd name="connsiteY3" fmla="*/ 6858000 h 6858000"/>
                  <a:gd name="connsiteX4" fmla="*/ 0 w 5936343"/>
                  <a:gd name="connsiteY4" fmla="*/ 0 h 6858000"/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29223 w 5936343"/>
                  <a:gd name="connsiteY2" fmla="*/ 1702279 h 6858000"/>
                  <a:gd name="connsiteX3" fmla="*/ 5936343 w 5936343"/>
                  <a:gd name="connsiteY3" fmla="*/ 6858000 h 6858000"/>
                  <a:gd name="connsiteX4" fmla="*/ 0 w 5936343"/>
                  <a:gd name="connsiteY4" fmla="*/ 6858000 h 6858000"/>
                  <a:gd name="connsiteX5" fmla="*/ 0 w 5936343"/>
                  <a:gd name="connsiteY5" fmla="*/ 0 h 6858000"/>
                  <a:gd name="connsiteX0" fmla="*/ 0 w 6073025"/>
                  <a:gd name="connsiteY0" fmla="*/ 0 h 6858000"/>
                  <a:gd name="connsiteX1" fmla="*/ 5936343 w 6073025"/>
                  <a:gd name="connsiteY1" fmla="*/ 0 h 6858000"/>
                  <a:gd name="connsiteX2" fmla="*/ 6072996 w 6073025"/>
                  <a:gd name="connsiteY2" fmla="*/ 1840302 h 6858000"/>
                  <a:gd name="connsiteX3" fmla="*/ 5936343 w 6073025"/>
                  <a:gd name="connsiteY3" fmla="*/ 6858000 h 6858000"/>
                  <a:gd name="connsiteX4" fmla="*/ 0 w 6073025"/>
                  <a:gd name="connsiteY4" fmla="*/ 6858000 h 6858000"/>
                  <a:gd name="connsiteX5" fmla="*/ 0 w 6073025"/>
                  <a:gd name="connsiteY5" fmla="*/ 0 h 6858000"/>
                  <a:gd name="connsiteX0" fmla="*/ 0 w 6387976"/>
                  <a:gd name="connsiteY0" fmla="*/ 0 h 6858000"/>
                  <a:gd name="connsiteX1" fmla="*/ 5936343 w 6387976"/>
                  <a:gd name="connsiteY1" fmla="*/ 0 h 6858000"/>
                  <a:gd name="connsiteX2" fmla="*/ 6072996 w 6387976"/>
                  <a:gd name="connsiteY2" fmla="*/ 1840302 h 6858000"/>
                  <a:gd name="connsiteX3" fmla="*/ 5986732 w 6387976"/>
                  <a:gd name="connsiteY3" fmla="*/ 4675517 h 6858000"/>
                  <a:gd name="connsiteX4" fmla="*/ 5936343 w 6387976"/>
                  <a:gd name="connsiteY4" fmla="*/ 6858000 h 6858000"/>
                  <a:gd name="connsiteX5" fmla="*/ 0 w 6387976"/>
                  <a:gd name="connsiteY5" fmla="*/ 6858000 h 6858000"/>
                  <a:gd name="connsiteX6" fmla="*/ 0 w 6387976"/>
                  <a:gd name="connsiteY6" fmla="*/ 0 h 6858000"/>
                  <a:gd name="connsiteX0" fmla="*/ 0 w 6073674"/>
                  <a:gd name="connsiteY0" fmla="*/ 0 h 6858000"/>
                  <a:gd name="connsiteX1" fmla="*/ 5936343 w 6073674"/>
                  <a:gd name="connsiteY1" fmla="*/ 0 h 6858000"/>
                  <a:gd name="connsiteX2" fmla="*/ 6072996 w 6073674"/>
                  <a:gd name="connsiteY2" fmla="*/ 1840302 h 6858000"/>
                  <a:gd name="connsiteX3" fmla="*/ 5986732 w 6073674"/>
                  <a:gd name="connsiteY3" fmla="*/ 4675517 h 6858000"/>
                  <a:gd name="connsiteX4" fmla="*/ 5936343 w 6073674"/>
                  <a:gd name="connsiteY4" fmla="*/ 6858000 h 6858000"/>
                  <a:gd name="connsiteX5" fmla="*/ 0 w 6073674"/>
                  <a:gd name="connsiteY5" fmla="*/ 6858000 h 6858000"/>
                  <a:gd name="connsiteX6" fmla="*/ 0 w 6073674"/>
                  <a:gd name="connsiteY6" fmla="*/ 0 h 6858000"/>
                  <a:gd name="connsiteX0" fmla="*/ 0 w 6073134"/>
                  <a:gd name="connsiteY0" fmla="*/ 0 h 6858000"/>
                  <a:gd name="connsiteX1" fmla="*/ 5936343 w 6073134"/>
                  <a:gd name="connsiteY1" fmla="*/ 0 h 6858000"/>
                  <a:gd name="connsiteX2" fmla="*/ 6072996 w 6073134"/>
                  <a:gd name="connsiteY2" fmla="*/ 1840302 h 6858000"/>
                  <a:gd name="connsiteX3" fmla="*/ 5681932 w 6073134"/>
                  <a:gd name="connsiteY3" fmla="*/ 4537495 h 6858000"/>
                  <a:gd name="connsiteX4" fmla="*/ 5936343 w 6073134"/>
                  <a:gd name="connsiteY4" fmla="*/ 6858000 h 6858000"/>
                  <a:gd name="connsiteX5" fmla="*/ 0 w 6073134"/>
                  <a:gd name="connsiteY5" fmla="*/ 6858000 h 6858000"/>
                  <a:gd name="connsiteX6" fmla="*/ 0 w 6073134"/>
                  <a:gd name="connsiteY6" fmla="*/ 0 h 6858000"/>
                  <a:gd name="connsiteX0" fmla="*/ 0 w 6084449"/>
                  <a:gd name="connsiteY0" fmla="*/ 0 h 6858000"/>
                  <a:gd name="connsiteX1" fmla="*/ 5936343 w 6084449"/>
                  <a:gd name="connsiteY1" fmla="*/ 0 h 6858000"/>
                  <a:gd name="connsiteX2" fmla="*/ 6072996 w 6084449"/>
                  <a:gd name="connsiteY2" fmla="*/ 1840302 h 6858000"/>
                  <a:gd name="connsiteX3" fmla="*/ 5681932 w 6084449"/>
                  <a:gd name="connsiteY3" fmla="*/ 4537495 h 6858000"/>
                  <a:gd name="connsiteX4" fmla="*/ 5936343 w 6084449"/>
                  <a:gd name="connsiteY4" fmla="*/ 6858000 h 6858000"/>
                  <a:gd name="connsiteX5" fmla="*/ 0 w 6084449"/>
                  <a:gd name="connsiteY5" fmla="*/ 6858000 h 6858000"/>
                  <a:gd name="connsiteX6" fmla="*/ 0 w 6084449"/>
                  <a:gd name="connsiteY6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84449" h="6858000">
                    <a:moveTo>
                      <a:pt x="0" y="0"/>
                    </a:moveTo>
                    <a:lnTo>
                      <a:pt x="5936343" y="0"/>
                    </a:lnTo>
                    <a:cubicBezTo>
                      <a:pt x="5933970" y="567426"/>
                      <a:pt x="6075369" y="1272876"/>
                      <a:pt x="6072996" y="1840302"/>
                    </a:cubicBezTo>
                    <a:cubicBezTo>
                      <a:pt x="6161907" y="2901352"/>
                      <a:pt x="5704708" y="3701212"/>
                      <a:pt x="5681932" y="4537495"/>
                    </a:cubicBezTo>
                    <a:cubicBezTo>
                      <a:pt x="5659157" y="5373778"/>
                      <a:pt x="5801196" y="6361982"/>
                      <a:pt x="5936343" y="6858000"/>
                    </a:cubicBezTo>
                    <a:lnTo>
                      <a:pt x="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28C3CB3-90C7-E26E-4289-F96D9BDF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395368" y="0"/>
              <a:ext cx="874718" cy="6857455"/>
              <a:chOff x="5395368" y="0"/>
              <a:chExt cx="874718" cy="6857455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D5E0EC8-7C18-D8DD-AB25-3B10494F54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>
                <a:off x="2404000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8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8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9065F77-A647-C881-4F0F-1F47D4A5BF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>
                <a:off x="2403998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7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7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blipFill dpi="0" rotWithShape="1">
                <a:blip r:embed="rId3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CD2CE9E-802D-681E-7E96-471A31047F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8" b="5488"/>
          <a:stretch/>
        </p:blipFill>
        <p:spPr>
          <a:xfrm>
            <a:off x="835024" y="1751690"/>
            <a:ext cx="4397376" cy="39347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31DBB5-B29C-11FA-5CF7-5D88ADDD86C2}"/>
              </a:ext>
            </a:extLst>
          </p:cNvPr>
          <p:cNvSpPr txBox="1"/>
          <p:nvPr/>
        </p:nvSpPr>
        <p:spPr>
          <a:xfrm>
            <a:off x="6590748" y="2097983"/>
            <a:ext cx="53980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chemeClr val="bg1"/>
                </a:solidFill>
              </a:rPr>
              <a:t>“This is what the LORD says about this people: ‘They greatly love to wander; they do not restrain their feet. So the LORD does not accept them; he will now remember their wickedness and punish them for their sins.’”</a:t>
            </a:r>
          </a:p>
          <a:p>
            <a:endParaRPr lang="en-CA" sz="2800" i="1" dirty="0">
              <a:solidFill>
                <a:schemeClr val="bg1"/>
              </a:solidFill>
            </a:endParaRPr>
          </a:p>
          <a:p>
            <a:r>
              <a:rPr lang="en-CA" sz="2800" i="1" dirty="0">
                <a:solidFill>
                  <a:schemeClr val="bg1"/>
                </a:solidFill>
              </a:rPr>
              <a:t>			Jeremiah 14:10</a:t>
            </a:r>
          </a:p>
        </p:txBody>
      </p:sp>
    </p:spTree>
    <p:extLst>
      <p:ext uri="{BB962C8B-B14F-4D97-AF65-F5344CB8AC3E}">
        <p14:creationId xmlns:p14="http://schemas.microsoft.com/office/powerpoint/2010/main" val="11721901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A5D8AB-14E7-36FA-CBF3-50B5A2399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F450742-146C-3A75-4000-EF3FFECEA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0ACB8-2FD9-179A-119E-307C2A693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9737" y="174978"/>
            <a:ext cx="4896277" cy="1644988"/>
          </a:xfrm>
          <a:prstGeom prst="ellipse">
            <a:avLst/>
          </a:prstGeo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2900" b="1" dirty="0">
                <a:solidFill>
                  <a:schemeClr val="bg1"/>
                </a:solidFill>
              </a:rPr>
              <a:t>III. THE PATHWAY OF WANDERING (Matthew 18:12-14)</a:t>
            </a:r>
            <a:endParaRPr lang="en-US" sz="2900" dirty="0">
              <a:solidFill>
                <a:schemeClr val="bg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BF78DCE-8F26-5700-1B97-35A124F78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6270085" cy="6858000"/>
            <a:chOff x="1" y="0"/>
            <a:chExt cx="6270085" cy="6858000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C5D2987-3D59-DC75-D5FB-D14AE230A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6084449" cy="6858000"/>
              <a:chOff x="1" y="0"/>
              <a:chExt cx="6084449" cy="6858000"/>
            </a:xfrm>
          </p:grpSpPr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617ED301-3092-B51F-9CD1-31D5BB6BDE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6084449" cy="6858000"/>
              </a:xfrm>
              <a:custGeom>
                <a:avLst/>
                <a:gdLst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36343 w 5936343"/>
                  <a:gd name="connsiteY2" fmla="*/ 6858000 h 6858000"/>
                  <a:gd name="connsiteX3" fmla="*/ 0 w 5936343"/>
                  <a:gd name="connsiteY3" fmla="*/ 6858000 h 6858000"/>
                  <a:gd name="connsiteX4" fmla="*/ 0 w 5936343"/>
                  <a:gd name="connsiteY4" fmla="*/ 0 h 6858000"/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29223 w 5936343"/>
                  <a:gd name="connsiteY2" fmla="*/ 1702279 h 6858000"/>
                  <a:gd name="connsiteX3" fmla="*/ 5936343 w 5936343"/>
                  <a:gd name="connsiteY3" fmla="*/ 6858000 h 6858000"/>
                  <a:gd name="connsiteX4" fmla="*/ 0 w 5936343"/>
                  <a:gd name="connsiteY4" fmla="*/ 6858000 h 6858000"/>
                  <a:gd name="connsiteX5" fmla="*/ 0 w 5936343"/>
                  <a:gd name="connsiteY5" fmla="*/ 0 h 6858000"/>
                  <a:gd name="connsiteX0" fmla="*/ 0 w 6073025"/>
                  <a:gd name="connsiteY0" fmla="*/ 0 h 6858000"/>
                  <a:gd name="connsiteX1" fmla="*/ 5936343 w 6073025"/>
                  <a:gd name="connsiteY1" fmla="*/ 0 h 6858000"/>
                  <a:gd name="connsiteX2" fmla="*/ 6072996 w 6073025"/>
                  <a:gd name="connsiteY2" fmla="*/ 1840302 h 6858000"/>
                  <a:gd name="connsiteX3" fmla="*/ 5936343 w 6073025"/>
                  <a:gd name="connsiteY3" fmla="*/ 6858000 h 6858000"/>
                  <a:gd name="connsiteX4" fmla="*/ 0 w 6073025"/>
                  <a:gd name="connsiteY4" fmla="*/ 6858000 h 6858000"/>
                  <a:gd name="connsiteX5" fmla="*/ 0 w 6073025"/>
                  <a:gd name="connsiteY5" fmla="*/ 0 h 6858000"/>
                  <a:gd name="connsiteX0" fmla="*/ 0 w 6387976"/>
                  <a:gd name="connsiteY0" fmla="*/ 0 h 6858000"/>
                  <a:gd name="connsiteX1" fmla="*/ 5936343 w 6387976"/>
                  <a:gd name="connsiteY1" fmla="*/ 0 h 6858000"/>
                  <a:gd name="connsiteX2" fmla="*/ 6072996 w 6387976"/>
                  <a:gd name="connsiteY2" fmla="*/ 1840302 h 6858000"/>
                  <a:gd name="connsiteX3" fmla="*/ 5986732 w 6387976"/>
                  <a:gd name="connsiteY3" fmla="*/ 4675517 h 6858000"/>
                  <a:gd name="connsiteX4" fmla="*/ 5936343 w 6387976"/>
                  <a:gd name="connsiteY4" fmla="*/ 6858000 h 6858000"/>
                  <a:gd name="connsiteX5" fmla="*/ 0 w 6387976"/>
                  <a:gd name="connsiteY5" fmla="*/ 6858000 h 6858000"/>
                  <a:gd name="connsiteX6" fmla="*/ 0 w 6387976"/>
                  <a:gd name="connsiteY6" fmla="*/ 0 h 6858000"/>
                  <a:gd name="connsiteX0" fmla="*/ 0 w 6073674"/>
                  <a:gd name="connsiteY0" fmla="*/ 0 h 6858000"/>
                  <a:gd name="connsiteX1" fmla="*/ 5936343 w 6073674"/>
                  <a:gd name="connsiteY1" fmla="*/ 0 h 6858000"/>
                  <a:gd name="connsiteX2" fmla="*/ 6072996 w 6073674"/>
                  <a:gd name="connsiteY2" fmla="*/ 1840302 h 6858000"/>
                  <a:gd name="connsiteX3" fmla="*/ 5986732 w 6073674"/>
                  <a:gd name="connsiteY3" fmla="*/ 4675517 h 6858000"/>
                  <a:gd name="connsiteX4" fmla="*/ 5936343 w 6073674"/>
                  <a:gd name="connsiteY4" fmla="*/ 6858000 h 6858000"/>
                  <a:gd name="connsiteX5" fmla="*/ 0 w 6073674"/>
                  <a:gd name="connsiteY5" fmla="*/ 6858000 h 6858000"/>
                  <a:gd name="connsiteX6" fmla="*/ 0 w 6073674"/>
                  <a:gd name="connsiteY6" fmla="*/ 0 h 6858000"/>
                  <a:gd name="connsiteX0" fmla="*/ 0 w 6073134"/>
                  <a:gd name="connsiteY0" fmla="*/ 0 h 6858000"/>
                  <a:gd name="connsiteX1" fmla="*/ 5936343 w 6073134"/>
                  <a:gd name="connsiteY1" fmla="*/ 0 h 6858000"/>
                  <a:gd name="connsiteX2" fmla="*/ 6072996 w 6073134"/>
                  <a:gd name="connsiteY2" fmla="*/ 1840302 h 6858000"/>
                  <a:gd name="connsiteX3" fmla="*/ 5681932 w 6073134"/>
                  <a:gd name="connsiteY3" fmla="*/ 4537495 h 6858000"/>
                  <a:gd name="connsiteX4" fmla="*/ 5936343 w 6073134"/>
                  <a:gd name="connsiteY4" fmla="*/ 6858000 h 6858000"/>
                  <a:gd name="connsiteX5" fmla="*/ 0 w 6073134"/>
                  <a:gd name="connsiteY5" fmla="*/ 6858000 h 6858000"/>
                  <a:gd name="connsiteX6" fmla="*/ 0 w 6073134"/>
                  <a:gd name="connsiteY6" fmla="*/ 0 h 6858000"/>
                  <a:gd name="connsiteX0" fmla="*/ 0 w 6084449"/>
                  <a:gd name="connsiteY0" fmla="*/ 0 h 6858000"/>
                  <a:gd name="connsiteX1" fmla="*/ 5936343 w 6084449"/>
                  <a:gd name="connsiteY1" fmla="*/ 0 h 6858000"/>
                  <a:gd name="connsiteX2" fmla="*/ 6072996 w 6084449"/>
                  <a:gd name="connsiteY2" fmla="*/ 1840302 h 6858000"/>
                  <a:gd name="connsiteX3" fmla="*/ 5681932 w 6084449"/>
                  <a:gd name="connsiteY3" fmla="*/ 4537495 h 6858000"/>
                  <a:gd name="connsiteX4" fmla="*/ 5936343 w 6084449"/>
                  <a:gd name="connsiteY4" fmla="*/ 6858000 h 6858000"/>
                  <a:gd name="connsiteX5" fmla="*/ 0 w 6084449"/>
                  <a:gd name="connsiteY5" fmla="*/ 6858000 h 6858000"/>
                  <a:gd name="connsiteX6" fmla="*/ 0 w 6084449"/>
                  <a:gd name="connsiteY6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84449" h="6858000">
                    <a:moveTo>
                      <a:pt x="0" y="0"/>
                    </a:moveTo>
                    <a:lnTo>
                      <a:pt x="5936343" y="0"/>
                    </a:lnTo>
                    <a:cubicBezTo>
                      <a:pt x="5933970" y="567426"/>
                      <a:pt x="6075369" y="1272876"/>
                      <a:pt x="6072996" y="1840302"/>
                    </a:cubicBezTo>
                    <a:cubicBezTo>
                      <a:pt x="6161907" y="2901352"/>
                      <a:pt x="5704708" y="3701212"/>
                      <a:pt x="5681932" y="4537495"/>
                    </a:cubicBezTo>
                    <a:cubicBezTo>
                      <a:pt x="5659157" y="5373778"/>
                      <a:pt x="5801196" y="6361982"/>
                      <a:pt x="5936343" y="6858000"/>
                    </a:cubicBezTo>
                    <a:lnTo>
                      <a:pt x="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5">
                <a:extLst>
                  <a:ext uri="{FF2B5EF4-FFF2-40B4-BE49-F238E27FC236}">
                    <a16:creationId xmlns:a16="http://schemas.microsoft.com/office/drawing/2014/main" id="{F03F7C5C-9FF3-9903-4098-D04EE45193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6084449" cy="6858000"/>
              </a:xfrm>
              <a:custGeom>
                <a:avLst/>
                <a:gdLst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36343 w 5936343"/>
                  <a:gd name="connsiteY2" fmla="*/ 6858000 h 6858000"/>
                  <a:gd name="connsiteX3" fmla="*/ 0 w 5936343"/>
                  <a:gd name="connsiteY3" fmla="*/ 6858000 h 6858000"/>
                  <a:gd name="connsiteX4" fmla="*/ 0 w 5936343"/>
                  <a:gd name="connsiteY4" fmla="*/ 0 h 6858000"/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29223 w 5936343"/>
                  <a:gd name="connsiteY2" fmla="*/ 1702279 h 6858000"/>
                  <a:gd name="connsiteX3" fmla="*/ 5936343 w 5936343"/>
                  <a:gd name="connsiteY3" fmla="*/ 6858000 h 6858000"/>
                  <a:gd name="connsiteX4" fmla="*/ 0 w 5936343"/>
                  <a:gd name="connsiteY4" fmla="*/ 6858000 h 6858000"/>
                  <a:gd name="connsiteX5" fmla="*/ 0 w 5936343"/>
                  <a:gd name="connsiteY5" fmla="*/ 0 h 6858000"/>
                  <a:gd name="connsiteX0" fmla="*/ 0 w 6073025"/>
                  <a:gd name="connsiteY0" fmla="*/ 0 h 6858000"/>
                  <a:gd name="connsiteX1" fmla="*/ 5936343 w 6073025"/>
                  <a:gd name="connsiteY1" fmla="*/ 0 h 6858000"/>
                  <a:gd name="connsiteX2" fmla="*/ 6072996 w 6073025"/>
                  <a:gd name="connsiteY2" fmla="*/ 1840302 h 6858000"/>
                  <a:gd name="connsiteX3" fmla="*/ 5936343 w 6073025"/>
                  <a:gd name="connsiteY3" fmla="*/ 6858000 h 6858000"/>
                  <a:gd name="connsiteX4" fmla="*/ 0 w 6073025"/>
                  <a:gd name="connsiteY4" fmla="*/ 6858000 h 6858000"/>
                  <a:gd name="connsiteX5" fmla="*/ 0 w 6073025"/>
                  <a:gd name="connsiteY5" fmla="*/ 0 h 6858000"/>
                  <a:gd name="connsiteX0" fmla="*/ 0 w 6387976"/>
                  <a:gd name="connsiteY0" fmla="*/ 0 h 6858000"/>
                  <a:gd name="connsiteX1" fmla="*/ 5936343 w 6387976"/>
                  <a:gd name="connsiteY1" fmla="*/ 0 h 6858000"/>
                  <a:gd name="connsiteX2" fmla="*/ 6072996 w 6387976"/>
                  <a:gd name="connsiteY2" fmla="*/ 1840302 h 6858000"/>
                  <a:gd name="connsiteX3" fmla="*/ 5986732 w 6387976"/>
                  <a:gd name="connsiteY3" fmla="*/ 4675517 h 6858000"/>
                  <a:gd name="connsiteX4" fmla="*/ 5936343 w 6387976"/>
                  <a:gd name="connsiteY4" fmla="*/ 6858000 h 6858000"/>
                  <a:gd name="connsiteX5" fmla="*/ 0 w 6387976"/>
                  <a:gd name="connsiteY5" fmla="*/ 6858000 h 6858000"/>
                  <a:gd name="connsiteX6" fmla="*/ 0 w 6387976"/>
                  <a:gd name="connsiteY6" fmla="*/ 0 h 6858000"/>
                  <a:gd name="connsiteX0" fmla="*/ 0 w 6073674"/>
                  <a:gd name="connsiteY0" fmla="*/ 0 h 6858000"/>
                  <a:gd name="connsiteX1" fmla="*/ 5936343 w 6073674"/>
                  <a:gd name="connsiteY1" fmla="*/ 0 h 6858000"/>
                  <a:gd name="connsiteX2" fmla="*/ 6072996 w 6073674"/>
                  <a:gd name="connsiteY2" fmla="*/ 1840302 h 6858000"/>
                  <a:gd name="connsiteX3" fmla="*/ 5986732 w 6073674"/>
                  <a:gd name="connsiteY3" fmla="*/ 4675517 h 6858000"/>
                  <a:gd name="connsiteX4" fmla="*/ 5936343 w 6073674"/>
                  <a:gd name="connsiteY4" fmla="*/ 6858000 h 6858000"/>
                  <a:gd name="connsiteX5" fmla="*/ 0 w 6073674"/>
                  <a:gd name="connsiteY5" fmla="*/ 6858000 h 6858000"/>
                  <a:gd name="connsiteX6" fmla="*/ 0 w 6073674"/>
                  <a:gd name="connsiteY6" fmla="*/ 0 h 6858000"/>
                  <a:gd name="connsiteX0" fmla="*/ 0 w 6073134"/>
                  <a:gd name="connsiteY0" fmla="*/ 0 h 6858000"/>
                  <a:gd name="connsiteX1" fmla="*/ 5936343 w 6073134"/>
                  <a:gd name="connsiteY1" fmla="*/ 0 h 6858000"/>
                  <a:gd name="connsiteX2" fmla="*/ 6072996 w 6073134"/>
                  <a:gd name="connsiteY2" fmla="*/ 1840302 h 6858000"/>
                  <a:gd name="connsiteX3" fmla="*/ 5681932 w 6073134"/>
                  <a:gd name="connsiteY3" fmla="*/ 4537495 h 6858000"/>
                  <a:gd name="connsiteX4" fmla="*/ 5936343 w 6073134"/>
                  <a:gd name="connsiteY4" fmla="*/ 6858000 h 6858000"/>
                  <a:gd name="connsiteX5" fmla="*/ 0 w 6073134"/>
                  <a:gd name="connsiteY5" fmla="*/ 6858000 h 6858000"/>
                  <a:gd name="connsiteX6" fmla="*/ 0 w 6073134"/>
                  <a:gd name="connsiteY6" fmla="*/ 0 h 6858000"/>
                  <a:gd name="connsiteX0" fmla="*/ 0 w 6084449"/>
                  <a:gd name="connsiteY0" fmla="*/ 0 h 6858000"/>
                  <a:gd name="connsiteX1" fmla="*/ 5936343 w 6084449"/>
                  <a:gd name="connsiteY1" fmla="*/ 0 h 6858000"/>
                  <a:gd name="connsiteX2" fmla="*/ 6072996 w 6084449"/>
                  <a:gd name="connsiteY2" fmla="*/ 1840302 h 6858000"/>
                  <a:gd name="connsiteX3" fmla="*/ 5681932 w 6084449"/>
                  <a:gd name="connsiteY3" fmla="*/ 4537495 h 6858000"/>
                  <a:gd name="connsiteX4" fmla="*/ 5936343 w 6084449"/>
                  <a:gd name="connsiteY4" fmla="*/ 6858000 h 6858000"/>
                  <a:gd name="connsiteX5" fmla="*/ 0 w 6084449"/>
                  <a:gd name="connsiteY5" fmla="*/ 6858000 h 6858000"/>
                  <a:gd name="connsiteX6" fmla="*/ 0 w 6084449"/>
                  <a:gd name="connsiteY6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84449" h="6858000">
                    <a:moveTo>
                      <a:pt x="0" y="0"/>
                    </a:moveTo>
                    <a:lnTo>
                      <a:pt x="5936343" y="0"/>
                    </a:lnTo>
                    <a:cubicBezTo>
                      <a:pt x="5933970" y="567426"/>
                      <a:pt x="6075369" y="1272876"/>
                      <a:pt x="6072996" y="1840302"/>
                    </a:cubicBezTo>
                    <a:cubicBezTo>
                      <a:pt x="6161907" y="2901352"/>
                      <a:pt x="5704708" y="3701212"/>
                      <a:pt x="5681932" y="4537495"/>
                    </a:cubicBezTo>
                    <a:cubicBezTo>
                      <a:pt x="5659157" y="5373778"/>
                      <a:pt x="5801196" y="6361982"/>
                      <a:pt x="5936343" y="6858000"/>
                    </a:cubicBezTo>
                    <a:lnTo>
                      <a:pt x="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261C93F-8549-E8C7-A2DA-76492F1F8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395368" y="0"/>
              <a:ext cx="874718" cy="6857455"/>
              <a:chOff x="5395368" y="0"/>
              <a:chExt cx="874718" cy="6857455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676066B8-61E8-473F-3F7A-8E18A1DA5E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>
                <a:off x="2404000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8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8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AD8B5080-28EF-9118-5288-813FD4BA46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>
                <a:off x="2403998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7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7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blipFill dpi="0" rotWithShape="1">
                <a:blip r:embed="rId3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DAD50CA5-C5D5-B3D1-E813-258649216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8" b="5488"/>
          <a:stretch/>
        </p:blipFill>
        <p:spPr>
          <a:xfrm>
            <a:off x="835024" y="1751690"/>
            <a:ext cx="4397376" cy="39347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522A5A-DF08-250A-8F07-C0DE1BBE6990}"/>
              </a:ext>
            </a:extLst>
          </p:cNvPr>
          <p:cNvSpPr txBox="1"/>
          <p:nvPr/>
        </p:nvSpPr>
        <p:spPr>
          <a:xfrm>
            <a:off x="6586331" y="1850930"/>
            <a:ext cx="539805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chemeClr val="bg1"/>
                </a:solidFill>
              </a:rPr>
              <a:t>“‘The days are coming,’ declares the Sovereign LORD, ‘when I will send a famine through the land— not a famine of food or a thirst for water, but a famine of hearing the words of the LORD. </a:t>
            </a:r>
          </a:p>
          <a:p>
            <a:r>
              <a:rPr lang="en-CA" sz="2800" i="1" dirty="0">
                <a:solidFill>
                  <a:schemeClr val="bg1"/>
                </a:solidFill>
              </a:rPr>
              <a:t>12. Men will stagger from sea to sea and wander from north to east, searching for the word of the LORD, but they will not find it.’”</a:t>
            </a:r>
          </a:p>
          <a:p>
            <a:r>
              <a:rPr lang="en-CA" sz="2800" i="1" dirty="0">
                <a:solidFill>
                  <a:schemeClr val="bg1"/>
                </a:solidFill>
              </a:rPr>
              <a:t>			Amos 8:11,12 </a:t>
            </a:r>
          </a:p>
        </p:txBody>
      </p:sp>
    </p:spTree>
    <p:extLst>
      <p:ext uri="{BB962C8B-B14F-4D97-AF65-F5344CB8AC3E}">
        <p14:creationId xmlns:p14="http://schemas.microsoft.com/office/powerpoint/2010/main" val="42400437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008201-D97B-A6CD-003E-5032DD126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543202-2348-8C21-504A-24F95B19B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b="37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491A9F-3A50-CD82-303D-EB0E6118B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>
                <a:solidFill>
                  <a:srgbClr val="262626"/>
                </a:solidFill>
              </a:rPr>
              <a:t>III. THE PATHWAY OF WANDERING (Matthew 18:12-14)</a:t>
            </a:r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94F494-C66C-060D-BB69-BB36532EE989}"/>
              </a:ext>
            </a:extLst>
          </p:cNvPr>
          <p:cNvSpPr txBox="1"/>
          <p:nvPr/>
        </p:nvSpPr>
        <p:spPr>
          <a:xfrm>
            <a:off x="6904383" y="472661"/>
            <a:ext cx="5075582" cy="60939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600" i="1" dirty="0"/>
              <a:t>“What do you think? If a man owns a hundred sheep, and one of them wanders away, will he not leave the ninety-nine on the hills and go to look for the one that wandered off? </a:t>
            </a:r>
          </a:p>
          <a:p>
            <a:r>
              <a:rPr lang="en-CA" sz="2600" i="1" dirty="0"/>
              <a:t>13. And if he finds it, I tell you the truth, he is happier about that one sheep than about the ninety-nine that did not wander off. </a:t>
            </a:r>
          </a:p>
          <a:p>
            <a:r>
              <a:rPr lang="en-CA" sz="2600" i="1" dirty="0"/>
              <a:t>14. In the same way your Father in heaven is not willing that any of these little ones should be lost.” </a:t>
            </a:r>
          </a:p>
          <a:p>
            <a:endParaRPr lang="en-CA" sz="2600" i="1" dirty="0"/>
          </a:p>
          <a:p>
            <a:r>
              <a:rPr lang="en-CA" sz="2600" i="1" dirty="0"/>
              <a:t>		Matthew 18:12-14</a:t>
            </a:r>
          </a:p>
        </p:txBody>
      </p:sp>
    </p:spTree>
    <p:extLst>
      <p:ext uri="{BB962C8B-B14F-4D97-AF65-F5344CB8AC3E}">
        <p14:creationId xmlns:p14="http://schemas.microsoft.com/office/powerpoint/2010/main" val="35597228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15E79A-6C19-06C1-CF39-1BD5166F5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D7B5C7-4452-9E92-70A7-A90549A0A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b="37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7FD256-3004-14A9-7AD6-C470021E5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>
                <a:solidFill>
                  <a:srgbClr val="262626"/>
                </a:solidFill>
              </a:rPr>
              <a:t>III. THE PATHWAY OF WANDERING (Matthew 18:12-14)</a:t>
            </a:r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7DEC3-5E0E-32CF-DA59-A92663E03963}"/>
              </a:ext>
            </a:extLst>
          </p:cNvPr>
          <p:cNvSpPr txBox="1"/>
          <p:nvPr/>
        </p:nvSpPr>
        <p:spPr>
          <a:xfrm>
            <a:off x="6798366" y="552174"/>
            <a:ext cx="5075582" cy="1692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600" i="1" dirty="0"/>
              <a:t>“We all like sheep, have gone astray, each of us has turned to his way;”	</a:t>
            </a:r>
          </a:p>
          <a:p>
            <a:r>
              <a:rPr lang="en-CA" sz="2600" i="1" dirty="0"/>
              <a:t>			Isaiah 53:6</a:t>
            </a:r>
          </a:p>
        </p:txBody>
      </p:sp>
    </p:spTree>
    <p:extLst>
      <p:ext uri="{BB962C8B-B14F-4D97-AF65-F5344CB8AC3E}">
        <p14:creationId xmlns:p14="http://schemas.microsoft.com/office/powerpoint/2010/main" val="3253979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9B1212-0698-1731-BBE3-90DA832D9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DBED68-15C8-1FB4-88D9-C627144F0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b="37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3C60BB-8912-3807-08D5-CBE1F2A9E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>
                <a:solidFill>
                  <a:srgbClr val="262626"/>
                </a:solidFill>
              </a:rPr>
              <a:t>III. THE PATHWAY OF WANDERING (Matthew 18:12-14)</a:t>
            </a:r>
            <a:endParaRPr lang="en-US" sz="2400">
              <a:solidFill>
                <a:srgbClr val="262626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8F5B7-8150-5F8A-262C-678F03F77654}"/>
              </a:ext>
            </a:extLst>
          </p:cNvPr>
          <p:cNvSpPr txBox="1"/>
          <p:nvPr/>
        </p:nvSpPr>
        <p:spPr>
          <a:xfrm>
            <a:off x="6798366" y="552174"/>
            <a:ext cx="5075582" cy="20928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600" i="1" dirty="0"/>
              <a:t>“For we were like sheep going astray, but now you have returned to the Shepherd and Overseer of your souls.”</a:t>
            </a:r>
          </a:p>
          <a:p>
            <a:r>
              <a:rPr lang="en-CA" sz="2600" i="1" dirty="0"/>
              <a:t>			I Peter 2:25</a:t>
            </a:r>
          </a:p>
        </p:txBody>
      </p:sp>
    </p:spTree>
    <p:extLst>
      <p:ext uri="{BB962C8B-B14F-4D97-AF65-F5344CB8AC3E}">
        <p14:creationId xmlns:p14="http://schemas.microsoft.com/office/powerpoint/2010/main" val="26820195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C2A80A-52E1-650A-4BEB-F691850A7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CF116C5-3061-0C9A-3501-94D45A431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BCEBFF-D8EA-205E-FECF-1838B3E2F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EC373C-C6D0-6DC8-D6D0-DAB269979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176" y="1727201"/>
            <a:ext cx="3444948" cy="1488661"/>
          </a:xfrm>
        </p:spPr>
        <p:txBody>
          <a:bodyPr anchor="b">
            <a:normAutofit fontScale="90000"/>
          </a:bodyPr>
          <a:lstStyle/>
          <a:p>
            <a:r>
              <a:rPr lang="en-CA" sz="4000" b="1" i="0" u="none" strike="noStrike" baseline="0" dirty="0">
                <a:solidFill>
                  <a:srgbClr val="595959"/>
                </a:solidFill>
              </a:rPr>
              <a:t>THE BOOMERANG EFFECT</a:t>
            </a:r>
            <a:br>
              <a:rPr lang="en-CA" sz="3200" b="1" i="0" u="none" strike="noStrike" baseline="0" dirty="0">
                <a:solidFill>
                  <a:srgbClr val="595959"/>
                </a:solidFill>
              </a:rPr>
            </a:br>
            <a:br>
              <a:rPr lang="en-CA" sz="3200" b="1" i="0" u="none" strike="noStrike" baseline="0" dirty="0">
                <a:solidFill>
                  <a:srgbClr val="595959"/>
                </a:solidFill>
              </a:rPr>
            </a:br>
            <a:endParaRPr lang="en-CA" sz="3200" dirty="0">
              <a:solidFill>
                <a:srgbClr val="595959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C721D-F805-707A-B853-8268656C2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078" y="3030330"/>
            <a:ext cx="4881217" cy="2801629"/>
          </a:xfrm>
        </p:spPr>
        <p:txBody>
          <a:bodyPr anchor="t">
            <a:normAutofit/>
          </a:bodyPr>
          <a:lstStyle/>
          <a:p>
            <a:r>
              <a:rPr lang="en-CA" sz="3200" b="1" i="1" dirty="0">
                <a:solidFill>
                  <a:srgbClr val="595959"/>
                </a:solidFill>
              </a:rPr>
              <a:t>“Why Do So Many Christians Struggle Keeping to the Decisions They Make                           Not to Enter Back into a Habitual Sin?”</a:t>
            </a:r>
          </a:p>
        </p:txBody>
      </p:sp>
      <p:pic>
        <p:nvPicPr>
          <p:cNvPr id="5" name="Picture 4" descr="A close-up of a boomerang&#10;&#10;Description automatically generated">
            <a:extLst>
              <a:ext uri="{FF2B5EF4-FFF2-40B4-BE49-F238E27FC236}">
                <a16:creationId xmlns:a16="http://schemas.microsoft.com/office/drawing/2014/main" id="{CC7DFD6E-2663-B5C7-6F12-1B8E2023A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407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DA6409-8AFC-FF80-A47B-7D7D63E52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33207FE-43EB-7F4C-1A2B-E72B43E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boomerang&#10;&#10;Description automatically generated">
            <a:extLst>
              <a:ext uri="{FF2B5EF4-FFF2-40B4-BE49-F238E27FC236}">
                <a16:creationId xmlns:a16="http://schemas.microsoft.com/office/drawing/2014/main" id="{0AD81014-1C08-284D-D27B-9966E5914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" r="1993" b="1896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7ED1202-EE71-B623-4CFC-7F405A5E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0DB98-9AA8-97DA-2BE6-68CB0D4C1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141121"/>
            <a:ext cx="6017412" cy="71066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3700" b="1" dirty="0">
                <a:solidFill>
                  <a:schemeClr val="bg1"/>
                </a:solidFill>
              </a:rPr>
              <a:t>I. THE PROJECTION OF WORRY (Matthew 6:25-34)</a:t>
            </a: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endParaRPr lang="en-CA" sz="37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21246-D4CF-AA56-554C-796F30EF0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141122"/>
            <a:ext cx="6050924" cy="4405452"/>
          </a:xfrm>
        </p:spPr>
        <p:txBody>
          <a:bodyPr>
            <a:normAutofit lnSpcReduction="10000"/>
          </a:bodyPr>
          <a:lstStyle/>
          <a:p>
            <a:pPr algn="l"/>
            <a:r>
              <a:rPr lang="en-CA" b="1" i="1" dirty="0">
                <a:solidFill>
                  <a:schemeClr val="bg1"/>
                </a:solidFill>
              </a:rPr>
              <a:t>“Therefore I tell you, do not worry about your life, what you will eat or drink; or about your body, what you will wear. Is not life more important than food, and the body more important than clothes?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26. Look at the birds of the air; they do not sow or reap or store away in barns, and yet your heavenly Father feeds them. Are you not much more valuable than they?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27. Who of you by worrying can add a single hour to his life?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			Matthew 6:25-27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B0C2A5-04B4-979E-50DF-3A2FE14D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8FC064-F6B8-FC61-60D3-E11AB93DC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429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1B388C-BEC3-E34D-334F-F45959E5EF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boomerang&#10;&#10;Description automatically generated">
            <a:extLst>
              <a:ext uri="{FF2B5EF4-FFF2-40B4-BE49-F238E27FC236}">
                <a16:creationId xmlns:a16="http://schemas.microsoft.com/office/drawing/2014/main" id="{3C18C094-4AA7-604F-BF24-26DD0B3D8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" r="1993" b="1896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1F8364-581D-1B12-750F-728F4FF39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141121"/>
            <a:ext cx="6017412" cy="71066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3700" b="1" dirty="0">
                <a:solidFill>
                  <a:schemeClr val="bg1"/>
                </a:solidFill>
              </a:rPr>
              <a:t>I. THE PROJECTION OF WORRY (Matthew 6:25-34)</a:t>
            </a: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endParaRPr lang="en-CA" sz="37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1C4E1-E13F-283D-337A-F9395AA62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141122"/>
            <a:ext cx="5834472" cy="4405452"/>
          </a:xfrm>
        </p:spPr>
        <p:txBody>
          <a:bodyPr>
            <a:noAutofit/>
          </a:bodyPr>
          <a:lstStyle/>
          <a:p>
            <a:pPr algn="l"/>
            <a:r>
              <a:rPr lang="en-CA" b="1" i="1" dirty="0">
                <a:solidFill>
                  <a:schemeClr val="bg1"/>
                </a:solidFill>
              </a:rPr>
              <a:t>“28. “And why do you worry about clothes? See how the lilies of the field grow. They do not labor or spin.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29. Yet I tell you that not even Solomon in all his splendor was dressed like one of these.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30. If that is how God clothes the grass of the field, which is here today and tomorrow is thrown into the fire, will he not much more clothe you, O you of little faith?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			Matthew 6:28-30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1032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AE98FA-DBDF-4415-568D-D31790EA9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AEDD9B9-410C-2E25-26C6-E2EF41AF3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boomerang&#10;&#10;Description automatically generated">
            <a:extLst>
              <a:ext uri="{FF2B5EF4-FFF2-40B4-BE49-F238E27FC236}">
                <a16:creationId xmlns:a16="http://schemas.microsoft.com/office/drawing/2014/main" id="{39750A0E-767E-4C0A-362C-7CECFB6EA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" r="1993" b="1896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6F85BBF-866D-4222-6442-E4990695B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0A51DA-2292-8050-78EB-045381B48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2052245"/>
            <a:ext cx="6017412" cy="71066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3700" b="1" dirty="0">
                <a:solidFill>
                  <a:schemeClr val="bg1"/>
                </a:solidFill>
              </a:rPr>
              <a:t>I. THE PROJECTION OF WORRY (Matthew 6:25-34)</a:t>
            </a: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endParaRPr lang="en-CA" sz="37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6EDF0-2BD8-42F9-29B3-C0A898219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35" y="1955592"/>
            <a:ext cx="6692348" cy="4405452"/>
          </a:xfrm>
        </p:spPr>
        <p:txBody>
          <a:bodyPr>
            <a:noAutofit/>
          </a:bodyPr>
          <a:lstStyle/>
          <a:p>
            <a:pPr algn="l"/>
            <a:r>
              <a:rPr lang="en-CA" b="1" i="1" dirty="0">
                <a:solidFill>
                  <a:schemeClr val="bg1"/>
                </a:solidFill>
              </a:rPr>
              <a:t>“31. So do not worry, saying, ‘What shall we eat?’ or ‘What shall we drink?’ or ‘What shall we wear?’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32. For the pagans run after all these things, and your heavenly Father knows that you need them. 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33. But seek first his kingdom and his righteousness, and all these things will be given to you as well. 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34. Therefore do not worry about tomorrow, for tomorrow will worry about itself. Each day has enough trouble of its own.”</a:t>
            </a:r>
          </a:p>
          <a:p>
            <a:pPr algn="l"/>
            <a:r>
              <a:rPr lang="en-CA" b="1" i="1" dirty="0">
                <a:solidFill>
                  <a:schemeClr val="bg1"/>
                </a:solidFill>
              </a:rPr>
              <a:t>				Matthew 6:31-34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DE3C71-3407-4D1A-B8DB-7B45DA3E8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EBF288-D8DF-946D-A78E-E8A3F4E0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8636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D619CA-5166-6DC0-2DD6-26E5F2C1E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B81C5E7-15BE-2017-6ACA-0892FB9A4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boomerang&#10;&#10;Description automatically generated">
            <a:extLst>
              <a:ext uri="{FF2B5EF4-FFF2-40B4-BE49-F238E27FC236}">
                <a16:creationId xmlns:a16="http://schemas.microsoft.com/office/drawing/2014/main" id="{CD700742-6FAF-2588-4742-22F0926AF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" r="1993" b="1896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E77C59A-8A5A-9E6C-CAF9-9644B80F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1F48B5-E717-9961-A978-CC75F07F3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2052245"/>
            <a:ext cx="6017412" cy="71066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3700" b="1" dirty="0">
                <a:solidFill>
                  <a:schemeClr val="bg1"/>
                </a:solidFill>
              </a:rPr>
              <a:t>I. THE PROJECTION OF WORRY (Matthew 6:25-34)</a:t>
            </a: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br>
              <a:rPr lang="en-CA" sz="3700" b="1" i="0" u="none" strike="noStrike" baseline="0" dirty="0">
                <a:solidFill>
                  <a:schemeClr val="bg1"/>
                </a:solidFill>
              </a:rPr>
            </a:br>
            <a:endParaRPr lang="en-CA" sz="37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2E965-02E5-ADF1-277C-CF6BAC811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35" y="2213112"/>
            <a:ext cx="6083206" cy="4147931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“There is scarcely any sin against which our Lord Jesus more warns his disciples, than disquieting, distracting, distrustful cares about the things of this life.”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Matthew Henry’s Concise Commentary</a:t>
            </a:r>
            <a:endParaRPr lang="en-CA" sz="3200" b="1" i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1007B7-173A-669A-130B-5591704AA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894A0C-85CB-1B75-7D7F-C3982E8CB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219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1AEC67-AB2F-FDC6-42C1-0155E45DC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1095953A-7DC0-3F46-6E96-31FBC9B1A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0503" y="-18309"/>
            <a:ext cx="4438566" cy="6883029"/>
            <a:chOff x="7760503" y="-18309"/>
            <a:chExt cx="4438566" cy="688302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07A3D96-0FAB-1097-EDDA-3FEF83BF3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512" y="-11580"/>
              <a:ext cx="4431490" cy="6876300"/>
            </a:xfrm>
            <a:prstGeom prst="rect">
              <a:avLst/>
            </a:prstGeom>
            <a:gradFill>
              <a:gsLst>
                <a:gs pos="7000">
                  <a:schemeClr val="accent2"/>
                </a:gs>
                <a:gs pos="100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EAB96BF-DFB3-4E65-F857-5FB098087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7760503" y="1713600"/>
              <a:ext cx="4431496" cy="51444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F350EA2-C795-0DD6-A39B-C92018940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509" y="-11586"/>
              <a:ext cx="3264743" cy="6876300"/>
            </a:xfrm>
            <a:prstGeom prst="rect">
              <a:avLst/>
            </a:prstGeom>
            <a:gradFill flip="none" rotWithShape="1">
              <a:gsLst>
                <a:gs pos="3000">
                  <a:schemeClr val="accent2">
                    <a:lumMod val="60000"/>
                    <a:lumOff val="40000"/>
                    <a:alpha val="78000"/>
                  </a:schemeClr>
                </a:gs>
                <a:gs pos="42000">
                  <a:schemeClr val="accent2">
                    <a:alpha val="0"/>
                  </a:schemeClr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4AC1597-691C-C2BF-535E-B9DBBAA76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547151" y="1202115"/>
              <a:ext cx="6872341" cy="4431494"/>
            </a:xfrm>
            <a:prstGeom prst="rect">
              <a:avLst/>
            </a:prstGeom>
            <a:gradFill>
              <a:gsLst>
                <a:gs pos="0">
                  <a:schemeClr val="accent5">
                    <a:alpha val="86000"/>
                  </a:schemeClr>
                </a:gs>
                <a:gs pos="57000">
                  <a:schemeClr val="accent2">
                    <a:alpha val="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8682AB-75A9-3B1C-CAC0-C1A96AE41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8214" y="1489363"/>
            <a:ext cx="3310215" cy="2987269"/>
          </a:xfrm>
        </p:spPr>
        <p:txBody>
          <a:bodyPr anchor="t">
            <a:normAutofit/>
          </a:bodyPr>
          <a:lstStyle/>
          <a:p>
            <a:pPr algn="l"/>
            <a:r>
              <a:rPr lang="en-CA" sz="3200" b="1">
                <a:solidFill>
                  <a:srgbClr val="FFFFFF"/>
                </a:solidFill>
              </a:rPr>
              <a:t>II. THE PERSISTENCE OF WANTING (Philippians 4:19)</a:t>
            </a:r>
            <a:br>
              <a:rPr lang="en-CA" sz="3200" b="1" i="0" u="none" strike="noStrike" baseline="0">
                <a:solidFill>
                  <a:srgbClr val="FFFFFF"/>
                </a:solidFill>
              </a:rPr>
            </a:br>
            <a:endParaRPr lang="en-CA" sz="32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2F3868-3EFB-0C17-AAEF-8E08E1B65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2522"/>
          <a:stretch/>
        </p:blipFill>
        <p:spPr>
          <a:xfrm>
            <a:off x="784871" y="684399"/>
            <a:ext cx="6163789" cy="551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401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0A6ADE-8F7E-DE4B-01EF-9653E4670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39D0A4-DE78-7522-7A21-369F8292D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b="37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757359-E0E3-5A2C-19AC-450111E58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>
                <a:solidFill>
                  <a:srgbClr val="262626"/>
                </a:solidFill>
              </a:rPr>
              <a:t>III. THE PATHWAY OF WANDERING (Matthew 18:12-14)</a:t>
            </a:r>
            <a:endParaRPr lang="en-US" sz="240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10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CF8BE0-D3C7-8611-0AFB-32CB3516B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5F216371-EF7B-431F-9D59-55FC31794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0CBB2-F4DE-9F0C-6FA3-786D6A185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1824" y="1367673"/>
            <a:ext cx="4896277" cy="2665509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900" b="1" dirty="0">
                <a:solidFill>
                  <a:schemeClr val="bg1"/>
                </a:solidFill>
              </a:rPr>
              <a:t>III. THE PATHWAY OF WANDERING (Matthew 18:12-14)</a:t>
            </a:r>
            <a:endParaRPr lang="en-US" sz="2900" dirty="0">
              <a:solidFill>
                <a:schemeClr val="bg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BFFD157-D6B7-49C8-8010-8A653B16F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6270085" cy="6858000"/>
            <a:chOff x="1" y="0"/>
            <a:chExt cx="6270085" cy="6858000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4A1260A-F763-4B08-B3B0-9AB02E091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6084449" cy="6858000"/>
              <a:chOff x="1" y="0"/>
              <a:chExt cx="6084449" cy="6858000"/>
            </a:xfrm>
          </p:grpSpPr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F3B18E67-E612-46F7-BB08-BBB14DF2B9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6084449" cy="6858000"/>
              </a:xfrm>
              <a:custGeom>
                <a:avLst/>
                <a:gdLst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36343 w 5936343"/>
                  <a:gd name="connsiteY2" fmla="*/ 6858000 h 6858000"/>
                  <a:gd name="connsiteX3" fmla="*/ 0 w 5936343"/>
                  <a:gd name="connsiteY3" fmla="*/ 6858000 h 6858000"/>
                  <a:gd name="connsiteX4" fmla="*/ 0 w 5936343"/>
                  <a:gd name="connsiteY4" fmla="*/ 0 h 6858000"/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29223 w 5936343"/>
                  <a:gd name="connsiteY2" fmla="*/ 1702279 h 6858000"/>
                  <a:gd name="connsiteX3" fmla="*/ 5936343 w 5936343"/>
                  <a:gd name="connsiteY3" fmla="*/ 6858000 h 6858000"/>
                  <a:gd name="connsiteX4" fmla="*/ 0 w 5936343"/>
                  <a:gd name="connsiteY4" fmla="*/ 6858000 h 6858000"/>
                  <a:gd name="connsiteX5" fmla="*/ 0 w 5936343"/>
                  <a:gd name="connsiteY5" fmla="*/ 0 h 6858000"/>
                  <a:gd name="connsiteX0" fmla="*/ 0 w 6073025"/>
                  <a:gd name="connsiteY0" fmla="*/ 0 h 6858000"/>
                  <a:gd name="connsiteX1" fmla="*/ 5936343 w 6073025"/>
                  <a:gd name="connsiteY1" fmla="*/ 0 h 6858000"/>
                  <a:gd name="connsiteX2" fmla="*/ 6072996 w 6073025"/>
                  <a:gd name="connsiteY2" fmla="*/ 1840302 h 6858000"/>
                  <a:gd name="connsiteX3" fmla="*/ 5936343 w 6073025"/>
                  <a:gd name="connsiteY3" fmla="*/ 6858000 h 6858000"/>
                  <a:gd name="connsiteX4" fmla="*/ 0 w 6073025"/>
                  <a:gd name="connsiteY4" fmla="*/ 6858000 h 6858000"/>
                  <a:gd name="connsiteX5" fmla="*/ 0 w 6073025"/>
                  <a:gd name="connsiteY5" fmla="*/ 0 h 6858000"/>
                  <a:gd name="connsiteX0" fmla="*/ 0 w 6387976"/>
                  <a:gd name="connsiteY0" fmla="*/ 0 h 6858000"/>
                  <a:gd name="connsiteX1" fmla="*/ 5936343 w 6387976"/>
                  <a:gd name="connsiteY1" fmla="*/ 0 h 6858000"/>
                  <a:gd name="connsiteX2" fmla="*/ 6072996 w 6387976"/>
                  <a:gd name="connsiteY2" fmla="*/ 1840302 h 6858000"/>
                  <a:gd name="connsiteX3" fmla="*/ 5986732 w 6387976"/>
                  <a:gd name="connsiteY3" fmla="*/ 4675517 h 6858000"/>
                  <a:gd name="connsiteX4" fmla="*/ 5936343 w 6387976"/>
                  <a:gd name="connsiteY4" fmla="*/ 6858000 h 6858000"/>
                  <a:gd name="connsiteX5" fmla="*/ 0 w 6387976"/>
                  <a:gd name="connsiteY5" fmla="*/ 6858000 h 6858000"/>
                  <a:gd name="connsiteX6" fmla="*/ 0 w 6387976"/>
                  <a:gd name="connsiteY6" fmla="*/ 0 h 6858000"/>
                  <a:gd name="connsiteX0" fmla="*/ 0 w 6073674"/>
                  <a:gd name="connsiteY0" fmla="*/ 0 h 6858000"/>
                  <a:gd name="connsiteX1" fmla="*/ 5936343 w 6073674"/>
                  <a:gd name="connsiteY1" fmla="*/ 0 h 6858000"/>
                  <a:gd name="connsiteX2" fmla="*/ 6072996 w 6073674"/>
                  <a:gd name="connsiteY2" fmla="*/ 1840302 h 6858000"/>
                  <a:gd name="connsiteX3" fmla="*/ 5986732 w 6073674"/>
                  <a:gd name="connsiteY3" fmla="*/ 4675517 h 6858000"/>
                  <a:gd name="connsiteX4" fmla="*/ 5936343 w 6073674"/>
                  <a:gd name="connsiteY4" fmla="*/ 6858000 h 6858000"/>
                  <a:gd name="connsiteX5" fmla="*/ 0 w 6073674"/>
                  <a:gd name="connsiteY5" fmla="*/ 6858000 h 6858000"/>
                  <a:gd name="connsiteX6" fmla="*/ 0 w 6073674"/>
                  <a:gd name="connsiteY6" fmla="*/ 0 h 6858000"/>
                  <a:gd name="connsiteX0" fmla="*/ 0 w 6073134"/>
                  <a:gd name="connsiteY0" fmla="*/ 0 h 6858000"/>
                  <a:gd name="connsiteX1" fmla="*/ 5936343 w 6073134"/>
                  <a:gd name="connsiteY1" fmla="*/ 0 h 6858000"/>
                  <a:gd name="connsiteX2" fmla="*/ 6072996 w 6073134"/>
                  <a:gd name="connsiteY2" fmla="*/ 1840302 h 6858000"/>
                  <a:gd name="connsiteX3" fmla="*/ 5681932 w 6073134"/>
                  <a:gd name="connsiteY3" fmla="*/ 4537495 h 6858000"/>
                  <a:gd name="connsiteX4" fmla="*/ 5936343 w 6073134"/>
                  <a:gd name="connsiteY4" fmla="*/ 6858000 h 6858000"/>
                  <a:gd name="connsiteX5" fmla="*/ 0 w 6073134"/>
                  <a:gd name="connsiteY5" fmla="*/ 6858000 h 6858000"/>
                  <a:gd name="connsiteX6" fmla="*/ 0 w 6073134"/>
                  <a:gd name="connsiteY6" fmla="*/ 0 h 6858000"/>
                  <a:gd name="connsiteX0" fmla="*/ 0 w 6084449"/>
                  <a:gd name="connsiteY0" fmla="*/ 0 h 6858000"/>
                  <a:gd name="connsiteX1" fmla="*/ 5936343 w 6084449"/>
                  <a:gd name="connsiteY1" fmla="*/ 0 h 6858000"/>
                  <a:gd name="connsiteX2" fmla="*/ 6072996 w 6084449"/>
                  <a:gd name="connsiteY2" fmla="*/ 1840302 h 6858000"/>
                  <a:gd name="connsiteX3" fmla="*/ 5681932 w 6084449"/>
                  <a:gd name="connsiteY3" fmla="*/ 4537495 h 6858000"/>
                  <a:gd name="connsiteX4" fmla="*/ 5936343 w 6084449"/>
                  <a:gd name="connsiteY4" fmla="*/ 6858000 h 6858000"/>
                  <a:gd name="connsiteX5" fmla="*/ 0 w 6084449"/>
                  <a:gd name="connsiteY5" fmla="*/ 6858000 h 6858000"/>
                  <a:gd name="connsiteX6" fmla="*/ 0 w 6084449"/>
                  <a:gd name="connsiteY6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84449" h="6858000">
                    <a:moveTo>
                      <a:pt x="0" y="0"/>
                    </a:moveTo>
                    <a:lnTo>
                      <a:pt x="5936343" y="0"/>
                    </a:lnTo>
                    <a:cubicBezTo>
                      <a:pt x="5933970" y="567426"/>
                      <a:pt x="6075369" y="1272876"/>
                      <a:pt x="6072996" y="1840302"/>
                    </a:cubicBezTo>
                    <a:cubicBezTo>
                      <a:pt x="6161907" y="2901352"/>
                      <a:pt x="5704708" y="3701212"/>
                      <a:pt x="5681932" y="4537495"/>
                    </a:cubicBezTo>
                    <a:cubicBezTo>
                      <a:pt x="5659157" y="5373778"/>
                      <a:pt x="5801196" y="6361982"/>
                      <a:pt x="5936343" y="6858000"/>
                    </a:cubicBezTo>
                    <a:lnTo>
                      <a:pt x="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5">
                <a:extLst>
                  <a:ext uri="{FF2B5EF4-FFF2-40B4-BE49-F238E27FC236}">
                    <a16:creationId xmlns:a16="http://schemas.microsoft.com/office/drawing/2014/main" id="{CF575B15-84F8-405E-851F-197ACA0B71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6084449" cy="6858000"/>
              </a:xfrm>
              <a:custGeom>
                <a:avLst/>
                <a:gdLst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36343 w 5936343"/>
                  <a:gd name="connsiteY2" fmla="*/ 6858000 h 6858000"/>
                  <a:gd name="connsiteX3" fmla="*/ 0 w 5936343"/>
                  <a:gd name="connsiteY3" fmla="*/ 6858000 h 6858000"/>
                  <a:gd name="connsiteX4" fmla="*/ 0 w 5936343"/>
                  <a:gd name="connsiteY4" fmla="*/ 0 h 6858000"/>
                  <a:gd name="connsiteX0" fmla="*/ 0 w 5936343"/>
                  <a:gd name="connsiteY0" fmla="*/ 0 h 6858000"/>
                  <a:gd name="connsiteX1" fmla="*/ 5936343 w 5936343"/>
                  <a:gd name="connsiteY1" fmla="*/ 0 h 6858000"/>
                  <a:gd name="connsiteX2" fmla="*/ 5929223 w 5936343"/>
                  <a:gd name="connsiteY2" fmla="*/ 1702279 h 6858000"/>
                  <a:gd name="connsiteX3" fmla="*/ 5936343 w 5936343"/>
                  <a:gd name="connsiteY3" fmla="*/ 6858000 h 6858000"/>
                  <a:gd name="connsiteX4" fmla="*/ 0 w 5936343"/>
                  <a:gd name="connsiteY4" fmla="*/ 6858000 h 6858000"/>
                  <a:gd name="connsiteX5" fmla="*/ 0 w 5936343"/>
                  <a:gd name="connsiteY5" fmla="*/ 0 h 6858000"/>
                  <a:gd name="connsiteX0" fmla="*/ 0 w 6073025"/>
                  <a:gd name="connsiteY0" fmla="*/ 0 h 6858000"/>
                  <a:gd name="connsiteX1" fmla="*/ 5936343 w 6073025"/>
                  <a:gd name="connsiteY1" fmla="*/ 0 h 6858000"/>
                  <a:gd name="connsiteX2" fmla="*/ 6072996 w 6073025"/>
                  <a:gd name="connsiteY2" fmla="*/ 1840302 h 6858000"/>
                  <a:gd name="connsiteX3" fmla="*/ 5936343 w 6073025"/>
                  <a:gd name="connsiteY3" fmla="*/ 6858000 h 6858000"/>
                  <a:gd name="connsiteX4" fmla="*/ 0 w 6073025"/>
                  <a:gd name="connsiteY4" fmla="*/ 6858000 h 6858000"/>
                  <a:gd name="connsiteX5" fmla="*/ 0 w 6073025"/>
                  <a:gd name="connsiteY5" fmla="*/ 0 h 6858000"/>
                  <a:gd name="connsiteX0" fmla="*/ 0 w 6387976"/>
                  <a:gd name="connsiteY0" fmla="*/ 0 h 6858000"/>
                  <a:gd name="connsiteX1" fmla="*/ 5936343 w 6387976"/>
                  <a:gd name="connsiteY1" fmla="*/ 0 h 6858000"/>
                  <a:gd name="connsiteX2" fmla="*/ 6072996 w 6387976"/>
                  <a:gd name="connsiteY2" fmla="*/ 1840302 h 6858000"/>
                  <a:gd name="connsiteX3" fmla="*/ 5986732 w 6387976"/>
                  <a:gd name="connsiteY3" fmla="*/ 4675517 h 6858000"/>
                  <a:gd name="connsiteX4" fmla="*/ 5936343 w 6387976"/>
                  <a:gd name="connsiteY4" fmla="*/ 6858000 h 6858000"/>
                  <a:gd name="connsiteX5" fmla="*/ 0 w 6387976"/>
                  <a:gd name="connsiteY5" fmla="*/ 6858000 h 6858000"/>
                  <a:gd name="connsiteX6" fmla="*/ 0 w 6387976"/>
                  <a:gd name="connsiteY6" fmla="*/ 0 h 6858000"/>
                  <a:gd name="connsiteX0" fmla="*/ 0 w 6073674"/>
                  <a:gd name="connsiteY0" fmla="*/ 0 h 6858000"/>
                  <a:gd name="connsiteX1" fmla="*/ 5936343 w 6073674"/>
                  <a:gd name="connsiteY1" fmla="*/ 0 h 6858000"/>
                  <a:gd name="connsiteX2" fmla="*/ 6072996 w 6073674"/>
                  <a:gd name="connsiteY2" fmla="*/ 1840302 h 6858000"/>
                  <a:gd name="connsiteX3" fmla="*/ 5986732 w 6073674"/>
                  <a:gd name="connsiteY3" fmla="*/ 4675517 h 6858000"/>
                  <a:gd name="connsiteX4" fmla="*/ 5936343 w 6073674"/>
                  <a:gd name="connsiteY4" fmla="*/ 6858000 h 6858000"/>
                  <a:gd name="connsiteX5" fmla="*/ 0 w 6073674"/>
                  <a:gd name="connsiteY5" fmla="*/ 6858000 h 6858000"/>
                  <a:gd name="connsiteX6" fmla="*/ 0 w 6073674"/>
                  <a:gd name="connsiteY6" fmla="*/ 0 h 6858000"/>
                  <a:gd name="connsiteX0" fmla="*/ 0 w 6073134"/>
                  <a:gd name="connsiteY0" fmla="*/ 0 h 6858000"/>
                  <a:gd name="connsiteX1" fmla="*/ 5936343 w 6073134"/>
                  <a:gd name="connsiteY1" fmla="*/ 0 h 6858000"/>
                  <a:gd name="connsiteX2" fmla="*/ 6072996 w 6073134"/>
                  <a:gd name="connsiteY2" fmla="*/ 1840302 h 6858000"/>
                  <a:gd name="connsiteX3" fmla="*/ 5681932 w 6073134"/>
                  <a:gd name="connsiteY3" fmla="*/ 4537495 h 6858000"/>
                  <a:gd name="connsiteX4" fmla="*/ 5936343 w 6073134"/>
                  <a:gd name="connsiteY4" fmla="*/ 6858000 h 6858000"/>
                  <a:gd name="connsiteX5" fmla="*/ 0 w 6073134"/>
                  <a:gd name="connsiteY5" fmla="*/ 6858000 h 6858000"/>
                  <a:gd name="connsiteX6" fmla="*/ 0 w 6073134"/>
                  <a:gd name="connsiteY6" fmla="*/ 0 h 6858000"/>
                  <a:gd name="connsiteX0" fmla="*/ 0 w 6084449"/>
                  <a:gd name="connsiteY0" fmla="*/ 0 h 6858000"/>
                  <a:gd name="connsiteX1" fmla="*/ 5936343 w 6084449"/>
                  <a:gd name="connsiteY1" fmla="*/ 0 h 6858000"/>
                  <a:gd name="connsiteX2" fmla="*/ 6072996 w 6084449"/>
                  <a:gd name="connsiteY2" fmla="*/ 1840302 h 6858000"/>
                  <a:gd name="connsiteX3" fmla="*/ 5681932 w 6084449"/>
                  <a:gd name="connsiteY3" fmla="*/ 4537495 h 6858000"/>
                  <a:gd name="connsiteX4" fmla="*/ 5936343 w 6084449"/>
                  <a:gd name="connsiteY4" fmla="*/ 6858000 h 6858000"/>
                  <a:gd name="connsiteX5" fmla="*/ 0 w 6084449"/>
                  <a:gd name="connsiteY5" fmla="*/ 6858000 h 6858000"/>
                  <a:gd name="connsiteX6" fmla="*/ 0 w 6084449"/>
                  <a:gd name="connsiteY6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84449" h="6858000">
                    <a:moveTo>
                      <a:pt x="0" y="0"/>
                    </a:moveTo>
                    <a:lnTo>
                      <a:pt x="5936343" y="0"/>
                    </a:lnTo>
                    <a:cubicBezTo>
                      <a:pt x="5933970" y="567426"/>
                      <a:pt x="6075369" y="1272876"/>
                      <a:pt x="6072996" y="1840302"/>
                    </a:cubicBezTo>
                    <a:cubicBezTo>
                      <a:pt x="6161907" y="2901352"/>
                      <a:pt x="5704708" y="3701212"/>
                      <a:pt x="5681932" y="4537495"/>
                    </a:cubicBezTo>
                    <a:cubicBezTo>
                      <a:pt x="5659157" y="5373778"/>
                      <a:pt x="5801196" y="6361982"/>
                      <a:pt x="5936343" y="6858000"/>
                    </a:cubicBezTo>
                    <a:lnTo>
                      <a:pt x="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C6282AD-1695-490F-8FB6-BBAE001D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395368" y="0"/>
              <a:ext cx="874718" cy="6857455"/>
              <a:chOff x="5395368" y="0"/>
              <a:chExt cx="874718" cy="6857455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13E6E681-A750-4A32-9BF0-911FDF1D1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>
                <a:off x="2404000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8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8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1458AF90-18B2-472F-A526-F65270C997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>
                <a:off x="2403998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7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7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F4A3331-D313-6375-B2B0-16D2D8C43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8" b="5488"/>
          <a:stretch/>
        </p:blipFill>
        <p:spPr>
          <a:xfrm>
            <a:off x="835024" y="1751690"/>
            <a:ext cx="4397376" cy="393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75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825</Words>
  <Application>Microsoft Office PowerPoint</Application>
  <PresentationFormat>Widescreen</PresentationFormat>
  <Paragraphs>50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Office Theme</vt:lpstr>
      <vt:lpstr>THE BOOMERANG EFFECT  </vt:lpstr>
      <vt:lpstr>THE BOOMERANG EFFECT  </vt:lpstr>
      <vt:lpstr>I. THE PROJECTION OF WORRY (Matthew 6:25-34)  </vt:lpstr>
      <vt:lpstr>I. THE PROJECTION OF WORRY (Matthew 6:25-34)  </vt:lpstr>
      <vt:lpstr>I. THE PROJECTION OF WORRY (Matthew 6:25-34)  </vt:lpstr>
      <vt:lpstr>I. THE PROJECTION OF WORRY (Matthew 6:25-34)  </vt:lpstr>
      <vt:lpstr>II. THE PERSISTENCE OF WANTING (Philippians 4:19) </vt:lpstr>
      <vt:lpstr>III. THE PATHWAY OF WANDERING (Matthew 18:12-14)</vt:lpstr>
      <vt:lpstr>III. THE PATHWAY OF WANDERING (Matthew 18:12-14)</vt:lpstr>
      <vt:lpstr>III. THE PATHWAY OF WANDERING (Matthew 18:12-14)</vt:lpstr>
      <vt:lpstr>III. THE PATHWAY OF WANDERING (Matthew 18:12-14)</vt:lpstr>
      <vt:lpstr>III. THE PATHWAY OF WANDERING (Matthew 18:12-14)</vt:lpstr>
      <vt:lpstr>III. THE PATHWAY OF WANDERING (Matthew 18:12-14)</vt:lpstr>
      <vt:lpstr>III. THE PATHWAY OF WANDERING (Matthew 18:12-14)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Fountaingate Christian</dc:creator>
  <cp:lastModifiedBy>Fountaingate Christian</cp:lastModifiedBy>
  <cp:revision>6</cp:revision>
  <dcterms:created xsi:type="dcterms:W3CDTF">2024-10-11T00:24:50Z</dcterms:created>
  <dcterms:modified xsi:type="dcterms:W3CDTF">2024-10-12T13:27:34Z</dcterms:modified>
</cp:coreProperties>
</file>