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2/4/2023</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2314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18388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633357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58472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2/4/2023</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457184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6223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85659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84061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949423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2/4/2023</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849471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2/4/2023</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77000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2/4/2023</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10204653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3" r:id="rId5"/>
    <p:sldLayoutId id="2147483688" r:id="rId6"/>
    <p:sldLayoutId id="2147483689" r:id="rId7"/>
    <p:sldLayoutId id="2147483690" r:id="rId8"/>
    <p:sldLayoutId id="2147483691" r:id="rId9"/>
    <p:sldLayoutId id="2147483692" r:id="rId10"/>
    <p:sldLayoutId id="2147483694" r:id="rId11"/>
  </p:sldLayoutIdLst>
  <p:hf sldNum="0" hdr="0" ftr="0" dt="0"/>
  <p:txStyles>
    <p:titleStyle>
      <a:lvl1pPr algn="l" defTabSz="914400" rtl="0" eaLnBrk="1" latinLnBrk="0" hangingPunct="1">
        <a:lnSpc>
          <a:spcPct val="90000"/>
        </a:lnSpc>
        <a:spcBef>
          <a:spcPct val="0"/>
        </a:spcBef>
        <a:buNone/>
        <a:defRPr lang="en-US" sz="44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7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5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2260AC-6620-133B-D58C-BEE71777DA68}"/>
              </a:ext>
            </a:extLst>
          </p:cNvPr>
          <p:cNvPicPr>
            <a:picLocks noChangeAspect="1"/>
          </p:cNvPicPr>
          <p:nvPr/>
        </p:nvPicPr>
        <p:blipFill rotWithShape="1">
          <a:blip r:embed="rId2"/>
          <a:srcRect t="14816" b="26743"/>
          <a:stretch/>
        </p:blipFill>
        <p:spPr>
          <a:xfrm>
            <a:off x="20" y="-839"/>
            <a:ext cx="12191980" cy="6858000"/>
          </a:xfrm>
          <a:prstGeom prst="rect">
            <a:avLst/>
          </a:prstGeom>
        </p:spPr>
      </p:pic>
      <p:sp useBgFill="1">
        <p:nvSpPr>
          <p:cNvPr id="9" name="Rectangle 8">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F2A4D831-FE24-86F5-C1D9-9373D4698770}"/>
              </a:ext>
            </a:extLst>
          </p:cNvPr>
          <p:cNvSpPr>
            <a:spLocks noGrp="1"/>
          </p:cNvSpPr>
          <p:nvPr>
            <p:ph type="ctrTitle"/>
          </p:nvPr>
        </p:nvSpPr>
        <p:spPr>
          <a:xfrm>
            <a:off x="1771132" y="2091263"/>
            <a:ext cx="8649738" cy="2590800"/>
          </a:xfrm>
        </p:spPr>
        <p:txBody>
          <a:bodyPr>
            <a:normAutofit/>
          </a:bodyPr>
          <a:lstStyle/>
          <a:p>
            <a:r>
              <a:rPr lang="en-US" dirty="0"/>
              <a:t>THE BULLY BREAKER</a:t>
            </a:r>
          </a:p>
        </p:txBody>
      </p:sp>
      <p:sp>
        <p:nvSpPr>
          <p:cNvPr id="3" name="Subtitle 2">
            <a:extLst>
              <a:ext uri="{FF2B5EF4-FFF2-40B4-BE49-F238E27FC236}">
                <a16:creationId xmlns:a16="http://schemas.microsoft.com/office/drawing/2014/main" id="{9D8483DE-AC80-8988-7097-C092BDF45BF0}"/>
              </a:ext>
            </a:extLst>
          </p:cNvPr>
          <p:cNvSpPr>
            <a:spLocks noGrp="1"/>
          </p:cNvSpPr>
          <p:nvPr>
            <p:ph type="subTitle" idx="1"/>
          </p:nvPr>
        </p:nvSpPr>
        <p:spPr>
          <a:xfrm>
            <a:off x="1771130" y="4515730"/>
            <a:ext cx="8652788" cy="623534"/>
          </a:xfrm>
        </p:spPr>
        <p:txBody>
          <a:bodyPr>
            <a:normAutofit/>
          </a:bodyPr>
          <a:lstStyle/>
          <a:p>
            <a:pPr>
              <a:spcAft>
                <a:spcPts val="600"/>
              </a:spcAft>
            </a:pPr>
            <a:r>
              <a:rPr lang="en-US" sz="3200" b="1" dirty="0"/>
              <a:t>1 SAMUEL 17:1-54</a:t>
            </a:r>
          </a:p>
        </p:txBody>
      </p:sp>
      <p:sp>
        <p:nvSpPr>
          <p:cNvPr id="13" name="Rectangle 12">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2992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up of a roaring tiger against a black background">
            <a:extLst>
              <a:ext uri="{FF2B5EF4-FFF2-40B4-BE49-F238E27FC236}">
                <a16:creationId xmlns:a16="http://schemas.microsoft.com/office/drawing/2014/main" id="{918292A5-A2B3-EEFE-FD8A-327A1A3DFA97}"/>
              </a:ext>
            </a:extLst>
          </p:cNvPr>
          <p:cNvPicPr>
            <a:picLocks noChangeAspect="1"/>
          </p:cNvPicPr>
          <p:nvPr/>
        </p:nvPicPr>
        <p:blipFill rotWithShape="1">
          <a:blip r:embed="rId2">
            <a:extLst>
              <a:ext uri="{28A0092B-C50C-407E-A947-70E740481C1C}">
                <a14:useLocalDpi xmlns:a14="http://schemas.microsoft.com/office/drawing/2010/main" val="0"/>
              </a:ext>
            </a:extLst>
          </a:blip>
          <a:srcRect l="13194" r="24353" b="2"/>
          <a:stretch/>
        </p:blipFill>
        <p:spPr>
          <a:xfrm>
            <a:off x="20" y="10"/>
            <a:ext cx="6392647" cy="6857990"/>
          </a:xfrm>
          <a:prstGeom prst="rect">
            <a:avLst/>
          </a:prstGeom>
        </p:spPr>
      </p:pic>
      <p:sp>
        <p:nvSpPr>
          <p:cNvPr id="12" name="Rectangle 11">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FC7A13-DD6B-EFDC-CF7A-A3191087F4CA}"/>
              </a:ext>
            </a:extLst>
          </p:cNvPr>
          <p:cNvSpPr>
            <a:spLocks noGrp="1"/>
          </p:cNvSpPr>
          <p:nvPr>
            <p:ph type="title"/>
          </p:nvPr>
        </p:nvSpPr>
        <p:spPr>
          <a:xfrm>
            <a:off x="7064082" y="642594"/>
            <a:ext cx="4472921" cy="1371600"/>
          </a:xfrm>
        </p:spPr>
        <p:txBody>
          <a:bodyPr>
            <a:normAutofit/>
          </a:bodyPr>
          <a:lstStyle/>
          <a:p>
            <a:r>
              <a:rPr lang="en-US" sz="4000" dirty="0"/>
              <a:t>BULLYING IS    DEFINED AS……</a:t>
            </a:r>
          </a:p>
        </p:txBody>
      </p:sp>
      <p:sp>
        <p:nvSpPr>
          <p:cNvPr id="3" name="Content Placeholder 2">
            <a:extLst>
              <a:ext uri="{FF2B5EF4-FFF2-40B4-BE49-F238E27FC236}">
                <a16:creationId xmlns:a16="http://schemas.microsoft.com/office/drawing/2014/main" id="{F302076F-416C-BE43-00B7-B508BC870E74}"/>
              </a:ext>
            </a:extLst>
          </p:cNvPr>
          <p:cNvSpPr>
            <a:spLocks noGrp="1"/>
          </p:cNvSpPr>
          <p:nvPr>
            <p:ph idx="1"/>
          </p:nvPr>
        </p:nvSpPr>
        <p:spPr>
          <a:xfrm>
            <a:off x="7064082" y="2103120"/>
            <a:ext cx="4472922" cy="3931920"/>
          </a:xfrm>
        </p:spPr>
        <p:txBody>
          <a:bodyPr>
            <a:normAutofit/>
          </a:bodyPr>
          <a:lstStyle/>
          <a:p>
            <a:pPr marL="0" marR="0" indent="0" algn="ctr">
              <a:spcBef>
                <a:spcPts val="0"/>
              </a:spcBef>
              <a:spcAft>
                <a:spcPts val="0"/>
              </a:spcAft>
              <a:buNone/>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“the use of threats of coercion to intimidate others. It is the activity of repeated aggressive behavior intended to hurt another person, either physically or emotionally.” Bullying can include verbal harassment and threats, physical assaults, or coercion. Coercion is “the use of intimidation or force to force someone into doing your will.” So, bullying is characterized by someone who behaves in certain ways to gain power over others.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2000" dirty="0"/>
          </a:p>
        </p:txBody>
      </p:sp>
    </p:spTree>
    <p:extLst>
      <p:ext uri="{BB962C8B-B14F-4D97-AF65-F5344CB8AC3E}">
        <p14:creationId xmlns:p14="http://schemas.microsoft.com/office/powerpoint/2010/main" val="752629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48DB4B7D-6E19-4B1E-A0ED-621919C15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7" name="Rectangle 16">
            <a:extLst>
              <a:ext uri="{FF2B5EF4-FFF2-40B4-BE49-F238E27FC236}">
                <a16:creationId xmlns:a16="http://schemas.microsoft.com/office/drawing/2014/main" id="{4CB196DE-BC07-4C0A-9A6F-6FFD5F775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9" name="Rectangle 18">
            <a:extLst>
              <a:ext uri="{FF2B5EF4-FFF2-40B4-BE49-F238E27FC236}">
                <a16:creationId xmlns:a16="http://schemas.microsoft.com/office/drawing/2014/main" id="{2C13C32D-C8E0-49CB-AF18-A6A13B7FE2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1" name="Group 20">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22" name="Straight Connector 21">
              <a:extLst>
                <a:ext uri="{FF2B5EF4-FFF2-40B4-BE49-F238E27FC236}">
                  <a16:creationId xmlns:a16="http://schemas.microsoft.com/office/drawing/2014/main" id="{65E3DF13-4412-4927-AA38-F077B5A4CBD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569EC13-67CE-4C90-95BA-1F7D7F3D38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A59492E-0F24-4A22-B24D-A110B40311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useBgFill="1">
        <p:nvSpPr>
          <p:cNvPr id="26" name="Rectangle 25">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8" name="Content Placeholder 7" descr="A pair of shoes on a wooden surface&#10;&#10;Description automatically generated with low confidence">
            <a:extLst>
              <a:ext uri="{FF2B5EF4-FFF2-40B4-BE49-F238E27FC236}">
                <a16:creationId xmlns:a16="http://schemas.microsoft.com/office/drawing/2014/main" id="{85CBCE5F-10EA-5852-847A-B4111F7472C2}"/>
              </a:ext>
            </a:extLst>
          </p:cNvPr>
          <p:cNvPicPr>
            <a:picLocks noGrp="1" noChangeAspect="1"/>
          </p:cNvPicPr>
          <p:nvPr>
            <p:ph sz="half" idx="2"/>
          </p:nvPr>
        </p:nvPicPr>
        <p:blipFill rotWithShape="1">
          <a:blip r:embed="rId2">
            <a:alphaModFix amt="45000"/>
            <a:extLst>
              <a:ext uri="{28A0092B-C50C-407E-A947-70E740481C1C}">
                <a14:useLocalDpi xmlns:a14="http://schemas.microsoft.com/office/drawing/2010/main" val="0"/>
              </a:ext>
            </a:extLst>
          </a:blip>
          <a:srcRect l="44438" r="5562"/>
          <a:stretch/>
        </p:blipFill>
        <p:spPr>
          <a:xfrm>
            <a:off x="-1" y="10"/>
            <a:ext cx="6095995" cy="6857990"/>
          </a:xfrm>
          <a:prstGeom prst="rect">
            <a:avLst/>
          </a:prstGeom>
        </p:spPr>
      </p:pic>
      <p:pic>
        <p:nvPicPr>
          <p:cNvPr id="6" name="Content Placeholder 5" descr="A picture containing text&#10;&#10;Description automatically generated">
            <a:extLst>
              <a:ext uri="{FF2B5EF4-FFF2-40B4-BE49-F238E27FC236}">
                <a16:creationId xmlns:a16="http://schemas.microsoft.com/office/drawing/2014/main" id="{4674BADA-B80F-162B-61E4-8DC08AB1E8D0}"/>
              </a:ext>
            </a:extLst>
          </p:cNvPr>
          <p:cNvPicPr>
            <a:picLocks noGrp="1" noChangeAspect="1"/>
          </p:cNvPicPr>
          <p:nvPr>
            <p:ph sz="half" idx="1"/>
          </p:nvPr>
        </p:nvPicPr>
        <p:blipFill rotWithShape="1">
          <a:blip r:embed="rId3">
            <a:alphaModFix amt="45000"/>
            <a:extLst>
              <a:ext uri="{28A0092B-C50C-407E-A947-70E740481C1C}">
                <a14:useLocalDpi xmlns:a14="http://schemas.microsoft.com/office/drawing/2010/main" val="0"/>
              </a:ext>
            </a:extLst>
          </a:blip>
          <a:srcRect l="14817" r="13627" b="7077"/>
          <a:stretch/>
        </p:blipFill>
        <p:spPr>
          <a:xfrm>
            <a:off x="6095998" y="10"/>
            <a:ext cx="6096001" cy="6857990"/>
          </a:xfrm>
          <a:prstGeom prst="rect">
            <a:avLst/>
          </a:prstGeom>
        </p:spPr>
      </p:pic>
      <p:sp>
        <p:nvSpPr>
          <p:cNvPr id="28" name="Rectangle 27">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30" name="Rectangle 29">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
        <p:nvSpPr>
          <p:cNvPr id="2" name="Title 1">
            <a:extLst>
              <a:ext uri="{FF2B5EF4-FFF2-40B4-BE49-F238E27FC236}">
                <a16:creationId xmlns:a16="http://schemas.microsoft.com/office/drawing/2014/main" id="{D102325B-3DE1-523C-FD04-FE0A4736B43F}"/>
              </a:ext>
            </a:extLst>
          </p:cNvPr>
          <p:cNvSpPr>
            <a:spLocks noGrp="1"/>
          </p:cNvSpPr>
          <p:nvPr>
            <p:ph type="title"/>
          </p:nvPr>
        </p:nvSpPr>
        <p:spPr>
          <a:xfrm>
            <a:off x="1769532" y="2091263"/>
            <a:ext cx="8652938" cy="2461504"/>
          </a:xfrm>
        </p:spPr>
        <p:txBody>
          <a:bodyPr vert="horz" lIns="91440" tIns="45720" rIns="91440" bIns="45720" rtlCol="0" anchor="ctr">
            <a:normAutofit/>
          </a:bodyPr>
          <a:lstStyle/>
          <a:p>
            <a:pPr algn="ctr">
              <a:lnSpc>
                <a:spcPct val="83000"/>
              </a:lnSpc>
            </a:pPr>
            <a:r>
              <a:rPr lang="en-US" sz="6800" cap="all" spc="-100" dirty="0"/>
              <a:t>GOLIATH…2 PERSPECTIVES</a:t>
            </a:r>
          </a:p>
        </p:txBody>
      </p:sp>
    </p:spTree>
    <p:extLst>
      <p:ext uri="{BB962C8B-B14F-4D97-AF65-F5344CB8AC3E}">
        <p14:creationId xmlns:p14="http://schemas.microsoft.com/office/powerpoint/2010/main" val="81416701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2">
                <a:lumMod val="60000"/>
                <a:lumOff val="40000"/>
              </a:schemeClr>
            </a:gs>
            <a:gs pos="83000">
              <a:schemeClr val="accent2">
                <a:lumMod val="7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DDE26-CEBB-F71B-33A3-F511763E7075}"/>
              </a:ext>
            </a:extLst>
          </p:cNvPr>
          <p:cNvSpPr>
            <a:spLocks noGrp="1"/>
          </p:cNvSpPr>
          <p:nvPr>
            <p:ph type="title"/>
          </p:nvPr>
        </p:nvSpPr>
        <p:spPr>
          <a:xfrm>
            <a:off x="1066800" y="642594"/>
            <a:ext cx="10058400" cy="1194817"/>
          </a:xfrm>
          <a:solidFill>
            <a:schemeClr val="tx2">
              <a:lumMod val="25000"/>
              <a:lumOff val="75000"/>
            </a:schemeClr>
          </a:solidFill>
        </p:spPr>
        <p:txBody>
          <a:bodyPr/>
          <a:lstStyle/>
          <a:p>
            <a:pPr algn="ctr"/>
            <a:r>
              <a:rPr lang="en-US" b="1" u="sng" dirty="0"/>
              <a:t>I. HOW THIS BULLY IS DESCRIBED</a:t>
            </a:r>
          </a:p>
        </p:txBody>
      </p:sp>
      <p:sp>
        <p:nvSpPr>
          <p:cNvPr id="3" name="Text Placeholder 2">
            <a:extLst>
              <a:ext uri="{FF2B5EF4-FFF2-40B4-BE49-F238E27FC236}">
                <a16:creationId xmlns:a16="http://schemas.microsoft.com/office/drawing/2014/main" id="{85CCF7F0-6C90-60BB-79A2-F49EE7EFCD83}"/>
              </a:ext>
            </a:extLst>
          </p:cNvPr>
          <p:cNvSpPr>
            <a:spLocks noGrp="1"/>
          </p:cNvSpPr>
          <p:nvPr>
            <p:ph type="body" idx="1"/>
          </p:nvPr>
        </p:nvSpPr>
        <p:spPr>
          <a:xfrm>
            <a:off x="1069849" y="1994872"/>
            <a:ext cx="4663440" cy="640080"/>
          </a:xfrm>
          <a:ln w="28575">
            <a:solidFill>
              <a:schemeClr val="tx1"/>
            </a:solidFill>
          </a:ln>
        </p:spPr>
        <p:txBody>
          <a:bodyPr>
            <a:normAutofit/>
          </a:bodyPr>
          <a:lstStyle/>
          <a:p>
            <a:pPr algn="ctr"/>
            <a:r>
              <a:rPr lang="en-US" sz="2800" dirty="0"/>
              <a:t>A) HIS SOURCE</a:t>
            </a:r>
          </a:p>
        </p:txBody>
      </p:sp>
      <p:pic>
        <p:nvPicPr>
          <p:cNvPr id="8" name="Content Placeholder 7" descr="A picture containing text, decorated, colorful&#10;&#10;Description automatically generated">
            <a:extLst>
              <a:ext uri="{FF2B5EF4-FFF2-40B4-BE49-F238E27FC236}">
                <a16:creationId xmlns:a16="http://schemas.microsoft.com/office/drawing/2014/main" id="{C5C9820B-6AE4-101B-6675-3DB590FC11F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923631" y="2792413"/>
            <a:ext cx="2838419" cy="3539456"/>
          </a:xfrm>
        </p:spPr>
      </p:pic>
      <p:sp>
        <p:nvSpPr>
          <p:cNvPr id="5" name="Text Placeholder 4">
            <a:extLst>
              <a:ext uri="{FF2B5EF4-FFF2-40B4-BE49-F238E27FC236}">
                <a16:creationId xmlns:a16="http://schemas.microsoft.com/office/drawing/2014/main" id="{87C946EE-EFA2-5A12-DDFA-86D89CE47717}"/>
              </a:ext>
            </a:extLst>
          </p:cNvPr>
          <p:cNvSpPr>
            <a:spLocks noGrp="1"/>
          </p:cNvSpPr>
          <p:nvPr>
            <p:ph type="body" sz="quarter" idx="3"/>
          </p:nvPr>
        </p:nvSpPr>
        <p:spPr>
          <a:xfrm>
            <a:off x="6458713" y="1994872"/>
            <a:ext cx="4663440" cy="640080"/>
          </a:xfrm>
          <a:ln w="28575">
            <a:solidFill>
              <a:schemeClr val="tx1"/>
            </a:solidFill>
          </a:ln>
        </p:spPr>
        <p:txBody>
          <a:bodyPr>
            <a:normAutofit/>
          </a:bodyPr>
          <a:lstStyle/>
          <a:p>
            <a:pPr algn="ctr"/>
            <a:r>
              <a:rPr lang="en-US" sz="2800" dirty="0"/>
              <a:t>B) HIS SIZE</a:t>
            </a:r>
          </a:p>
        </p:txBody>
      </p:sp>
      <p:pic>
        <p:nvPicPr>
          <p:cNvPr id="10" name="Content Placeholder 9" descr="Map&#10;&#10;Description automatically generated with low confidence">
            <a:extLst>
              <a:ext uri="{FF2B5EF4-FFF2-40B4-BE49-F238E27FC236}">
                <a16:creationId xmlns:a16="http://schemas.microsoft.com/office/drawing/2014/main" id="{34D9766D-9508-3DC5-2D87-FF40ACA7F200}"/>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288220" y="2743713"/>
            <a:ext cx="2838419" cy="3613973"/>
          </a:xfrm>
        </p:spPr>
      </p:pic>
    </p:spTree>
    <p:extLst>
      <p:ext uri="{BB962C8B-B14F-4D97-AF65-F5344CB8AC3E}">
        <p14:creationId xmlns:p14="http://schemas.microsoft.com/office/powerpoint/2010/main" val="928258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2">
                <a:lumMod val="60000"/>
                <a:lumOff val="40000"/>
              </a:schemeClr>
            </a:gs>
            <a:gs pos="83000">
              <a:schemeClr val="accent2">
                <a:lumMod val="7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DDE26-CEBB-F71B-33A3-F511763E7075}"/>
              </a:ext>
            </a:extLst>
          </p:cNvPr>
          <p:cNvSpPr>
            <a:spLocks noGrp="1"/>
          </p:cNvSpPr>
          <p:nvPr>
            <p:ph type="title"/>
          </p:nvPr>
        </p:nvSpPr>
        <p:spPr>
          <a:xfrm>
            <a:off x="1066800" y="642594"/>
            <a:ext cx="10058400" cy="1194817"/>
          </a:xfrm>
          <a:solidFill>
            <a:schemeClr val="tx2">
              <a:lumMod val="25000"/>
              <a:lumOff val="75000"/>
            </a:schemeClr>
          </a:solidFill>
        </p:spPr>
        <p:txBody>
          <a:bodyPr/>
          <a:lstStyle/>
          <a:p>
            <a:pPr algn="ctr"/>
            <a:r>
              <a:rPr lang="en-US" b="1" u="sng" dirty="0"/>
              <a:t>I. HOW THIS BULLY IS DESCRIBED</a:t>
            </a:r>
          </a:p>
        </p:txBody>
      </p:sp>
      <p:sp>
        <p:nvSpPr>
          <p:cNvPr id="3" name="Text Placeholder 2">
            <a:extLst>
              <a:ext uri="{FF2B5EF4-FFF2-40B4-BE49-F238E27FC236}">
                <a16:creationId xmlns:a16="http://schemas.microsoft.com/office/drawing/2014/main" id="{85CCF7F0-6C90-60BB-79A2-F49EE7EFCD83}"/>
              </a:ext>
            </a:extLst>
          </p:cNvPr>
          <p:cNvSpPr>
            <a:spLocks noGrp="1"/>
          </p:cNvSpPr>
          <p:nvPr>
            <p:ph type="body" idx="1"/>
          </p:nvPr>
        </p:nvSpPr>
        <p:spPr>
          <a:xfrm>
            <a:off x="1069849" y="1994872"/>
            <a:ext cx="4663440" cy="640080"/>
          </a:xfrm>
          <a:ln w="28575">
            <a:solidFill>
              <a:schemeClr val="tx1"/>
            </a:solidFill>
          </a:ln>
        </p:spPr>
        <p:txBody>
          <a:bodyPr>
            <a:normAutofit/>
          </a:bodyPr>
          <a:lstStyle/>
          <a:p>
            <a:pPr algn="ctr"/>
            <a:r>
              <a:rPr lang="en-US" sz="2800" dirty="0"/>
              <a:t>C) HIS STATEMENTS</a:t>
            </a:r>
          </a:p>
        </p:txBody>
      </p:sp>
      <p:pic>
        <p:nvPicPr>
          <p:cNvPr id="8" name="Content Placeholder 7">
            <a:extLst>
              <a:ext uri="{FF2B5EF4-FFF2-40B4-BE49-F238E27FC236}">
                <a16:creationId xmlns:a16="http://schemas.microsoft.com/office/drawing/2014/main" id="{C5C9820B-6AE4-101B-6675-3DB590FC11F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1066801" y="2792413"/>
            <a:ext cx="4663440" cy="3539456"/>
          </a:xfrm>
        </p:spPr>
      </p:pic>
      <p:sp>
        <p:nvSpPr>
          <p:cNvPr id="5" name="Text Placeholder 4">
            <a:extLst>
              <a:ext uri="{FF2B5EF4-FFF2-40B4-BE49-F238E27FC236}">
                <a16:creationId xmlns:a16="http://schemas.microsoft.com/office/drawing/2014/main" id="{87C946EE-EFA2-5A12-DDFA-86D89CE47717}"/>
              </a:ext>
            </a:extLst>
          </p:cNvPr>
          <p:cNvSpPr>
            <a:spLocks noGrp="1"/>
          </p:cNvSpPr>
          <p:nvPr>
            <p:ph type="body" sz="quarter" idx="3"/>
          </p:nvPr>
        </p:nvSpPr>
        <p:spPr>
          <a:xfrm>
            <a:off x="6458713" y="1994872"/>
            <a:ext cx="4663440" cy="640080"/>
          </a:xfrm>
          <a:ln w="28575">
            <a:solidFill>
              <a:schemeClr val="tx1"/>
            </a:solidFill>
          </a:ln>
        </p:spPr>
        <p:txBody>
          <a:bodyPr>
            <a:normAutofit/>
          </a:bodyPr>
          <a:lstStyle/>
          <a:p>
            <a:pPr algn="ctr"/>
            <a:r>
              <a:rPr lang="en-US" sz="2800" dirty="0"/>
              <a:t>D) HIS SUCCESS</a:t>
            </a:r>
          </a:p>
        </p:txBody>
      </p:sp>
      <p:pic>
        <p:nvPicPr>
          <p:cNvPr id="10" name="Content Placeholder 9">
            <a:extLst>
              <a:ext uri="{FF2B5EF4-FFF2-40B4-BE49-F238E27FC236}">
                <a16:creationId xmlns:a16="http://schemas.microsoft.com/office/drawing/2014/main" id="{34D9766D-9508-3DC5-2D87-FF40ACA7F200}"/>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p:blipFill>
        <p:spPr>
          <a:xfrm>
            <a:off x="6458713" y="2743713"/>
            <a:ext cx="4663440" cy="3613973"/>
          </a:xfrm>
        </p:spPr>
      </p:pic>
    </p:spTree>
    <p:extLst>
      <p:ext uri="{BB962C8B-B14F-4D97-AF65-F5344CB8AC3E}">
        <p14:creationId xmlns:p14="http://schemas.microsoft.com/office/powerpoint/2010/main" val="125446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5" name="Rectangle 14">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7" name="Rectangle 16">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9" name="Group 1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20" name="Straight Connector 19">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32" name="Rectangle 31">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053409CC-60E4-B389-2775-563A9668315B}"/>
              </a:ext>
            </a:extLst>
          </p:cNvPr>
          <p:cNvSpPr>
            <a:spLocks noGrp="1"/>
          </p:cNvSpPr>
          <p:nvPr>
            <p:ph type="title"/>
          </p:nvPr>
        </p:nvSpPr>
        <p:spPr>
          <a:xfrm>
            <a:off x="1256493" y="1559768"/>
            <a:ext cx="2978281" cy="3135379"/>
          </a:xfrm>
        </p:spPr>
        <p:txBody>
          <a:bodyPr vert="horz" lIns="91440" tIns="45720" rIns="91440" bIns="45720" rtlCol="0" anchor="ctr">
            <a:normAutofit/>
          </a:bodyPr>
          <a:lstStyle/>
          <a:p>
            <a:pPr algn="ctr">
              <a:lnSpc>
                <a:spcPct val="83000"/>
              </a:lnSpc>
            </a:pPr>
            <a:r>
              <a:rPr lang="en-US" sz="4800" cap="all" spc="-100">
                <a:solidFill>
                  <a:schemeClr val="bg1"/>
                </a:solidFill>
              </a:rPr>
              <a:t>II. HOW THIS BULLY IS DEFEATED</a:t>
            </a:r>
          </a:p>
        </p:txBody>
      </p:sp>
      <p:sp>
        <p:nvSpPr>
          <p:cNvPr id="3" name="Content Placeholder 2">
            <a:extLst>
              <a:ext uri="{FF2B5EF4-FFF2-40B4-BE49-F238E27FC236}">
                <a16:creationId xmlns:a16="http://schemas.microsoft.com/office/drawing/2014/main" id="{18CBEA2E-22DF-A0F7-C6AC-691FE45EB0D4}"/>
              </a:ext>
            </a:extLst>
          </p:cNvPr>
          <p:cNvSpPr>
            <a:spLocks noGrp="1"/>
          </p:cNvSpPr>
          <p:nvPr>
            <p:ph sz="half" idx="1"/>
          </p:nvPr>
        </p:nvSpPr>
        <p:spPr>
          <a:xfrm>
            <a:off x="1256493" y="4586068"/>
            <a:ext cx="2978282" cy="1281650"/>
          </a:xfrm>
          <a:solidFill>
            <a:schemeClr val="accent1"/>
          </a:solidFill>
        </p:spPr>
        <p:txBody>
          <a:bodyPr vert="horz" lIns="91440" tIns="45720" rIns="91440" bIns="45720" rtlCol="0">
            <a:normAutofit/>
          </a:bodyPr>
          <a:lstStyle/>
          <a:p>
            <a:pPr marL="0" indent="0" algn="ctr">
              <a:spcBef>
                <a:spcPts val="0"/>
              </a:spcBef>
              <a:spcAft>
                <a:spcPts val="600"/>
              </a:spcAft>
              <a:buNone/>
            </a:pPr>
            <a:r>
              <a:rPr lang="en-US" sz="2400" b="1" spc="80" dirty="0">
                <a:solidFill>
                  <a:schemeClr val="bg1"/>
                </a:solidFill>
              </a:rPr>
              <a:t>A) HE IS DEFEATED BY COURAGE</a:t>
            </a:r>
          </a:p>
        </p:txBody>
      </p:sp>
      <p:sp>
        <p:nvSpPr>
          <p:cNvPr id="34" name="Rectangle 33">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6" name="Straight Connector 35">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6" name="Content Placeholder 5" descr="A picture containing text, indoor&#10;&#10;Description automatically generated">
            <a:extLst>
              <a:ext uri="{FF2B5EF4-FFF2-40B4-BE49-F238E27FC236}">
                <a16:creationId xmlns:a16="http://schemas.microsoft.com/office/drawing/2014/main" id="{78DBCE48-4407-9B93-035C-8C34254918E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91745" y="645106"/>
            <a:ext cx="4511888" cy="5564663"/>
          </a:xfrm>
          <a:prstGeom prst="rect">
            <a:avLst/>
          </a:prstGeom>
        </p:spPr>
      </p:pic>
    </p:spTree>
    <p:extLst>
      <p:ext uri="{BB962C8B-B14F-4D97-AF65-F5344CB8AC3E}">
        <p14:creationId xmlns:p14="http://schemas.microsoft.com/office/powerpoint/2010/main" val="93877845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7" name="Rectangle 46">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49" name="Rectangle 48">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51" name="Rectangle 50">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53" name="Group 52">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54" name="Straight Connector 53">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58" name="Rectangle 57">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27A9C548-0579-4864-92A3-093842E89D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78DBCE48-4407-9B93-035C-8C34254918EC}"/>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9209" r="2" b="2"/>
          <a:stretch/>
        </p:blipFill>
        <p:spPr>
          <a:xfrm>
            <a:off x="20" y="10"/>
            <a:ext cx="6756848" cy="6857990"/>
          </a:xfrm>
          <a:prstGeom prst="rect">
            <a:avLst/>
          </a:prstGeom>
        </p:spPr>
      </p:pic>
      <p:sp>
        <p:nvSpPr>
          <p:cNvPr id="62" name="Rectangle 61">
            <a:extLst>
              <a:ext uri="{FF2B5EF4-FFF2-40B4-BE49-F238E27FC236}">
                <a16:creationId xmlns:a16="http://schemas.microsoft.com/office/drawing/2014/main" id="{57525A5F-CDD4-4EB3-9187-2A0E9EA15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1973" y="643464"/>
            <a:ext cx="4143830" cy="5566305"/>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64" name="Rectangle 63">
            <a:extLst>
              <a:ext uri="{FF2B5EF4-FFF2-40B4-BE49-F238E27FC236}">
                <a16:creationId xmlns:a16="http://schemas.microsoft.com/office/drawing/2014/main" id="{08F5B423-DA6A-4E80-B3CA-549A442C8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7364" y="806860"/>
            <a:ext cx="3813048"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053409CC-60E4-B389-2775-563A9668315B}"/>
              </a:ext>
            </a:extLst>
          </p:cNvPr>
          <p:cNvSpPr>
            <a:spLocks noGrp="1"/>
          </p:cNvSpPr>
          <p:nvPr>
            <p:ph type="title"/>
          </p:nvPr>
        </p:nvSpPr>
        <p:spPr>
          <a:xfrm>
            <a:off x="7957225" y="1559768"/>
            <a:ext cx="2978281" cy="3135379"/>
          </a:xfrm>
        </p:spPr>
        <p:txBody>
          <a:bodyPr vert="horz" lIns="91440" tIns="45720" rIns="91440" bIns="45720" rtlCol="0" anchor="ctr">
            <a:normAutofit/>
          </a:bodyPr>
          <a:lstStyle/>
          <a:p>
            <a:pPr algn="ctr">
              <a:lnSpc>
                <a:spcPct val="83000"/>
              </a:lnSpc>
            </a:pPr>
            <a:r>
              <a:rPr lang="en-US" sz="4800" cap="all" spc="-100"/>
              <a:t>II. HOW THIS BULLY IS DEFEATED</a:t>
            </a:r>
          </a:p>
        </p:txBody>
      </p:sp>
      <p:sp>
        <p:nvSpPr>
          <p:cNvPr id="3" name="Content Placeholder 2">
            <a:extLst>
              <a:ext uri="{FF2B5EF4-FFF2-40B4-BE49-F238E27FC236}">
                <a16:creationId xmlns:a16="http://schemas.microsoft.com/office/drawing/2014/main" id="{18CBEA2E-22DF-A0F7-C6AC-691FE45EB0D4}"/>
              </a:ext>
            </a:extLst>
          </p:cNvPr>
          <p:cNvSpPr>
            <a:spLocks noGrp="1"/>
          </p:cNvSpPr>
          <p:nvPr>
            <p:ph sz="half" idx="1"/>
          </p:nvPr>
        </p:nvSpPr>
        <p:spPr>
          <a:xfrm>
            <a:off x="7957225" y="4487594"/>
            <a:ext cx="2978282" cy="1251315"/>
          </a:xfrm>
          <a:solidFill>
            <a:schemeClr val="accent1"/>
          </a:solidFill>
        </p:spPr>
        <p:txBody>
          <a:bodyPr vert="horz" lIns="91440" tIns="45720" rIns="91440" bIns="45720" rtlCol="0">
            <a:normAutofit/>
          </a:bodyPr>
          <a:lstStyle/>
          <a:p>
            <a:pPr marL="0" indent="0" algn="ctr">
              <a:spcBef>
                <a:spcPts val="0"/>
              </a:spcBef>
              <a:spcAft>
                <a:spcPts val="600"/>
              </a:spcAft>
              <a:buNone/>
            </a:pPr>
            <a:r>
              <a:rPr lang="en-US" sz="2400" b="1" spc="80" dirty="0">
                <a:solidFill>
                  <a:schemeClr val="tx1">
                    <a:lumMod val="95000"/>
                    <a:lumOff val="5000"/>
                  </a:schemeClr>
                </a:solidFill>
              </a:rPr>
              <a:t>A) HE IS DEFEATED BY CONVICTION</a:t>
            </a:r>
          </a:p>
        </p:txBody>
      </p:sp>
      <p:sp>
        <p:nvSpPr>
          <p:cNvPr id="66" name="Rectangle 65">
            <a:extLst>
              <a:ext uri="{FF2B5EF4-FFF2-40B4-BE49-F238E27FC236}">
                <a16:creationId xmlns:a16="http://schemas.microsoft.com/office/drawing/2014/main" id="{738170B5-3ECC-493B-85FA-6905971AD1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3768"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8" name="Straight Connector 67">
            <a:extLst>
              <a:ext uri="{FF2B5EF4-FFF2-40B4-BE49-F238E27FC236}">
                <a16:creationId xmlns:a16="http://schemas.microsoft.com/office/drawing/2014/main" id="{F8DD37B8-B6EA-49DC-90EF-F4E3594540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500F7FF8-41E5-4585-AFDC-54EA8B2757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09708"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AE2A71D-F8BA-4E4F-88A8-1F5FD5DF13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23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9" name="Rectangle 78">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81" name="Rectangle 80">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83" name="Rectangle 82">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85" name="Group 84">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6" name="Straight Connector 85">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90" name="Rectangle 89">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4" name="Rectangle 93">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98" name="Rectangle 97">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053409CC-60E4-B389-2775-563A9668315B}"/>
              </a:ext>
            </a:extLst>
          </p:cNvPr>
          <p:cNvSpPr>
            <a:spLocks noGrp="1"/>
          </p:cNvSpPr>
          <p:nvPr>
            <p:ph type="title"/>
          </p:nvPr>
        </p:nvSpPr>
        <p:spPr>
          <a:xfrm>
            <a:off x="1256493" y="1559768"/>
            <a:ext cx="2978281" cy="3135379"/>
          </a:xfrm>
        </p:spPr>
        <p:txBody>
          <a:bodyPr vert="horz" lIns="91440" tIns="45720" rIns="91440" bIns="45720" rtlCol="0" anchor="ctr">
            <a:normAutofit/>
          </a:bodyPr>
          <a:lstStyle/>
          <a:p>
            <a:pPr algn="ctr">
              <a:lnSpc>
                <a:spcPct val="83000"/>
              </a:lnSpc>
            </a:pPr>
            <a:r>
              <a:rPr lang="en-US" sz="4800" cap="all" spc="-100">
                <a:solidFill>
                  <a:schemeClr val="bg1"/>
                </a:solidFill>
              </a:rPr>
              <a:t>II. HOW THIS BULLY IS DEFEATED</a:t>
            </a:r>
          </a:p>
        </p:txBody>
      </p:sp>
      <p:sp>
        <p:nvSpPr>
          <p:cNvPr id="3" name="Content Placeholder 2">
            <a:extLst>
              <a:ext uri="{FF2B5EF4-FFF2-40B4-BE49-F238E27FC236}">
                <a16:creationId xmlns:a16="http://schemas.microsoft.com/office/drawing/2014/main" id="{18CBEA2E-22DF-A0F7-C6AC-691FE45EB0D4}"/>
              </a:ext>
            </a:extLst>
          </p:cNvPr>
          <p:cNvSpPr>
            <a:spLocks noGrp="1"/>
          </p:cNvSpPr>
          <p:nvPr>
            <p:ph sz="half" idx="1"/>
          </p:nvPr>
        </p:nvSpPr>
        <p:spPr>
          <a:xfrm>
            <a:off x="1256493" y="4708186"/>
            <a:ext cx="2978282" cy="1159532"/>
          </a:xfrm>
          <a:solidFill>
            <a:schemeClr val="accent1"/>
          </a:solidFill>
        </p:spPr>
        <p:txBody>
          <a:bodyPr vert="horz" lIns="91440" tIns="45720" rIns="91440" bIns="45720" rtlCol="0">
            <a:normAutofit lnSpcReduction="10000"/>
          </a:bodyPr>
          <a:lstStyle/>
          <a:p>
            <a:pPr marL="0" indent="0" algn="ctr">
              <a:spcBef>
                <a:spcPts val="0"/>
              </a:spcBef>
              <a:spcAft>
                <a:spcPts val="600"/>
              </a:spcAft>
              <a:buNone/>
            </a:pPr>
            <a:r>
              <a:rPr lang="en-US" sz="2400" b="1" spc="80" dirty="0">
                <a:solidFill>
                  <a:schemeClr val="bg1"/>
                </a:solidFill>
              </a:rPr>
              <a:t>A) HE IS DEFEATED BY CONFIDENCE</a:t>
            </a:r>
          </a:p>
        </p:txBody>
      </p:sp>
      <p:sp>
        <p:nvSpPr>
          <p:cNvPr id="100" name="Rectangle 99">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2" name="Straight Connector 101">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6" name="Content Placeholder 5">
            <a:extLst>
              <a:ext uri="{FF2B5EF4-FFF2-40B4-BE49-F238E27FC236}">
                <a16:creationId xmlns:a16="http://schemas.microsoft.com/office/drawing/2014/main" id="{78DBCE48-4407-9B93-035C-8C34254918E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l="20442" r="20442"/>
          <a:stretch/>
        </p:blipFill>
        <p:spPr>
          <a:xfrm>
            <a:off x="5706350" y="645106"/>
            <a:ext cx="5482677" cy="5564663"/>
          </a:xfrm>
          <a:prstGeom prst="rect">
            <a:avLst/>
          </a:prstGeom>
        </p:spPr>
      </p:pic>
    </p:spTree>
    <p:extLst>
      <p:ext uri="{BB962C8B-B14F-4D97-AF65-F5344CB8AC3E}">
        <p14:creationId xmlns:p14="http://schemas.microsoft.com/office/powerpoint/2010/main" val="334286456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6" name="Rectangle 15">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9" name="Straight Connector 18">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10;&#10;Description automatically generated">
            <a:extLst>
              <a:ext uri="{FF2B5EF4-FFF2-40B4-BE49-F238E27FC236}">
                <a16:creationId xmlns:a16="http://schemas.microsoft.com/office/drawing/2014/main" id="{99D3B4C5-1384-EDAC-6041-B29B1D0AD2F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6975" b="13581"/>
          <a:stretch/>
        </p:blipFill>
        <p:spPr>
          <a:xfrm>
            <a:off x="20" y="-22"/>
            <a:ext cx="12191977" cy="6858022"/>
          </a:xfrm>
          <a:prstGeom prst="rect">
            <a:avLst/>
          </a:prstGeom>
        </p:spPr>
      </p:pic>
      <p:sp>
        <p:nvSpPr>
          <p:cNvPr id="25" name="Rectangle 24">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608C1C-5455-9F60-95CF-7A1E5333FE26}"/>
              </a:ext>
            </a:extLst>
          </p:cNvPr>
          <p:cNvSpPr>
            <a:spLocks noGrp="1"/>
          </p:cNvSpPr>
          <p:nvPr>
            <p:ph type="title"/>
          </p:nvPr>
        </p:nvSpPr>
        <p:spPr>
          <a:xfrm>
            <a:off x="351074" y="1203845"/>
            <a:ext cx="3432696" cy="3261815"/>
          </a:xfrm>
          <a:noFill/>
        </p:spPr>
        <p:txBody>
          <a:bodyPr vert="horz" lIns="91440" tIns="45720" rIns="91440" bIns="45720" rtlCol="0" anchor="t">
            <a:normAutofit/>
          </a:bodyPr>
          <a:lstStyle/>
          <a:p>
            <a:pPr algn="ctr">
              <a:lnSpc>
                <a:spcPct val="83000"/>
              </a:lnSpc>
            </a:pPr>
            <a:r>
              <a:rPr lang="en-US" sz="6000" cap="all" spc="-100" dirty="0">
                <a:solidFill>
                  <a:schemeClr val="bg1"/>
                </a:solidFill>
              </a:rPr>
              <a:t>ARE YOU FACING BULLIES TODAY?</a:t>
            </a:r>
          </a:p>
        </p:txBody>
      </p:sp>
      <p:sp>
        <p:nvSpPr>
          <p:cNvPr id="27" name="Rectangle 26">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31935" y="1397930"/>
            <a:ext cx="6858003" cy="4062128"/>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39494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DarkSeedRightStep">
      <a:dk1>
        <a:srgbClr val="000000"/>
      </a:dk1>
      <a:lt1>
        <a:srgbClr val="FFFFFF"/>
      </a:lt1>
      <a:dk2>
        <a:srgbClr val="1B302B"/>
      </a:dk2>
      <a:lt2>
        <a:srgbClr val="F3F0F1"/>
      </a:lt2>
      <a:accent1>
        <a:srgbClr val="3FB399"/>
      </a:accent1>
      <a:accent2>
        <a:srgbClr val="359EB7"/>
      </a:accent2>
      <a:accent3>
        <a:srgbClr val="4779C9"/>
      </a:accent3>
      <a:accent4>
        <a:srgbClr val="4E4BBF"/>
      </a:accent4>
      <a:accent5>
        <a:srgbClr val="8147C9"/>
      </a:accent5>
      <a:accent6>
        <a:srgbClr val="A535B7"/>
      </a:accent6>
      <a:hlink>
        <a:srgbClr val="789431"/>
      </a:hlink>
      <a:folHlink>
        <a:srgbClr val="7F7F7F"/>
      </a:folHlink>
    </a:clrScheme>
    <a:fontScheme name="Savon">
      <a:majorFont>
        <a:latin typeface="Gill Sans M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36</TotalTime>
  <Words>172</Words>
  <Application>Microsoft Office PowerPoint</Application>
  <PresentationFormat>Widescreen</PresentationFormat>
  <Paragraphs>18</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Garamond</vt:lpstr>
      <vt:lpstr>Gill Sans MT</vt:lpstr>
      <vt:lpstr>Times New Roman</vt:lpstr>
      <vt:lpstr>SavonVTI</vt:lpstr>
      <vt:lpstr>THE BULLY BREAKER</vt:lpstr>
      <vt:lpstr>BULLYING IS    DEFINED AS……</vt:lpstr>
      <vt:lpstr>GOLIATH…2 PERSPECTIVES</vt:lpstr>
      <vt:lpstr>I. HOW THIS BULLY IS DESCRIBED</vt:lpstr>
      <vt:lpstr>I. HOW THIS BULLY IS DESCRIBED</vt:lpstr>
      <vt:lpstr>II. HOW THIS BULLY IS DEFEATED</vt:lpstr>
      <vt:lpstr>II. HOW THIS BULLY IS DEFEATED</vt:lpstr>
      <vt:lpstr>II. HOW THIS BULLY IS DEFEATED</vt:lpstr>
      <vt:lpstr>ARE YOU FACING BULLIES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BULLY BREAKER</dc:title>
  <dc:creator>Miriam Lalonde</dc:creator>
  <cp:lastModifiedBy>Miriam Lalonde</cp:lastModifiedBy>
  <cp:revision>4</cp:revision>
  <dcterms:created xsi:type="dcterms:W3CDTF">2023-02-04T21:08:50Z</dcterms:created>
  <dcterms:modified xsi:type="dcterms:W3CDTF">2023-02-04T21:45:48Z</dcterms:modified>
</cp:coreProperties>
</file>