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8" d="100"/>
          <a:sy n="108" d="100"/>
        </p:scale>
        <p:origin x="69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CB55-2899-D3FD-AC5F-9C0B702A1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89F6E27-0402-7907-B15F-DDA9990E0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E3C770E-384D-A3F4-49EC-A4874767A55B}"/>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6CB5B458-8D1D-4967-1195-31871DFFD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9712DA-BF1D-510B-54C9-11434D91836F}"/>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16420127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DEE8-4B44-B87C-C5CF-565596EDE64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75BFA4F-E23E-B3AC-ECE9-6CF5DA078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ABE72-A84E-3F8B-B466-28D21B5510B1}"/>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98B4ED7F-F2D0-6E0F-8120-BDE8E23D05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B3DA78-22F6-A615-C708-8513376E017B}"/>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3889560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75A8A-C8D1-7A9A-5FF0-693B664821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6304DA-3EE2-7B25-A6F1-D21A57C8F9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386FC1-B854-8DB6-1AE4-9653561D9382}"/>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B70D3C7C-D771-10E9-F102-9A00E52DB1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B36D8E-12A2-2385-E670-106AF6E98A04}"/>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3020426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DC43-9FB1-9443-1CCE-B9A7DE98D4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0D89ED3-1163-7753-5797-13321C3B5B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0F1D74-A815-739A-A036-8C00E9F41BEE}"/>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1E694F5A-448E-AA37-881F-C563988D2A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11D037-7D04-659B-D57D-EA685E27332B}"/>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1374905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FEF8-DD9F-F91C-84CF-0D9A67975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DFFF88B-B9C5-2802-F811-15A687B994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4657-42FD-79F4-79B3-2FC7CA313E33}"/>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3FF26687-7BF3-BAB7-DE9F-A6AE89CC34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9224DB-470F-2223-DC01-66923551CCA2}"/>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15206453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A5CE-B8A9-48D3-A2BF-8D49110FEF2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587B7E-4230-4CBE-B231-975E8CA7E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C21F9B2-7CDF-2128-72A8-44AC4EEA60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1350850-6FDD-F984-E21E-552FD70DDC6F}"/>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6" name="Footer Placeholder 5">
            <a:extLst>
              <a:ext uri="{FF2B5EF4-FFF2-40B4-BE49-F238E27FC236}">
                <a16:creationId xmlns:a16="http://schemas.microsoft.com/office/drawing/2014/main" id="{A93C7BA6-B30E-0CB6-BDEA-A4DB1A7692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568605-AF2C-0E49-D404-6D6A6EF7D2C1}"/>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3866752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9EF6-7613-FCBA-7913-9A1B40FACF1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046A86-B92C-DC7A-5E8C-217253A28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F1178-1288-3488-991E-93C1AB093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B9832B7-1B60-DF06-F13C-90ECE1994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68352-E45D-15A1-4622-63038F4E93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9FBB9D5-A328-B96C-7330-C84F97433E20}"/>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8" name="Footer Placeholder 7">
            <a:extLst>
              <a:ext uri="{FF2B5EF4-FFF2-40B4-BE49-F238E27FC236}">
                <a16:creationId xmlns:a16="http://schemas.microsoft.com/office/drawing/2014/main" id="{7E6C1393-C1A3-C841-FFE1-1D0B8B61B98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F1C0A8F-1E37-628E-4074-7F5F080A1D23}"/>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3075108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33F0-F1DF-50C8-9FC7-DE752A9F9AE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CD82889-9EB9-CD1C-6C41-558BB3A88D21}"/>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4" name="Footer Placeholder 3">
            <a:extLst>
              <a:ext uri="{FF2B5EF4-FFF2-40B4-BE49-F238E27FC236}">
                <a16:creationId xmlns:a16="http://schemas.microsoft.com/office/drawing/2014/main" id="{D85F69F4-08FF-0EEC-8141-1701DB1E4C0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9FF8D54-CCE3-0591-80BE-CE1BAEB30F47}"/>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2610062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DFA01-7CA9-819E-6021-1E52FF3382D0}"/>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3" name="Footer Placeholder 2">
            <a:extLst>
              <a:ext uri="{FF2B5EF4-FFF2-40B4-BE49-F238E27FC236}">
                <a16:creationId xmlns:a16="http://schemas.microsoft.com/office/drawing/2014/main" id="{9B0A9A25-5205-4618-D5EE-918A19FA410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4627981-EBA5-F8F2-325D-360EF6682335}"/>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1359576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F6DC-0153-34B9-3249-2E48043D7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466C27D-E9C0-74CE-7AF0-DBF2F6AF1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E112670-F2F9-A3CA-741C-4EF46F999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CE268-65FD-9D5D-AA33-0FD4854992BB}"/>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6" name="Footer Placeholder 5">
            <a:extLst>
              <a:ext uri="{FF2B5EF4-FFF2-40B4-BE49-F238E27FC236}">
                <a16:creationId xmlns:a16="http://schemas.microsoft.com/office/drawing/2014/main" id="{F3F1B7BC-7619-67C7-56CF-C70E9BD570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8CD732-217C-A55E-AEB5-AA6A9DAE1A75}"/>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1984905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3C0C-5F48-DFD1-3321-3F8A6110D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636E5FD-BCEB-C261-D6B7-0C32AAFA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8F37B3E-8E69-EF31-9F2C-31EF8E8BC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9DB5A-EFA8-7279-334F-4292C290CEA3}"/>
              </a:ext>
            </a:extLst>
          </p:cNvPr>
          <p:cNvSpPr>
            <a:spLocks noGrp="1"/>
          </p:cNvSpPr>
          <p:nvPr>
            <p:ph type="dt" sz="half" idx="10"/>
          </p:nvPr>
        </p:nvSpPr>
        <p:spPr/>
        <p:txBody>
          <a:bodyPr/>
          <a:lstStyle/>
          <a:p>
            <a:fld id="{5855AD12-C43A-4567-B9F8-B8A28FEE1ABE}" type="datetimeFigureOut">
              <a:rPr lang="en-CA" smtClean="0"/>
              <a:t>2024-08-24</a:t>
            </a:fld>
            <a:endParaRPr lang="en-CA"/>
          </a:p>
        </p:txBody>
      </p:sp>
      <p:sp>
        <p:nvSpPr>
          <p:cNvPr id="6" name="Footer Placeholder 5">
            <a:extLst>
              <a:ext uri="{FF2B5EF4-FFF2-40B4-BE49-F238E27FC236}">
                <a16:creationId xmlns:a16="http://schemas.microsoft.com/office/drawing/2014/main" id="{4B68187D-9A9C-01EC-099E-D860E7CBC7B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B9CA9A-9E83-30DE-2653-0900CB7A3DDD}"/>
              </a:ext>
            </a:extLst>
          </p:cNvPr>
          <p:cNvSpPr>
            <a:spLocks noGrp="1"/>
          </p:cNvSpPr>
          <p:nvPr>
            <p:ph type="sldNum" sz="quarter" idx="12"/>
          </p:nvPr>
        </p:nvSpPr>
        <p:spPr/>
        <p:txBody>
          <a:bodyPr/>
          <a:lstStyle/>
          <a:p>
            <a:fld id="{7DA3C464-C2B5-4D82-BA99-6E50F0E72868}" type="slidenum">
              <a:rPr lang="en-CA" smtClean="0"/>
              <a:t>‹#›</a:t>
            </a:fld>
            <a:endParaRPr lang="en-CA"/>
          </a:p>
        </p:txBody>
      </p:sp>
    </p:spTree>
    <p:extLst>
      <p:ext uri="{BB962C8B-B14F-4D97-AF65-F5344CB8AC3E}">
        <p14:creationId xmlns:p14="http://schemas.microsoft.com/office/powerpoint/2010/main" val="4254652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46714-4431-4D8F-8342-74A60BE4F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D453B4-9DB1-076C-7D41-F5F12C106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F36A6A-DC16-798B-49B2-82BD3D596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55AD12-C43A-4567-B9F8-B8A28FEE1ABE}" type="datetimeFigureOut">
              <a:rPr lang="en-CA" smtClean="0"/>
              <a:t>2024-08-24</a:t>
            </a:fld>
            <a:endParaRPr lang="en-CA"/>
          </a:p>
        </p:txBody>
      </p:sp>
      <p:sp>
        <p:nvSpPr>
          <p:cNvPr id="5" name="Footer Placeholder 4">
            <a:extLst>
              <a:ext uri="{FF2B5EF4-FFF2-40B4-BE49-F238E27FC236}">
                <a16:creationId xmlns:a16="http://schemas.microsoft.com/office/drawing/2014/main" id="{03A8F797-227A-46BB-46D2-AD6035078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88AAEC9-C863-AA56-C18D-252B4140C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A3C464-C2B5-4D82-BA99-6E50F0E72868}" type="slidenum">
              <a:rPr lang="en-CA" smtClean="0"/>
              <a:t>‹#›</a:t>
            </a:fld>
            <a:endParaRPr lang="en-CA"/>
          </a:p>
        </p:txBody>
      </p:sp>
    </p:spTree>
    <p:extLst>
      <p:ext uri="{BB962C8B-B14F-4D97-AF65-F5344CB8AC3E}">
        <p14:creationId xmlns:p14="http://schemas.microsoft.com/office/powerpoint/2010/main" val="2002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3" name="Group 12">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7" name="Freeform: Shape 16">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5" name="Freeform: Shape 14">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6099175" y="1354819"/>
            <a:ext cx="5240881" cy="2411014"/>
          </a:xfrm>
        </p:spPr>
        <p:txBody>
          <a:bodyPr>
            <a:normAutofit/>
          </a:bodyPr>
          <a:lstStyle/>
          <a:p>
            <a:pPr algn="l"/>
            <a:r>
              <a:rPr lang="en-CA" sz="6700">
                <a:solidFill>
                  <a:schemeClr val="bg1"/>
                </a:solidFill>
              </a:rPr>
              <a:t>THE CHURCH IN FOCUS</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096000" y="4146832"/>
            <a:ext cx="3497263" cy="1012778"/>
          </a:xfrm>
        </p:spPr>
        <p:txBody>
          <a:bodyPr>
            <a:normAutofit/>
          </a:bodyPr>
          <a:lstStyle/>
          <a:p>
            <a:pPr algn="l"/>
            <a:r>
              <a:rPr lang="en-CA">
                <a:solidFill>
                  <a:schemeClr val="bg1"/>
                </a:solidFill>
              </a:rPr>
              <a:t>Matthew 28:16-20</a:t>
            </a:r>
          </a:p>
        </p:txBody>
      </p:sp>
      <p:pic>
        <p:nvPicPr>
          <p:cNvPr id="5" name="Picture 4" descr="A magnifying glass over a word&#10;&#10;Description automatically generated">
            <a:extLst>
              <a:ext uri="{FF2B5EF4-FFF2-40B4-BE49-F238E27FC236}">
                <a16:creationId xmlns:a16="http://schemas.microsoft.com/office/drawing/2014/main" id="{38BFA6D6-6443-C22C-8FE3-FD5D6784A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24" y="1511090"/>
            <a:ext cx="4397376" cy="3124451"/>
          </a:xfrm>
          <a:prstGeom prst="rect">
            <a:avLst/>
          </a:prstGeom>
        </p:spPr>
      </p:pic>
    </p:spTree>
    <p:extLst>
      <p:ext uri="{BB962C8B-B14F-4D97-AF65-F5344CB8AC3E}">
        <p14:creationId xmlns:p14="http://schemas.microsoft.com/office/powerpoint/2010/main" val="1357097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85"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r="1" b="59"/>
          <a:stretch/>
        </p:blipFill>
        <p:spPr>
          <a:xfrm>
            <a:off x="6803647" y="1065276"/>
            <a:ext cx="4730214" cy="4727448"/>
          </a:xfrm>
          <a:prstGeom prst="rect">
            <a:avLst/>
          </a:prstGeom>
        </p:spPr>
      </p:pic>
      <p:grpSp>
        <p:nvGrpSpPr>
          <p:cNvPr id="88" name="Group 87">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89" name="Freeform: Shape 88">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789708" y="1014574"/>
            <a:ext cx="5633531" cy="2226769"/>
          </a:xfrm>
        </p:spPr>
        <p:txBody>
          <a:bodyPr anchor="ctr">
            <a:normAutofit/>
          </a:bodyPr>
          <a:lstStyle/>
          <a:p>
            <a:pPr algn="l"/>
            <a:r>
              <a:rPr lang="en-CA" sz="4800">
                <a:solidFill>
                  <a:schemeClr val="bg1"/>
                </a:solidFill>
              </a:rPr>
              <a:t>III. OF ALL NATIONS</a:t>
            </a:r>
            <a:br>
              <a:rPr lang="en-CA" sz="4800">
                <a:solidFill>
                  <a:schemeClr val="bg1"/>
                </a:solidFill>
              </a:rPr>
            </a:br>
            <a:br>
              <a:rPr lang="en-CA" sz="4800">
                <a:solidFill>
                  <a:schemeClr val="bg1"/>
                </a:solidFill>
              </a:rPr>
            </a:br>
            <a:endParaRPr lang="en-CA" sz="4800" i="1">
              <a:solidFill>
                <a:schemeClr val="bg1"/>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789708" y="3640633"/>
            <a:ext cx="5631417" cy="2487212"/>
          </a:xfrm>
        </p:spPr>
        <p:txBody>
          <a:bodyPr anchor="t">
            <a:normAutofit/>
          </a:bodyPr>
          <a:lstStyle/>
          <a:p>
            <a:pPr algn="l"/>
            <a:r>
              <a:rPr lang="en-CA">
                <a:solidFill>
                  <a:schemeClr val="tx2"/>
                </a:solidFill>
              </a:rPr>
              <a:t>THE CHURCH IN FOCUS</a:t>
            </a:r>
          </a:p>
        </p:txBody>
      </p:sp>
    </p:spTree>
    <p:extLst>
      <p:ext uri="{BB962C8B-B14F-4D97-AF65-F5344CB8AC3E}">
        <p14:creationId xmlns:p14="http://schemas.microsoft.com/office/powerpoint/2010/main" val="9822602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255060" y="5279511"/>
            <a:ext cx="9681882" cy="739880"/>
          </a:xfrm>
        </p:spPr>
        <p:txBody>
          <a:bodyPr anchor="b">
            <a:normAutofit fontScale="90000"/>
          </a:bodyPr>
          <a:lstStyle/>
          <a:p>
            <a:r>
              <a:rPr lang="en-CA" sz="3600" dirty="0">
                <a:solidFill>
                  <a:schemeClr val="tx1">
                    <a:lumMod val="85000"/>
                    <a:lumOff val="15000"/>
                  </a:schemeClr>
                </a:solidFill>
              </a:rPr>
              <a:t>IV. BAPTIZING THEM</a:t>
            </a:r>
            <a:br>
              <a:rPr lang="en-CA" sz="900" dirty="0">
                <a:solidFill>
                  <a:schemeClr val="tx1">
                    <a:lumMod val="85000"/>
                    <a:lumOff val="15000"/>
                  </a:schemeClr>
                </a:solidFill>
              </a:rPr>
            </a:br>
            <a:br>
              <a:rPr lang="en-CA" sz="900" dirty="0">
                <a:solidFill>
                  <a:schemeClr val="tx1">
                    <a:lumMod val="85000"/>
                    <a:lumOff val="15000"/>
                  </a:schemeClr>
                </a:solidFill>
              </a:rPr>
            </a:br>
            <a:endParaRPr lang="en-CA" sz="900" i="1" dirty="0">
              <a:solidFill>
                <a:schemeClr val="tx1">
                  <a:lumMod val="85000"/>
                  <a:lumOff val="15000"/>
                </a:schemeClr>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2426447" y="6019391"/>
            <a:ext cx="7315199" cy="365125"/>
          </a:xfrm>
        </p:spPr>
        <p:txBody>
          <a:bodyPr anchor="t">
            <a:normAutofit/>
          </a:bodyPr>
          <a:lstStyle/>
          <a:p>
            <a:r>
              <a:rPr lang="en-CA" sz="1600" dirty="0">
                <a:solidFill>
                  <a:schemeClr val="tx1">
                    <a:lumMod val="85000"/>
                    <a:lumOff val="15000"/>
                  </a:schemeClr>
                </a:solidFill>
              </a:rPr>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t="7083" b="708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5543263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329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diagram of words and a diagram of words&#10;&#10;Description automatically generated">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2965" r="2968" b="3"/>
          <a:stretch/>
        </p:blipFill>
        <p:spPr>
          <a:xfrm>
            <a:off x="4747307" y="653615"/>
            <a:ext cx="6702822" cy="5540004"/>
          </a:xfrm>
          <a:prstGeom prst="rect">
            <a:avLst/>
          </a:prstGeom>
        </p:spPr>
      </p:pic>
      <p:grpSp>
        <p:nvGrpSpPr>
          <p:cNvPr id="93" name="Group 9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4" name="Freeform: Shape 9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012644" y="719268"/>
            <a:ext cx="3573794" cy="2905120"/>
          </a:xfrm>
        </p:spPr>
        <p:txBody>
          <a:bodyPr anchor="b">
            <a:normAutofit/>
          </a:bodyPr>
          <a:lstStyle/>
          <a:p>
            <a:pPr algn="l"/>
            <a:r>
              <a:rPr lang="en-CA" sz="4100" dirty="0">
                <a:solidFill>
                  <a:schemeClr val="bg1"/>
                </a:solidFill>
              </a:rPr>
              <a:t>V. TEACHING THEM TO OBEY</a:t>
            </a:r>
            <a:br>
              <a:rPr lang="en-CA" sz="4100" dirty="0">
                <a:solidFill>
                  <a:schemeClr val="tx2"/>
                </a:solidFill>
              </a:rPr>
            </a:br>
            <a:br>
              <a:rPr lang="en-CA" sz="4100" dirty="0">
                <a:solidFill>
                  <a:schemeClr val="tx2"/>
                </a:solidFill>
              </a:rPr>
            </a:br>
            <a:endParaRPr lang="en-CA" sz="4100" i="1" dirty="0">
              <a:solidFill>
                <a:schemeClr val="tx2"/>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012643" y="3764655"/>
            <a:ext cx="3573793" cy="2374078"/>
          </a:xfrm>
        </p:spPr>
        <p:txBody>
          <a:bodyPr anchor="t">
            <a:normAutofit/>
          </a:bodyPr>
          <a:lstStyle/>
          <a:p>
            <a:pPr algn="l"/>
            <a:r>
              <a:rPr lang="en-CA" dirty="0">
                <a:solidFill>
                  <a:schemeClr val="bg1"/>
                </a:solidFill>
              </a:rPr>
              <a:t>THE CHURCH IN FOCUS</a:t>
            </a:r>
          </a:p>
        </p:txBody>
      </p:sp>
    </p:spTree>
    <p:extLst>
      <p:ext uri="{BB962C8B-B14F-4D97-AF65-F5344CB8AC3E}">
        <p14:creationId xmlns:p14="http://schemas.microsoft.com/office/powerpoint/2010/main" val="12873041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329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4" name="Freeform: Shape 9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012644" y="719268"/>
            <a:ext cx="3573794" cy="2905120"/>
          </a:xfrm>
        </p:spPr>
        <p:txBody>
          <a:bodyPr anchor="b">
            <a:normAutofit/>
          </a:bodyPr>
          <a:lstStyle/>
          <a:p>
            <a:pPr algn="l"/>
            <a:r>
              <a:rPr lang="en-CA" sz="4100" dirty="0">
                <a:solidFill>
                  <a:schemeClr val="bg1"/>
                </a:solidFill>
              </a:rPr>
              <a:t>V. TEACHING THEM TO OBEY</a:t>
            </a:r>
            <a:br>
              <a:rPr lang="en-CA" sz="4100" dirty="0">
                <a:solidFill>
                  <a:schemeClr val="tx2"/>
                </a:solidFill>
              </a:rPr>
            </a:br>
            <a:br>
              <a:rPr lang="en-CA" sz="4100" dirty="0">
                <a:solidFill>
                  <a:schemeClr val="tx2"/>
                </a:solidFill>
              </a:rPr>
            </a:br>
            <a:endParaRPr lang="en-CA" sz="4100" i="1" dirty="0">
              <a:solidFill>
                <a:schemeClr val="tx2"/>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012643" y="3764655"/>
            <a:ext cx="3573793" cy="2374078"/>
          </a:xfrm>
        </p:spPr>
        <p:txBody>
          <a:bodyPr anchor="t">
            <a:normAutofit/>
          </a:bodyPr>
          <a:lstStyle/>
          <a:p>
            <a:pPr algn="l"/>
            <a:r>
              <a:rPr lang="en-CA" dirty="0">
                <a:solidFill>
                  <a:schemeClr val="bg1"/>
                </a:solidFill>
              </a:rPr>
              <a:t>THE CHURCH IN FOCUS</a:t>
            </a:r>
          </a:p>
        </p:txBody>
      </p:sp>
      <p:sp>
        <p:nvSpPr>
          <p:cNvPr id="4" name="TextBox 3">
            <a:extLst>
              <a:ext uri="{FF2B5EF4-FFF2-40B4-BE49-F238E27FC236}">
                <a16:creationId xmlns:a16="http://schemas.microsoft.com/office/drawing/2014/main" id="{48CC3445-F196-B56F-4D0C-58B711BD80AB}"/>
              </a:ext>
            </a:extLst>
          </p:cNvPr>
          <p:cNvSpPr txBox="1"/>
          <p:nvPr/>
        </p:nvSpPr>
        <p:spPr>
          <a:xfrm>
            <a:off x="4943895" y="1912149"/>
            <a:ext cx="6235461" cy="3970318"/>
          </a:xfrm>
          <a:prstGeom prst="rect">
            <a:avLst/>
          </a:prstGeom>
          <a:noFill/>
        </p:spPr>
        <p:txBody>
          <a:bodyPr wrap="square" rtlCol="0">
            <a:spAutoFit/>
          </a:bodyPr>
          <a:lstStyle/>
          <a:p>
            <a:r>
              <a:rPr lang="en-CA" sz="3600" i="1" dirty="0">
                <a:solidFill>
                  <a:schemeClr val="bg1"/>
                </a:solidFill>
              </a:rPr>
              <a:t>“</a:t>
            </a:r>
            <a:r>
              <a:rPr lang="en-CA" sz="3600" i="1" u="sng" dirty="0">
                <a:solidFill>
                  <a:schemeClr val="bg1"/>
                </a:solidFill>
              </a:rPr>
              <a:t>Whoever has my commands and obeys them, he is the one who loves me</a:t>
            </a:r>
            <a:r>
              <a:rPr lang="en-CA" sz="3600" i="1" dirty="0">
                <a:solidFill>
                  <a:schemeClr val="bg1"/>
                </a:solidFill>
              </a:rPr>
              <a:t>. He who loves me will be loved by my Father, and I too will love him and show myself to him.”</a:t>
            </a:r>
          </a:p>
          <a:p>
            <a:r>
              <a:rPr lang="en-CA" sz="3600" i="1" dirty="0">
                <a:solidFill>
                  <a:schemeClr val="bg1"/>
                </a:solidFill>
              </a:rPr>
              <a:t>			         John 14:21</a:t>
            </a:r>
          </a:p>
        </p:txBody>
      </p:sp>
    </p:spTree>
    <p:extLst>
      <p:ext uri="{BB962C8B-B14F-4D97-AF65-F5344CB8AC3E}">
        <p14:creationId xmlns:p14="http://schemas.microsoft.com/office/powerpoint/2010/main" val="1903803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329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4" name="Freeform: Shape 9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012644" y="719268"/>
            <a:ext cx="3573794" cy="2905120"/>
          </a:xfrm>
        </p:spPr>
        <p:txBody>
          <a:bodyPr anchor="b">
            <a:normAutofit/>
          </a:bodyPr>
          <a:lstStyle/>
          <a:p>
            <a:pPr algn="l"/>
            <a:r>
              <a:rPr lang="en-CA" sz="4100" dirty="0">
                <a:solidFill>
                  <a:schemeClr val="bg1"/>
                </a:solidFill>
              </a:rPr>
              <a:t>V. TEACHING THEM TO OBEY</a:t>
            </a:r>
            <a:br>
              <a:rPr lang="en-CA" sz="4100" dirty="0">
                <a:solidFill>
                  <a:schemeClr val="tx2"/>
                </a:solidFill>
              </a:rPr>
            </a:br>
            <a:br>
              <a:rPr lang="en-CA" sz="4100" dirty="0">
                <a:solidFill>
                  <a:schemeClr val="tx2"/>
                </a:solidFill>
              </a:rPr>
            </a:br>
            <a:endParaRPr lang="en-CA" sz="4100" i="1" dirty="0">
              <a:solidFill>
                <a:schemeClr val="tx2"/>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012643" y="3764655"/>
            <a:ext cx="3573793" cy="2374078"/>
          </a:xfrm>
        </p:spPr>
        <p:txBody>
          <a:bodyPr anchor="t">
            <a:normAutofit/>
          </a:bodyPr>
          <a:lstStyle/>
          <a:p>
            <a:pPr algn="l"/>
            <a:r>
              <a:rPr lang="en-CA" dirty="0">
                <a:solidFill>
                  <a:schemeClr val="bg1"/>
                </a:solidFill>
              </a:rPr>
              <a:t>THE CHURCH IN FOCUS</a:t>
            </a:r>
          </a:p>
        </p:txBody>
      </p:sp>
      <p:sp>
        <p:nvSpPr>
          <p:cNvPr id="4" name="TextBox 3">
            <a:extLst>
              <a:ext uri="{FF2B5EF4-FFF2-40B4-BE49-F238E27FC236}">
                <a16:creationId xmlns:a16="http://schemas.microsoft.com/office/drawing/2014/main" id="{48CC3445-F196-B56F-4D0C-58B711BD80AB}"/>
              </a:ext>
            </a:extLst>
          </p:cNvPr>
          <p:cNvSpPr txBox="1"/>
          <p:nvPr/>
        </p:nvSpPr>
        <p:spPr>
          <a:xfrm>
            <a:off x="5004703" y="2839374"/>
            <a:ext cx="6235461" cy="2308324"/>
          </a:xfrm>
          <a:prstGeom prst="rect">
            <a:avLst/>
          </a:prstGeom>
          <a:noFill/>
        </p:spPr>
        <p:txBody>
          <a:bodyPr wrap="square" rtlCol="0">
            <a:spAutoFit/>
          </a:bodyPr>
          <a:lstStyle/>
          <a:p>
            <a:r>
              <a:rPr lang="en-CA" sz="3600" i="1" dirty="0">
                <a:solidFill>
                  <a:schemeClr val="bg1"/>
                </a:solidFill>
              </a:rPr>
              <a:t>“We know that we have come to know him </a:t>
            </a:r>
            <a:r>
              <a:rPr lang="en-CA" sz="3600" i="1" u="sng" dirty="0">
                <a:solidFill>
                  <a:schemeClr val="bg1"/>
                </a:solidFill>
              </a:rPr>
              <a:t>if we obey his commands.</a:t>
            </a:r>
            <a:r>
              <a:rPr lang="en-CA" sz="3600" i="1" dirty="0">
                <a:solidFill>
                  <a:schemeClr val="bg1"/>
                </a:solidFill>
              </a:rPr>
              <a:t>”</a:t>
            </a:r>
          </a:p>
          <a:p>
            <a:r>
              <a:rPr lang="en-CA" sz="3600" i="1" dirty="0">
                <a:solidFill>
                  <a:schemeClr val="bg1"/>
                </a:solidFill>
              </a:rPr>
              <a:t>				I John 2:3</a:t>
            </a:r>
          </a:p>
        </p:txBody>
      </p:sp>
    </p:spTree>
    <p:extLst>
      <p:ext uri="{BB962C8B-B14F-4D97-AF65-F5344CB8AC3E}">
        <p14:creationId xmlns:p14="http://schemas.microsoft.com/office/powerpoint/2010/main" val="1703630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329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4" name="Freeform: Shape 9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012644" y="719268"/>
            <a:ext cx="3573794" cy="2905120"/>
          </a:xfrm>
        </p:spPr>
        <p:txBody>
          <a:bodyPr anchor="b">
            <a:normAutofit/>
          </a:bodyPr>
          <a:lstStyle/>
          <a:p>
            <a:pPr algn="l"/>
            <a:r>
              <a:rPr lang="en-CA" sz="4100" dirty="0">
                <a:solidFill>
                  <a:schemeClr val="bg1"/>
                </a:solidFill>
              </a:rPr>
              <a:t>V. TEACHING THEM TO OBEY</a:t>
            </a:r>
            <a:br>
              <a:rPr lang="en-CA" sz="4100" dirty="0">
                <a:solidFill>
                  <a:schemeClr val="tx2"/>
                </a:solidFill>
              </a:rPr>
            </a:br>
            <a:br>
              <a:rPr lang="en-CA" sz="4100" dirty="0">
                <a:solidFill>
                  <a:schemeClr val="tx2"/>
                </a:solidFill>
              </a:rPr>
            </a:br>
            <a:endParaRPr lang="en-CA" sz="4100" i="1" dirty="0">
              <a:solidFill>
                <a:schemeClr val="tx2"/>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012643" y="3764655"/>
            <a:ext cx="3573793" cy="2374078"/>
          </a:xfrm>
        </p:spPr>
        <p:txBody>
          <a:bodyPr anchor="t">
            <a:normAutofit/>
          </a:bodyPr>
          <a:lstStyle/>
          <a:p>
            <a:pPr algn="l"/>
            <a:r>
              <a:rPr lang="en-CA" dirty="0">
                <a:solidFill>
                  <a:schemeClr val="bg1"/>
                </a:solidFill>
              </a:rPr>
              <a:t>THE CHURCH IN FOCUS</a:t>
            </a:r>
          </a:p>
        </p:txBody>
      </p:sp>
      <p:sp>
        <p:nvSpPr>
          <p:cNvPr id="4" name="TextBox 3">
            <a:extLst>
              <a:ext uri="{FF2B5EF4-FFF2-40B4-BE49-F238E27FC236}">
                <a16:creationId xmlns:a16="http://schemas.microsoft.com/office/drawing/2014/main" id="{48CC3445-F196-B56F-4D0C-58B711BD80AB}"/>
              </a:ext>
            </a:extLst>
          </p:cNvPr>
          <p:cNvSpPr txBox="1"/>
          <p:nvPr/>
        </p:nvSpPr>
        <p:spPr>
          <a:xfrm>
            <a:off x="4904488" y="1188963"/>
            <a:ext cx="6235461" cy="4801314"/>
          </a:xfrm>
          <a:prstGeom prst="rect">
            <a:avLst/>
          </a:prstGeom>
          <a:noFill/>
        </p:spPr>
        <p:txBody>
          <a:bodyPr wrap="square" rtlCol="0">
            <a:spAutoFit/>
          </a:bodyPr>
          <a:lstStyle/>
          <a:p>
            <a:r>
              <a:rPr lang="en-CA" sz="3400" i="1" dirty="0">
                <a:solidFill>
                  <a:schemeClr val="bg1"/>
                </a:solidFill>
              </a:rPr>
              <a:t>“To prepare God’s people for works of service, so that the body of Christ may be built up</a:t>
            </a:r>
          </a:p>
          <a:p>
            <a:r>
              <a:rPr lang="en-CA" sz="3400" i="1" dirty="0">
                <a:solidFill>
                  <a:schemeClr val="bg1"/>
                </a:solidFill>
              </a:rPr>
              <a:t>13. </a:t>
            </a:r>
            <a:r>
              <a:rPr lang="en-CA" sz="3400" i="1" u="sng" dirty="0">
                <a:solidFill>
                  <a:schemeClr val="bg1"/>
                </a:solidFill>
              </a:rPr>
              <a:t>Until we all reach unity in the faith and in the knowledge of the Son of God and become mature</a:t>
            </a:r>
            <a:r>
              <a:rPr lang="en-CA" sz="3400" i="1" dirty="0">
                <a:solidFill>
                  <a:schemeClr val="bg1"/>
                </a:solidFill>
              </a:rPr>
              <a:t>, attaining to the whole measure of the fulness of Christ.”          			        Ephesians 4:12,13</a:t>
            </a:r>
          </a:p>
        </p:txBody>
      </p:sp>
    </p:spTree>
    <p:extLst>
      <p:ext uri="{BB962C8B-B14F-4D97-AF65-F5344CB8AC3E}">
        <p14:creationId xmlns:p14="http://schemas.microsoft.com/office/powerpoint/2010/main" val="33797496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FE460FCD-9C28-4CCF-9EF6-7F075BE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C8C78CF-BED7-421D-9487-A421FE7D4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96719"/>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463040" y="685797"/>
            <a:ext cx="5029200" cy="2824166"/>
          </a:xfrm>
        </p:spPr>
        <p:txBody>
          <a:bodyPr anchor="t">
            <a:normAutofit/>
          </a:bodyPr>
          <a:lstStyle/>
          <a:p>
            <a:pPr algn="l"/>
            <a:r>
              <a:rPr lang="en-CA" sz="4600"/>
              <a:t>V. TEACHING THEM TO OBEY</a:t>
            </a:r>
            <a:br>
              <a:rPr lang="en-CA" sz="4600"/>
            </a:br>
            <a:br>
              <a:rPr lang="en-CA" sz="4600"/>
            </a:br>
            <a:endParaRPr lang="en-CA" sz="4600" i="1"/>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463040" y="3602037"/>
            <a:ext cx="5029200" cy="2446338"/>
          </a:xfrm>
        </p:spPr>
        <p:txBody>
          <a:bodyPr>
            <a:normAutofit/>
          </a:bodyPr>
          <a:lstStyle/>
          <a:p>
            <a:pPr algn="l"/>
            <a:r>
              <a:rPr lang="en-CA" sz="2200"/>
              <a:t>THE CHURCH IN FOCUS</a:t>
            </a:r>
          </a:p>
        </p:txBody>
      </p:sp>
      <p:sp>
        <p:nvSpPr>
          <p:cNvPr id="118" name="Rectangle 117">
            <a:extLst>
              <a:ext uri="{FF2B5EF4-FFF2-40B4-BE49-F238E27FC236}">
                <a16:creationId xmlns:a16="http://schemas.microsoft.com/office/drawing/2014/main" id="{91D2F025-BC00-4C59-B4F3-AE8A9C360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raphic 14">
            <a:extLst>
              <a:ext uri="{FF2B5EF4-FFF2-40B4-BE49-F238E27FC236}">
                <a16:creationId xmlns:a16="http://schemas.microsoft.com/office/drawing/2014/main" id="{FA447D3D-B6F8-4937-BAC1-0C32E97FD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8" name="Picture 7" descr="A planet in space with text&#10;&#10;Description automatically generated">
            <a:extLst>
              <a:ext uri="{FF2B5EF4-FFF2-40B4-BE49-F238E27FC236}">
                <a16:creationId xmlns:a16="http://schemas.microsoft.com/office/drawing/2014/main" id="{C130BD98-915D-EE12-66FA-A13784CBCB34}"/>
              </a:ext>
            </a:extLst>
          </p:cNvPr>
          <p:cNvPicPr>
            <a:picLocks noChangeAspect="1"/>
          </p:cNvPicPr>
          <p:nvPr/>
        </p:nvPicPr>
        <p:blipFill>
          <a:blip r:embed="rId2">
            <a:extLst>
              <a:ext uri="{28A0092B-C50C-407E-A947-70E740481C1C}">
                <a14:useLocalDpi xmlns:a14="http://schemas.microsoft.com/office/drawing/2010/main" val="0"/>
              </a:ext>
            </a:extLst>
          </a:blip>
          <a:srcRect r="-3" b="9604"/>
          <a:stretch/>
        </p:blipFill>
        <p:spPr>
          <a:xfrm>
            <a:off x="6932702" y="3421499"/>
            <a:ext cx="5046167" cy="2565780"/>
          </a:xfrm>
          <a:prstGeom prst="rect">
            <a:avLst/>
          </a:prstGeom>
        </p:spPr>
      </p:pic>
      <p:pic>
        <p:nvPicPr>
          <p:cNvPr id="6" name="Picture 5" descr="A dark clouds in the sky&#10;&#10;Description automatically generated">
            <a:extLst>
              <a:ext uri="{FF2B5EF4-FFF2-40B4-BE49-F238E27FC236}">
                <a16:creationId xmlns:a16="http://schemas.microsoft.com/office/drawing/2014/main" id="{12475AA8-86F2-32BF-0EB1-F29FDE854927}"/>
              </a:ext>
            </a:extLst>
          </p:cNvPr>
          <p:cNvPicPr>
            <a:picLocks noChangeAspect="1"/>
          </p:cNvPicPr>
          <p:nvPr/>
        </p:nvPicPr>
        <p:blipFill>
          <a:blip r:embed="rId3">
            <a:extLst>
              <a:ext uri="{28A0092B-C50C-407E-A947-70E740481C1C}">
                <a14:useLocalDpi xmlns:a14="http://schemas.microsoft.com/office/drawing/2010/main" val="0"/>
              </a:ext>
            </a:extLst>
          </a:blip>
          <a:srcRect r="-3" b="11143"/>
          <a:stretch/>
        </p:blipFill>
        <p:spPr>
          <a:xfrm>
            <a:off x="6932703" y="914401"/>
            <a:ext cx="5046166" cy="2522099"/>
          </a:xfrm>
          <a:prstGeom prst="rect">
            <a:avLst/>
          </a:prstGeom>
        </p:spPr>
      </p:pic>
      <p:sp>
        <p:nvSpPr>
          <p:cNvPr id="117"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80579" y="6857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119"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685800"/>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21" name="Graphic 14">
            <a:extLst>
              <a:ext uri="{FF2B5EF4-FFF2-40B4-BE49-F238E27FC236}">
                <a16:creationId xmlns:a16="http://schemas.microsoft.com/office/drawing/2014/main" id="{2929DB54-1BF0-4191-88B1-ADEBA6E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80579" y="3436498"/>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23" name="Graphic 14">
            <a:extLst>
              <a:ext uri="{FF2B5EF4-FFF2-40B4-BE49-F238E27FC236}">
                <a16:creationId xmlns:a16="http://schemas.microsoft.com/office/drawing/2014/main" id="{AB337888-EB83-4311-B414-E0CFB8F36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44880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125" name="Rectangle 124">
            <a:extLst>
              <a:ext uri="{FF2B5EF4-FFF2-40B4-BE49-F238E27FC236}">
                <a16:creationId xmlns:a16="http://schemas.microsoft.com/office/drawing/2014/main" id="{EA147E46-0FA8-43BE-89A6-53B0A7B8E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2138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 name="Group 10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329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94" name="Freeform: Shape 9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012644" y="719268"/>
            <a:ext cx="3573794" cy="2905120"/>
          </a:xfrm>
        </p:spPr>
        <p:txBody>
          <a:bodyPr anchor="b">
            <a:normAutofit/>
          </a:bodyPr>
          <a:lstStyle/>
          <a:p>
            <a:pPr algn="l"/>
            <a:r>
              <a:rPr lang="en-CA" sz="4100" dirty="0">
                <a:solidFill>
                  <a:schemeClr val="bg1"/>
                </a:solidFill>
              </a:rPr>
              <a:t>V. TEACHING THEM TO OBEY</a:t>
            </a:r>
            <a:br>
              <a:rPr lang="en-CA" sz="4100" dirty="0">
                <a:solidFill>
                  <a:schemeClr val="tx2"/>
                </a:solidFill>
              </a:rPr>
            </a:br>
            <a:br>
              <a:rPr lang="en-CA" sz="4100" dirty="0">
                <a:solidFill>
                  <a:schemeClr val="tx2"/>
                </a:solidFill>
              </a:rPr>
            </a:br>
            <a:endParaRPr lang="en-CA" sz="4100" i="1" dirty="0">
              <a:solidFill>
                <a:schemeClr val="tx2"/>
              </a:solidFill>
            </a:endParaRP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012643" y="3764655"/>
            <a:ext cx="3573793" cy="2374078"/>
          </a:xfrm>
        </p:spPr>
        <p:txBody>
          <a:bodyPr anchor="t">
            <a:normAutofit/>
          </a:bodyPr>
          <a:lstStyle/>
          <a:p>
            <a:pPr algn="l"/>
            <a:r>
              <a:rPr lang="en-CA" dirty="0">
                <a:solidFill>
                  <a:schemeClr val="bg1"/>
                </a:solidFill>
              </a:rPr>
              <a:t>THE CHURCH IN FOCUS</a:t>
            </a:r>
          </a:p>
        </p:txBody>
      </p:sp>
      <p:sp>
        <p:nvSpPr>
          <p:cNvPr id="4" name="TextBox 3">
            <a:extLst>
              <a:ext uri="{FF2B5EF4-FFF2-40B4-BE49-F238E27FC236}">
                <a16:creationId xmlns:a16="http://schemas.microsoft.com/office/drawing/2014/main" id="{48CC3445-F196-B56F-4D0C-58B711BD80AB}"/>
              </a:ext>
            </a:extLst>
          </p:cNvPr>
          <p:cNvSpPr txBox="1"/>
          <p:nvPr/>
        </p:nvSpPr>
        <p:spPr>
          <a:xfrm>
            <a:off x="4691270" y="578999"/>
            <a:ext cx="6652591" cy="5693866"/>
          </a:xfrm>
          <a:prstGeom prst="rect">
            <a:avLst/>
          </a:prstGeom>
          <a:noFill/>
        </p:spPr>
        <p:txBody>
          <a:bodyPr wrap="square" rtlCol="0">
            <a:spAutoFit/>
          </a:bodyPr>
          <a:lstStyle/>
          <a:p>
            <a:r>
              <a:rPr lang="en-CA" sz="2800" i="1" dirty="0">
                <a:solidFill>
                  <a:schemeClr val="bg1"/>
                </a:solidFill>
              </a:rPr>
              <a:t>“Then we will no longer be infants, tossed back and forth by the waves, and blown here and there by every wind of teaching and by the cunning and craftiness of men in their deceitful scheming.</a:t>
            </a:r>
          </a:p>
          <a:p>
            <a:r>
              <a:rPr lang="en-CA" sz="2800" i="1" dirty="0">
                <a:solidFill>
                  <a:schemeClr val="bg1"/>
                </a:solidFill>
              </a:rPr>
              <a:t>15. Instead, speaking the truth in love, we will in all things grow up into him who is the Head, that is, Christ.</a:t>
            </a:r>
          </a:p>
          <a:p>
            <a:r>
              <a:rPr lang="en-CA" sz="2800" i="1" dirty="0">
                <a:solidFill>
                  <a:schemeClr val="bg1"/>
                </a:solidFill>
              </a:rPr>
              <a:t>16. From him the whole body (family - KJV), joined and held together by every supporting ligament, grows and builds itself up in love, as each part does its work.”                      	 Ephesians 4:14-16</a:t>
            </a:r>
          </a:p>
        </p:txBody>
      </p:sp>
    </p:spTree>
    <p:extLst>
      <p:ext uri="{BB962C8B-B14F-4D97-AF65-F5344CB8AC3E}">
        <p14:creationId xmlns:p14="http://schemas.microsoft.com/office/powerpoint/2010/main" val="29265240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967409" y="830509"/>
            <a:ext cx="5128591" cy="3525078"/>
          </a:xfrm>
        </p:spPr>
        <p:txBody>
          <a:bodyPr anchor="b">
            <a:noAutofit/>
          </a:bodyPr>
          <a:lstStyle/>
          <a:p>
            <a:pPr algn="l"/>
            <a:r>
              <a:rPr lang="en-CA" sz="2200" dirty="0">
                <a:solidFill>
                  <a:srgbClr val="FFFFFF"/>
                </a:solidFill>
              </a:rPr>
              <a:t>The PURPOSE of the church is to glorify God.</a:t>
            </a:r>
            <a:br>
              <a:rPr lang="en-CA" sz="2200" dirty="0">
                <a:solidFill>
                  <a:srgbClr val="FFFFFF"/>
                </a:solidFill>
              </a:rPr>
            </a:br>
            <a:br>
              <a:rPr lang="en-CA" sz="2200" dirty="0">
                <a:solidFill>
                  <a:srgbClr val="FFFFFF"/>
                </a:solidFill>
              </a:rPr>
            </a:br>
            <a:r>
              <a:rPr lang="en-CA" sz="2200" dirty="0">
                <a:solidFill>
                  <a:srgbClr val="FFFFFF"/>
                </a:solidFill>
              </a:rPr>
              <a:t>The GOAL of the church is to make disciples, because it brings the greatest glory to God.</a:t>
            </a:r>
            <a:br>
              <a:rPr lang="en-CA" sz="2200" dirty="0">
                <a:solidFill>
                  <a:srgbClr val="FFFFFF"/>
                </a:solidFill>
              </a:rPr>
            </a:br>
            <a:br>
              <a:rPr lang="en-CA" sz="2200" dirty="0">
                <a:solidFill>
                  <a:srgbClr val="FFFFFF"/>
                </a:solidFill>
              </a:rPr>
            </a:br>
            <a:r>
              <a:rPr lang="en-CA" sz="2200" dirty="0">
                <a:solidFill>
                  <a:srgbClr val="FFFFFF"/>
                </a:solidFill>
              </a:rPr>
              <a:t>The PLANS of the church are like road maps directing the people in reaching the goals.</a:t>
            </a:r>
            <a:br>
              <a:rPr lang="en-CA" sz="2200" dirty="0">
                <a:solidFill>
                  <a:srgbClr val="FFFFFF"/>
                </a:solidFill>
              </a:rPr>
            </a:br>
            <a:br>
              <a:rPr lang="en-CA" sz="2200" dirty="0">
                <a:solidFill>
                  <a:srgbClr val="FFFFFF"/>
                </a:solidFill>
              </a:rPr>
            </a:br>
            <a:r>
              <a:rPr lang="en-CA" sz="2200" dirty="0">
                <a:solidFill>
                  <a:srgbClr val="FFFFFF"/>
                </a:solidFill>
              </a:rPr>
              <a:t>The PROGRAMS of the church are the handles we use to get an effective grip on things.</a:t>
            </a:r>
          </a:p>
        </p:txBody>
      </p:sp>
      <p:sp>
        <p:nvSpPr>
          <p:cNvPr id="31" name="Rectangle 3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808383" y="5165846"/>
            <a:ext cx="6175513" cy="1244483"/>
          </a:xfrm>
        </p:spPr>
        <p:txBody>
          <a:bodyPr anchor="t">
            <a:noAutofit/>
          </a:bodyPr>
          <a:lstStyle/>
          <a:p>
            <a:pPr algn="l"/>
            <a:r>
              <a:rPr lang="en-CA" sz="4400" dirty="0">
                <a:solidFill>
                  <a:srgbClr val="FFFFFF"/>
                </a:solidFill>
              </a:rPr>
              <a:t>THE CHURCH IN FOCUS</a:t>
            </a:r>
          </a:p>
        </p:txBody>
      </p:sp>
      <p:sp>
        <p:nvSpPr>
          <p:cNvPr id="33" name="Oval 3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gnifying glass over a word&#10;&#10;Description automatically generated">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136" y="2108877"/>
            <a:ext cx="3736009" cy="2654533"/>
          </a:xfrm>
          <a:prstGeom prst="rect">
            <a:avLst/>
          </a:prstGeom>
        </p:spPr>
      </p:pic>
    </p:spTree>
    <p:extLst>
      <p:ext uri="{BB962C8B-B14F-4D97-AF65-F5344CB8AC3E}">
        <p14:creationId xmlns:p14="http://schemas.microsoft.com/office/powerpoint/2010/main" val="32964195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1113810" y="3130041"/>
            <a:ext cx="4036334" cy="2387600"/>
          </a:xfrm>
        </p:spPr>
        <p:txBody>
          <a:bodyPr anchor="t">
            <a:normAutofit/>
          </a:bodyPr>
          <a:lstStyle/>
          <a:p>
            <a:pPr algn="l"/>
            <a:r>
              <a:rPr lang="en-CA" sz="3800"/>
              <a:t>The pivot point for success lies in qualified leadership. </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1113809" y="1122362"/>
            <a:ext cx="4036333" cy="1709849"/>
          </a:xfrm>
        </p:spPr>
        <p:txBody>
          <a:bodyPr anchor="b">
            <a:normAutofit/>
          </a:bodyPr>
          <a:lstStyle/>
          <a:p>
            <a:pPr algn="l"/>
            <a:r>
              <a:rPr lang="en-CA" sz="4800"/>
              <a:t>THE CHURCH IN FOCUS</a:t>
            </a:r>
            <a:endParaRPr lang="en-CA" sz="4800" dirty="0"/>
          </a:p>
        </p:txBody>
      </p:sp>
      <p:grpSp>
        <p:nvGrpSpPr>
          <p:cNvPr id="46" name="Group 4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1" name="Rectangle 4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10826" r="29416" b="-1"/>
          <a:stretch/>
        </p:blipFill>
        <p:spPr>
          <a:xfrm>
            <a:off x="5922492" y="666728"/>
            <a:ext cx="5536001" cy="5465791"/>
          </a:xfrm>
          <a:prstGeom prst="rect">
            <a:avLst/>
          </a:prstGeom>
        </p:spPr>
      </p:pic>
    </p:spTree>
    <p:extLst>
      <p:ext uri="{BB962C8B-B14F-4D97-AF65-F5344CB8AC3E}">
        <p14:creationId xmlns:p14="http://schemas.microsoft.com/office/powerpoint/2010/main" val="4276247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643468" y="643467"/>
            <a:ext cx="4620584" cy="5470203"/>
          </a:xfrm>
        </p:spPr>
        <p:txBody>
          <a:bodyPr>
            <a:normAutofit fontScale="90000"/>
          </a:bodyPr>
          <a:lstStyle/>
          <a:p>
            <a:r>
              <a:rPr lang="en-CA" sz="3400" dirty="0"/>
              <a:t>The word </a:t>
            </a:r>
            <a:r>
              <a:rPr lang="en-CA" sz="3400" b="1" dirty="0"/>
              <a:t>“disciple” </a:t>
            </a:r>
            <a:br>
              <a:rPr lang="en-CA" sz="3400" dirty="0"/>
            </a:br>
            <a:r>
              <a:rPr lang="en-CA" sz="3400" dirty="0"/>
              <a:t>(Greek - “</a:t>
            </a:r>
            <a:r>
              <a:rPr lang="en-CA" sz="3400" dirty="0" err="1"/>
              <a:t>mathetes</a:t>
            </a:r>
            <a:r>
              <a:rPr lang="en-CA" sz="3400" dirty="0"/>
              <a:t>”) means </a:t>
            </a:r>
            <a:r>
              <a:rPr lang="en-CA" sz="3400" b="1" dirty="0"/>
              <a:t>“a learner” </a:t>
            </a:r>
            <a:br>
              <a:rPr lang="en-CA" sz="3400" b="1" dirty="0"/>
            </a:br>
            <a:r>
              <a:rPr lang="en-CA" sz="3400" dirty="0"/>
              <a:t>or one who follows someone’s teaching.</a:t>
            </a:r>
            <a:br>
              <a:rPr lang="en-CA" sz="3400" dirty="0"/>
            </a:br>
            <a:r>
              <a:rPr lang="en-CA" sz="3400" dirty="0"/>
              <a:t> </a:t>
            </a:r>
            <a:br>
              <a:rPr lang="en-CA" sz="3400" dirty="0"/>
            </a:br>
            <a:r>
              <a:rPr lang="en-CA" sz="3400" dirty="0"/>
              <a:t>A disciple is not simply a pupil but rather an adherent. </a:t>
            </a:r>
            <a:br>
              <a:rPr lang="en-CA" sz="3400" dirty="0"/>
            </a:br>
            <a:br>
              <a:rPr lang="en-CA" sz="3400" dirty="0"/>
            </a:br>
            <a:r>
              <a:rPr lang="en-CA" sz="3400" dirty="0"/>
              <a:t>A disciple becomes an imitator of his/her teacher.</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10826" r="29416" b="-1"/>
          <a:stretch/>
        </p:blipFill>
        <p:spPr>
          <a:xfrm>
            <a:off x="6606253" y="989181"/>
            <a:ext cx="4942280" cy="4879637"/>
          </a:xfrm>
          <a:prstGeom prst="rect">
            <a:avLst/>
          </a:prstGeom>
        </p:spPr>
      </p:pic>
    </p:spTree>
    <p:extLst>
      <p:ext uri="{BB962C8B-B14F-4D97-AF65-F5344CB8AC3E}">
        <p14:creationId xmlns:p14="http://schemas.microsoft.com/office/powerpoint/2010/main" val="3851906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643468" y="643467"/>
            <a:ext cx="4620584" cy="5470203"/>
          </a:xfrm>
        </p:spPr>
        <p:txBody>
          <a:bodyPr>
            <a:normAutofit/>
          </a:bodyPr>
          <a:lstStyle/>
          <a:p>
            <a:r>
              <a:rPr lang="en-CA" sz="3400" i="1" dirty="0"/>
              <a:t>“To the Jews who had believed him, Jesus said, </a:t>
            </a:r>
            <a:r>
              <a:rPr lang="en-CA" sz="3400" i="1" dirty="0">
                <a:solidFill>
                  <a:srgbClr val="FF0000"/>
                </a:solidFill>
              </a:rPr>
              <a:t>‘If you hold to my teaching, you are really my disciples.’”</a:t>
            </a:r>
            <a:br>
              <a:rPr lang="en-CA" sz="3400" i="1" dirty="0">
                <a:solidFill>
                  <a:srgbClr val="FF0000"/>
                </a:solidFill>
              </a:rPr>
            </a:br>
            <a:r>
              <a:rPr lang="en-CA" sz="3400" i="1" dirty="0">
                <a:solidFill>
                  <a:srgbClr val="FF0000"/>
                </a:solidFill>
              </a:rPr>
              <a:t>				John 8:31</a:t>
            </a:r>
            <a:br>
              <a:rPr lang="en-CA" sz="3400" i="1" dirty="0"/>
            </a:br>
            <a:br>
              <a:rPr lang="en-CA" sz="3400" dirty="0"/>
            </a:br>
            <a:r>
              <a:rPr lang="en-CA" sz="3400" dirty="0"/>
              <a:t>			</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10826" r="29416" b="-1"/>
          <a:stretch/>
        </p:blipFill>
        <p:spPr>
          <a:xfrm>
            <a:off x="6606253" y="989181"/>
            <a:ext cx="4942280" cy="4879637"/>
          </a:xfrm>
          <a:prstGeom prst="rect">
            <a:avLst/>
          </a:prstGeom>
        </p:spPr>
      </p:pic>
    </p:spTree>
    <p:extLst>
      <p:ext uri="{BB962C8B-B14F-4D97-AF65-F5344CB8AC3E}">
        <p14:creationId xmlns:p14="http://schemas.microsoft.com/office/powerpoint/2010/main" val="3797496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572790" y="923235"/>
            <a:ext cx="4620584" cy="3927061"/>
          </a:xfrm>
        </p:spPr>
        <p:txBody>
          <a:bodyPr>
            <a:normAutofit/>
          </a:bodyPr>
          <a:lstStyle/>
          <a:p>
            <a:r>
              <a:rPr lang="en-CA" sz="3400" i="1" dirty="0">
                <a:solidFill>
                  <a:srgbClr val="FF0000"/>
                </a:solidFill>
              </a:rPr>
              <a:t>“This is my Father’s glory, that you bear much fruit, showing yourselves to be my disciples.”</a:t>
            </a:r>
            <a:br>
              <a:rPr lang="en-CA" sz="3400" i="1" dirty="0">
                <a:solidFill>
                  <a:srgbClr val="FF0000"/>
                </a:solidFill>
              </a:rPr>
            </a:br>
            <a:r>
              <a:rPr lang="en-CA" sz="3400" i="1" dirty="0">
                <a:solidFill>
                  <a:srgbClr val="FF0000"/>
                </a:solidFill>
              </a:rPr>
              <a:t>					            John 15:8</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10826" r="29416" b="-1"/>
          <a:stretch/>
        </p:blipFill>
        <p:spPr>
          <a:xfrm>
            <a:off x="6606253" y="989181"/>
            <a:ext cx="4942280" cy="4879637"/>
          </a:xfrm>
          <a:prstGeom prst="rect">
            <a:avLst/>
          </a:prstGeom>
        </p:spPr>
      </p:pic>
    </p:spTree>
    <p:extLst>
      <p:ext uri="{BB962C8B-B14F-4D97-AF65-F5344CB8AC3E}">
        <p14:creationId xmlns:p14="http://schemas.microsoft.com/office/powerpoint/2010/main" val="1758068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572790" y="923235"/>
            <a:ext cx="4620584" cy="3927061"/>
          </a:xfrm>
        </p:spPr>
        <p:txBody>
          <a:bodyPr>
            <a:normAutofit/>
          </a:bodyPr>
          <a:lstStyle/>
          <a:p>
            <a:r>
              <a:rPr lang="en-CA" sz="3400" i="1" dirty="0">
                <a:solidFill>
                  <a:srgbClr val="FF0000"/>
                </a:solidFill>
              </a:rPr>
              <a:t>“This is my Father’s glory, that you bear much fruit, showing yourselves to be my disciples.”</a:t>
            </a:r>
            <a:br>
              <a:rPr lang="en-CA" sz="3400" i="1" dirty="0">
                <a:solidFill>
                  <a:srgbClr val="FF0000"/>
                </a:solidFill>
              </a:rPr>
            </a:br>
            <a:r>
              <a:rPr lang="en-CA" sz="3400" i="1" dirty="0">
                <a:solidFill>
                  <a:srgbClr val="FF0000"/>
                </a:solidFill>
              </a:rPr>
              <a:t>					            John 15:8</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l="10826" r="29416" b="-1"/>
          <a:stretch/>
        </p:blipFill>
        <p:spPr>
          <a:xfrm>
            <a:off x="6606253" y="989181"/>
            <a:ext cx="4942280" cy="4879637"/>
          </a:xfrm>
          <a:prstGeom prst="rect">
            <a:avLst/>
          </a:prstGeom>
        </p:spPr>
      </p:pic>
    </p:spTree>
    <p:extLst>
      <p:ext uri="{BB962C8B-B14F-4D97-AF65-F5344CB8AC3E}">
        <p14:creationId xmlns:p14="http://schemas.microsoft.com/office/powerpoint/2010/main" val="1053949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572790" y="923234"/>
            <a:ext cx="4620584" cy="5053495"/>
          </a:xfrm>
        </p:spPr>
        <p:txBody>
          <a:bodyPr>
            <a:normAutofit/>
          </a:bodyPr>
          <a:lstStyle/>
          <a:p>
            <a:r>
              <a:rPr lang="en-CA" sz="3400" dirty="0"/>
              <a:t>The full meaning here is not just </a:t>
            </a:r>
            <a:br>
              <a:rPr lang="en-CA" sz="3400" dirty="0"/>
            </a:br>
            <a:r>
              <a:rPr lang="en-CA" sz="3400" i="1" dirty="0"/>
              <a:t>“Go” </a:t>
            </a:r>
            <a:br>
              <a:rPr lang="en-CA" sz="3400" i="1" dirty="0"/>
            </a:br>
            <a:r>
              <a:rPr lang="en-CA" sz="3400" dirty="0"/>
              <a:t>BUT</a:t>
            </a:r>
            <a:r>
              <a:rPr lang="en-CA" sz="3400" i="1" dirty="0"/>
              <a:t> </a:t>
            </a:r>
            <a:br>
              <a:rPr lang="en-CA" sz="3400" i="1" dirty="0"/>
            </a:br>
            <a:r>
              <a:rPr lang="en-CA" sz="3400" b="1" i="1" dirty="0"/>
              <a:t>“while you go.” </a:t>
            </a:r>
            <a:br>
              <a:rPr lang="en-CA" sz="3400" b="1" i="1" dirty="0"/>
            </a:br>
            <a:br>
              <a:rPr lang="en-CA" sz="3400" i="1" dirty="0"/>
            </a:br>
            <a:r>
              <a:rPr lang="en-CA" sz="3400" dirty="0"/>
              <a:t>There is and never has been a place in God’s kingdom for inactive disciples</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t="634" b="634"/>
          <a:stretch/>
        </p:blipFill>
        <p:spPr>
          <a:xfrm>
            <a:off x="6606253" y="989181"/>
            <a:ext cx="4942280" cy="4879637"/>
          </a:xfrm>
          <a:prstGeom prst="rect">
            <a:avLst/>
          </a:prstGeom>
        </p:spPr>
      </p:pic>
    </p:spTree>
    <p:extLst>
      <p:ext uri="{BB962C8B-B14F-4D97-AF65-F5344CB8AC3E}">
        <p14:creationId xmlns:p14="http://schemas.microsoft.com/office/powerpoint/2010/main" val="1513204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EAEC63-D44F-71F8-BF8E-E072E373D33D}"/>
              </a:ext>
            </a:extLst>
          </p:cNvPr>
          <p:cNvSpPr>
            <a:spLocks noGrp="1"/>
          </p:cNvSpPr>
          <p:nvPr>
            <p:ph type="ctrTitle"/>
          </p:nvPr>
        </p:nvSpPr>
        <p:spPr>
          <a:xfrm>
            <a:off x="285659" y="3918226"/>
            <a:ext cx="4620584" cy="783946"/>
          </a:xfrm>
        </p:spPr>
        <p:txBody>
          <a:bodyPr>
            <a:normAutofit fontScale="90000"/>
          </a:bodyPr>
          <a:lstStyle/>
          <a:p>
            <a:pPr algn="l"/>
            <a:r>
              <a:rPr lang="en-CA" sz="3400" dirty="0"/>
              <a:t>II. MAKE DISCIPLES</a:t>
            </a:r>
            <a:br>
              <a:rPr lang="en-CA" sz="3400" dirty="0"/>
            </a:br>
            <a:br>
              <a:rPr lang="en-CA" sz="3400" dirty="0"/>
            </a:br>
            <a:br>
              <a:rPr lang="en-CA" sz="3400" dirty="0"/>
            </a:br>
            <a:r>
              <a:rPr lang="en-CA" sz="3400" i="1" dirty="0"/>
              <a:t>“Follow my example, as </a:t>
            </a:r>
            <a:br>
              <a:rPr lang="en-CA" sz="3400" i="1" dirty="0"/>
            </a:br>
            <a:r>
              <a:rPr lang="en-CA" sz="3400" i="1" dirty="0"/>
              <a:t>I follow the example of Christ.”</a:t>
            </a:r>
            <a:br>
              <a:rPr lang="en-CA" sz="3400" i="1" dirty="0"/>
            </a:br>
            <a:r>
              <a:rPr lang="en-CA" sz="3400" i="1" dirty="0"/>
              <a:t>				</a:t>
            </a:r>
            <a:br>
              <a:rPr lang="en-CA" sz="3400" i="1" dirty="0"/>
            </a:br>
            <a:r>
              <a:rPr lang="en-CA" sz="3400" i="1" dirty="0"/>
              <a:t>	        I Corinthians 11:1</a:t>
            </a:r>
          </a:p>
        </p:txBody>
      </p:sp>
      <p:sp>
        <p:nvSpPr>
          <p:cNvPr id="3" name="Subtitle 2">
            <a:extLst>
              <a:ext uri="{FF2B5EF4-FFF2-40B4-BE49-F238E27FC236}">
                <a16:creationId xmlns:a16="http://schemas.microsoft.com/office/drawing/2014/main" id="{9F36E393-96CD-6EB9-D785-97ADC9EEF642}"/>
              </a:ext>
            </a:extLst>
          </p:cNvPr>
          <p:cNvSpPr>
            <a:spLocks noGrp="1"/>
          </p:cNvSpPr>
          <p:nvPr>
            <p:ph type="subTitle" idx="1"/>
          </p:nvPr>
        </p:nvSpPr>
        <p:spPr>
          <a:xfrm>
            <a:off x="6765576" y="385869"/>
            <a:ext cx="4620584" cy="775494"/>
          </a:xfrm>
        </p:spPr>
        <p:txBody>
          <a:bodyPr>
            <a:normAutofit/>
          </a:bodyPr>
          <a:lstStyle/>
          <a:p>
            <a:r>
              <a:rPr lang="en-CA" dirty="0"/>
              <a:t>THE CHURCH IN FOCUS</a:t>
            </a:r>
          </a:p>
        </p:txBody>
      </p:sp>
      <p:pic>
        <p:nvPicPr>
          <p:cNvPr id="5" name="Picture 4">
            <a:extLst>
              <a:ext uri="{FF2B5EF4-FFF2-40B4-BE49-F238E27FC236}">
                <a16:creationId xmlns:a16="http://schemas.microsoft.com/office/drawing/2014/main" id="{38BFA6D6-6443-C22C-8FE3-FD5D6784ABF3}"/>
              </a:ext>
            </a:extLst>
          </p:cNvPr>
          <p:cNvPicPr>
            <a:picLocks noChangeAspect="1"/>
          </p:cNvPicPr>
          <p:nvPr/>
        </p:nvPicPr>
        <p:blipFill>
          <a:blip r:embed="rId2">
            <a:extLst>
              <a:ext uri="{28A0092B-C50C-407E-A947-70E740481C1C}">
                <a14:useLocalDpi xmlns:a14="http://schemas.microsoft.com/office/drawing/2010/main" val="0"/>
              </a:ext>
            </a:extLst>
          </a:blip>
          <a:srcRect t="17089" b="17089"/>
          <a:stretch/>
        </p:blipFill>
        <p:spPr>
          <a:xfrm>
            <a:off x="6606253" y="989181"/>
            <a:ext cx="4942280" cy="4879637"/>
          </a:xfrm>
          <a:prstGeom prst="rect">
            <a:avLst/>
          </a:prstGeom>
        </p:spPr>
      </p:pic>
    </p:spTree>
    <p:extLst>
      <p:ext uri="{BB962C8B-B14F-4D97-AF65-F5344CB8AC3E}">
        <p14:creationId xmlns:p14="http://schemas.microsoft.com/office/powerpoint/2010/main" val="22821684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665</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Helvetica Neue Medium</vt:lpstr>
      <vt:lpstr>Office Theme</vt:lpstr>
      <vt:lpstr>THE CHURCH IN FOCUS</vt:lpstr>
      <vt:lpstr>The PURPOSE of the church is to glorify God.  The GOAL of the church is to make disciples, because it brings the greatest glory to God.  The PLANS of the church are like road maps directing the people in reaching the goals.  The PROGRAMS of the church are the handles we use to get an effective grip on things.</vt:lpstr>
      <vt:lpstr>The pivot point for success lies in qualified leadership. </vt:lpstr>
      <vt:lpstr>The word “disciple”  (Greek - “mathetes”) means “a learner”  or one who follows someone’s teaching.   A disciple is not simply a pupil but rather an adherent.   A disciple becomes an imitator of his/her teacher.</vt:lpstr>
      <vt:lpstr>“To the Jews who had believed him, Jesus said, ‘If you hold to my teaching, you are really my disciples.’”     John 8:31     </vt:lpstr>
      <vt:lpstr>“This is my Father’s glory, that you bear much fruit, showing yourselves to be my disciples.”                  John 15:8</vt:lpstr>
      <vt:lpstr>“This is my Father’s glory, that you bear much fruit, showing yourselves to be my disciples.”                  John 15:8</vt:lpstr>
      <vt:lpstr>The full meaning here is not just  “Go”  BUT  “while you go.”   There is and never has been a place in God’s kingdom for inactive disciples</vt:lpstr>
      <vt:lpstr>II. MAKE DISCIPLES   “Follow my example, as  I follow the example of Christ.”               I Corinthians 11:1</vt:lpstr>
      <vt:lpstr>III. OF ALL NATIONS  </vt:lpstr>
      <vt:lpstr>IV. BAPTIZING THEM  </vt:lpstr>
      <vt:lpstr>V. TEACHING THEM TO OBEY  </vt:lpstr>
      <vt:lpstr>V. TEACHING THEM TO OBEY  </vt:lpstr>
      <vt:lpstr>V. TEACHING THEM TO OBEY  </vt:lpstr>
      <vt:lpstr>V. TEACHING THEM TO OBEY  </vt:lpstr>
      <vt:lpstr>V. TEACHING THEM TO OBEY  </vt:lpstr>
      <vt:lpstr>V. TEACHING THEM TO OBEY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Fountaingate Christian</dc:creator>
  <cp:lastModifiedBy>Fountaingate Christian</cp:lastModifiedBy>
  <cp:revision>6</cp:revision>
  <dcterms:created xsi:type="dcterms:W3CDTF">2024-08-24T22:05:23Z</dcterms:created>
  <dcterms:modified xsi:type="dcterms:W3CDTF">2024-08-24T23:41:07Z</dcterms:modified>
</cp:coreProperties>
</file>