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7"/>
  </p:notesMasterIdLst>
  <p:handoutMasterIdLst>
    <p:handoutMasterId r:id="rId18"/>
  </p:handoutMasterIdLst>
  <p:sldIdLst>
    <p:sldId id="257" r:id="rId5"/>
    <p:sldId id="389" r:id="rId6"/>
    <p:sldId id="317" r:id="rId7"/>
    <p:sldId id="392" r:id="rId8"/>
    <p:sldId id="393" r:id="rId9"/>
    <p:sldId id="394" r:id="rId10"/>
    <p:sldId id="395" r:id="rId11"/>
    <p:sldId id="391" r:id="rId12"/>
    <p:sldId id="396" r:id="rId13"/>
    <p:sldId id="321" r:id="rId14"/>
    <p:sldId id="397" r:id="rId15"/>
    <p:sldId id="39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83" d="100"/>
          <a:sy n="83" d="100"/>
        </p:scale>
        <p:origin x="125" y="8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05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36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15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89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92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13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3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600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anchor="b" anchorCtr="0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>
            <a:noAutofit/>
          </a:bodyPr>
          <a:lstStyle/>
          <a:p>
            <a:r>
              <a:rPr lang="en-US" dirty="0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rmAutofit/>
          </a:bodyPr>
          <a:lstStyle/>
          <a:p>
            <a:r>
              <a:rPr lang="en-US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THE CONCEALING OF HOPE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Placeholder 13" descr="Data Points Digital background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4" y="3864264"/>
            <a:ext cx="3565524" cy="1731963"/>
          </a:xfrm>
        </p:spPr>
        <p:txBody>
          <a:bodyPr>
            <a:normAutofit/>
          </a:bodyPr>
          <a:lstStyle/>
          <a:p>
            <a:r>
              <a:rPr lang="en-US" sz="3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Romans 8:18-25</a:t>
            </a:r>
            <a:endParaRPr lang="en-US" sz="3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3965719" cy="1562959"/>
          </a:xfrm>
        </p:spPr>
        <p:txBody>
          <a:bodyPr/>
          <a:lstStyle/>
          <a:p>
            <a:r>
              <a:rPr lang="en-CA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III. IT IS CONCEALED IN SALVATION (Romans 8:24,25)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Placeholder 15" descr="Data Points Digital background">
            <a:extLst>
              <a:ext uri="{FF2B5EF4-FFF2-40B4-BE49-F238E27FC236}">
                <a16:creationId xmlns:a16="http://schemas.microsoft.com/office/drawing/2014/main" id="{361E9ADB-7377-4CF1-9AE4-AEFBDEBEEE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3776472"/>
          </a:xfr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0287FEC-3826-4868-8D93-52429C6156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313382" y="3916218"/>
            <a:ext cx="7730835" cy="2155970"/>
          </a:xfrm>
        </p:spPr>
        <p:txBody>
          <a:bodyPr>
            <a:noAutofit/>
          </a:bodyPr>
          <a:lstStyle/>
          <a:p>
            <a:r>
              <a:rPr lang="en-CA" sz="2800" b="1" i="1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CA" sz="2800" b="1" i="1" u="sng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 this hope we are saved.</a:t>
            </a:r>
            <a:r>
              <a:rPr lang="en-CA" sz="2800" b="0" i="1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But hope that is seen is no hope at all. Who hopes for what he already has? </a:t>
            </a:r>
          </a:p>
          <a:p>
            <a:pPr marR="21600"/>
            <a:r>
              <a:rPr lang="en-CA" sz="2800" b="0" i="1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 But if we hope for what we do not yet have, we wait for it patiently.”            </a:t>
            </a:r>
            <a:r>
              <a:rPr lang="en-US" sz="2800" b="0" i="1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8:24,25</a:t>
            </a:r>
          </a:p>
        </p:txBody>
      </p:sp>
    </p:spTree>
    <p:extLst>
      <p:ext uri="{BB962C8B-B14F-4D97-AF65-F5344CB8AC3E}">
        <p14:creationId xmlns:p14="http://schemas.microsoft.com/office/powerpoint/2010/main" val="3521561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90" y="4509229"/>
            <a:ext cx="3965719" cy="1562959"/>
          </a:xfrm>
        </p:spPr>
        <p:txBody>
          <a:bodyPr/>
          <a:lstStyle/>
          <a:p>
            <a:r>
              <a:rPr lang="en-CA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III. IT IS CONCEALED IN SALVATION (Romans 8:24,25)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Placeholder 15" descr="Data Points Digital background">
            <a:extLst>
              <a:ext uri="{FF2B5EF4-FFF2-40B4-BE49-F238E27FC236}">
                <a16:creationId xmlns:a16="http://schemas.microsoft.com/office/drawing/2014/main" id="{361E9ADB-7377-4CF1-9AE4-AEFBDEBEEE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3776472"/>
          </a:xfr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0287FEC-3826-4868-8D93-52429C6156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786910" y="3916218"/>
            <a:ext cx="8257308" cy="2155970"/>
          </a:xfrm>
        </p:spPr>
        <p:txBody>
          <a:bodyPr>
            <a:noAutofit/>
          </a:bodyPr>
          <a:lstStyle/>
          <a:p>
            <a:r>
              <a:rPr lang="en-CA" sz="28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CA" sz="2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Victory over the grave – </a:t>
            </a:r>
            <a:r>
              <a:rPr lang="en-CA" sz="24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Corinthians 15:51-57</a:t>
            </a:r>
            <a:endParaRPr lang="en-CA" sz="2400" b="1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The Rapture of the Church – </a:t>
            </a:r>
            <a:r>
              <a:rPr lang="en-CA" sz="24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Thessalonians 4:15–17</a:t>
            </a:r>
          </a:p>
          <a:p>
            <a:r>
              <a:rPr lang="en-CA" sz="2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The Return of our LORD and Saviour – </a:t>
            </a:r>
            <a:r>
              <a:rPr lang="en-CA" sz="24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Philippians 3:20 </a:t>
            </a:r>
            <a:endParaRPr lang="en-CA" sz="2400" b="1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 That we Shall be like Jesus (eternally alive) – </a:t>
            </a:r>
            <a:r>
              <a:rPr lang="en-CA" sz="24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John 3:2</a:t>
            </a:r>
            <a:endParaRPr lang="en-US" sz="2400" b="0" i="1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78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90" y="4509229"/>
            <a:ext cx="3965719" cy="1562959"/>
          </a:xfrm>
        </p:spPr>
        <p:txBody>
          <a:bodyPr/>
          <a:lstStyle/>
          <a:p>
            <a:r>
              <a:rPr lang="en-CA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III. IT IS CONCEALED IN SALVATION (Romans 8:24,25)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Placeholder 15" descr="Data Points Digital background">
            <a:extLst>
              <a:ext uri="{FF2B5EF4-FFF2-40B4-BE49-F238E27FC236}">
                <a16:creationId xmlns:a16="http://schemas.microsoft.com/office/drawing/2014/main" id="{361E9ADB-7377-4CF1-9AE4-AEFBDEBEEE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3776472"/>
          </a:xfr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0287FEC-3826-4868-8D93-52429C6156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786910" y="4442690"/>
            <a:ext cx="8257308" cy="1629497"/>
          </a:xfrm>
        </p:spPr>
        <p:txBody>
          <a:bodyPr>
            <a:noAutofit/>
          </a:bodyPr>
          <a:lstStyle/>
          <a:p>
            <a:pPr algn="ctr"/>
            <a:r>
              <a:rPr lang="en-CA" sz="28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Past Tense</a:t>
            </a:r>
            <a:r>
              <a:rPr lang="en-CA" sz="28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have been saved </a:t>
            </a:r>
          </a:p>
          <a:p>
            <a:pPr algn="ctr"/>
            <a:r>
              <a:rPr lang="en-CA" sz="28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Present Tense</a:t>
            </a:r>
            <a:r>
              <a:rPr lang="en-CA" sz="28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are being saved </a:t>
            </a:r>
          </a:p>
          <a:p>
            <a:pPr algn="ctr"/>
            <a:r>
              <a:rPr lang="en-CA" sz="28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Future Tense</a:t>
            </a:r>
            <a:r>
              <a:rPr lang="en-CA" sz="28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shall be saved.</a:t>
            </a:r>
            <a:endParaRPr lang="en-US" sz="2800" b="0" i="1" u="none" strike="noStrike" baseline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869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74" y="3047474"/>
            <a:ext cx="3565524" cy="1997855"/>
          </a:xfrm>
        </p:spPr>
        <p:txBody>
          <a:bodyPr/>
          <a:lstStyle/>
          <a:p>
            <a:pPr algn="ctr"/>
            <a:r>
              <a:rPr lang="en-CA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What Are a Few Ways That Hope Is Concealed from Us?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Placeholder 7" descr="Digital Data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8928" y="1596771"/>
            <a:ext cx="3448558" cy="3448558"/>
          </a:xfrm>
        </p:spPr>
      </p:pic>
      <p:pic>
        <p:nvPicPr>
          <p:cNvPr id="10" name="Picture Placeholder 9" descr="Data Points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Picture Placeholder 11" descr="Data Background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5411" y="0"/>
            <a:ext cx="12192000" cy="6858000"/>
          </a:xfr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27" y="61623"/>
            <a:ext cx="5437187" cy="1875527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CA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I. IT IS CONCEALED IN CREATION (Romans 8:18-22)</a:t>
            </a:r>
            <a:endParaRPr lang="en-US" sz="4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3</a:t>
            </a:fld>
            <a:endParaRPr lang="en-US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C30928BB-4F84-42A4-9595-D0D332C1D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088" y="2482902"/>
            <a:ext cx="6279912" cy="2265216"/>
          </a:xfrm>
        </p:spPr>
        <p:txBody>
          <a:bodyPr/>
          <a:lstStyle/>
          <a:p>
            <a:pPr marL="342900" indent="-342900">
              <a:buAutoNum type="alphaUcPeriod"/>
            </a:pPr>
            <a:r>
              <a:rPr lang="en-CA" sz="3200" b="1" i="0" u="none" strike="noStrike" baseline="0" dirty="0">
                <a:solidFill>
                  <a:srgbClr val="FFFFFF"/>
                </a:solidFill>
              </a:rPr>
              <a:t>Through our Present Suffering</a:t>
            </a:r>
          </a:p>
          <a:p>
            <a:pPr marL="457200" indent="-457200">
              <a:buAutoNum type="alphaUcPeriod"/>
            </a:pPr>
            <a:endParaRPr lang="en-CA" sz="1800" b="1" dirty="0">
              <a:solidFill>
                <a:srgbClr val="FFFFFF"/>
              </a:solidFill>
            </a:endParaRPr>
          </a:p>
          <a:p>
            <a:r>
              <a:rPr lang="en-CA" sz="3200" b="0" i="1" u="none" strike="noStrike" baseline="0" dirty="0">
                <a:solidFill>
                  <a:srgbClr val="FFFFFF"/>
                </a:solidFill>
              </a:rPr>
              <a:t>“For the creation was subjected to frustration, not by its own choice . . .”</a:t>
            </a:r>
          </a:p>
          <a:p>
            <a:pPr marR="21600"/>
            <a:r>
              <a:rPr lang="en-US" sz="3200" b="0" i="1" u="none" strike="noStrike" baseline="0" dirty="0">
                <a:solidFill>
                  <a:srgbClr val="FFFFFF"/>
                </a:solidFill>
              </a:rPr>
              <a:t>					   Romans 8:19</a:t>
            </a:r>
            <a:endParaRPr lang="en-CA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5412" y="-62994"/>
            <a:ext cx="12192000" cy="6858000"/>
          </a:xfr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27" y="61623"/>
            <a:ext cx="5437187" cy="1875527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CA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I. IT IS CONCEALED IN CREATION (Romans 8:18-22)</a:t>
            </a:r>
            <a:endParaRPr lang="en-US" sz="4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4</a:t>
            </a:fld>
            <a:endParaRPr lang="en-US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C30928BB-4F84-42A4-9595-D0D332C1D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12" y="2103909"/>
            <a:ext cx="7437572" cy="2265216"/>
          </a:xfrm>
        </p:spPr>
        <p:txBody>
          <a:bodyPr/>
          <a:lstStyle/>
          <a:p>
            <a:pPr marL="0" indent="0"/>
            <a:r>
              <a:rPr lang="en-CA" sz="3200" b="1" i="0" u="none" strike="noStrike" baseline="0" dirty="0">
                <a:solidFill>
                  <a:srgbClr val="FFFFFF"/>
                </a:solidFill>
              </a:rPr>
              <a:t>	B. Through our Future Glory</a:t>
            </a:r>
            <a:endParaRPr lang="en-CA" sz="3200" b="1" dirty="0">
              <a:solidFill>
                <a:srgbClr val="FFFFFF"/>
              </a:solidFill>
            </a:endParaRPr>
          </a:p>
          <a:p>
            <a:r>
              <a:rPr lang="en-CA" sz="2800" b="0" i="1" u="none" strike="noStrike" baseline="0" dirty="0">
                <a:solidFill>
                  <a:srgbClr val="FFFFFF"/>
                </a:solidFill>
              </a:rPr>
              <a:t>	19. The creation </a:t>
            </a:r>
            <a:r>
              <a:rPr lang="en-CA" sz="2800" b="0" i="1" u="sng" strike="noStrike" baseline="0" dirty="0">
                <a:solidFill>
                  <a:srgbClr val="FFFFFF"/>
                </a:solidFill>
              </a:rPr>
              <a:t>waits in eager expectation for the    sons of God to be revealed</a:t>
            </a:r>
            <a:r>
              <a:rPr lang="en-CA" sz="2800" b="0" i="1" u="none" strike="noStrike" baseline="0" dirty="0">
                <a:solidFill>
                  <a:srgbClr val="FFFFFF"/>
                </a:solidFill>
              </a:rPr>
              <a:t> . . . </a:t>
            </a:r>
            <a:r>
              <a:rPr lang="en-US" sz="2800" b="0" i="1" u="sng" strike="noStrike" baseline="0" dirty="0">
                <a:solidFill>
                  <a:srgbClr val="FFFFFF"/>
                </a:solidFill>
              </a:rPr>
              <a:t>in hope</a:t>
            </a:r>
            <a:endParaRPr lang="en-US" sz="2800" b="0" i="1" u="none" strike="noStrike" baseline="0" dirty="0">
              <a:solidFill>
                <a:srgbClr val="FFFFFF"/>
              </a:solidFill>
            </a:endParaRPr>
          </a:p>
          <a:p>
            <a:pPr marR="21600"/>
            <a:r>
              <a:rPr lang="en-CA" sz="2800" b="0" i="1" u="none" strike="noStrike" baseline="0" dirty="0">
                <a:solidFill>
                  <a:srgbClr val="FFFFFF"/>
                </a:solidFill>
              </a:rPr>
              <a:t>	21. that the creation itself will be liberated from its bondage to decay and brought into the glorious freedom of the children of God.”</a:t>
            </a:r>
            <a:r>
              <a:rPr lang="en-US" sz="2800" b="0" i="1" u="none" strike="noStrike" baseline="0" dirty="0">
                <a:solidFill>
                  <a:srgbClr val="FFFFFF"/>
                </a:solidFill>
              </a:rPr>
              <a:t> </a:t>
            </a:r>
          </a:p>
          <a:p>
            <a:pPr marR="21600"/>
            <a:r>
              <a:rPr lang="en-US" sz="2800" i="1" dirty="0">
                <a:solidFill>
                  <a:srgbClr val="FFFFFF"/>
                </a:solidFill>
              </a:rPr>
              <a:t>						</a:t>
            </a:r>
            <a:r>
              <a:rPr lang="en-US" sz="2800" b="0" i="1" u="none" strike="noStrike" baseline="0" dirty="0">
                <a:solidFill>
                  <a:srgbClr val="FFFFFF"/>
                </a:solidFill>
              </a:rPr>
              <a:t>Romans 8:19b, 20</a:t>
            </a:r>
            <a:endParaRPr lang="en-CA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3724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5412" y="-62994"/>
            <a:ext cx="12192000" cy="6858000"/>
          </a:xfr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27" y="61623"/>
            <a:ext cx="5437187" cy="1875527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CA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I. IT IS CONCEALED IN CREATION (Romans 8:18-22)</a:t>
            </a:r>
            <a:endParaRPr lang="en-US" sz="4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5</a:t>
            </a:fld>
            <a:endParaRPr lang="en-US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C30928BB-4F84-42A4-9595-D0D332C1D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1277" y="2562750"/>
            <a:ext cx="7437572" cy="2265216"/>
          </a:xfrm>
        </p:spPr>
        <p:txBody>
          <a:bodyPr/>
          <a:lstStyle/>
          <a:p>
            <a:pPr marL="0" indent="0"/>
            <a:r>
              <a:rPr lang="en-CA" sz="3200" b="1" i="0" u="none" strike="noStrike" baseline="0" dirty="0">
                <a:solidFill>
                  <a:srgbClr val="FFFFFF"/>
                </a:solidFill>
              </a:rPr>
              <a:t>	B. Through our Future Glory</a:t>
            </a:r>
            <a:endParaRPr lang="en-CA" sz="3200" b="1" dirty="0">
              <a:solidFill>
                <a:srgbClr val="FFFFFF"/>
              </a:solidFill>
            </a:endParaRPr>
          </a:p>
          <a:p>
            <a:r>
              <a:rPr lang="en-CA" sz="2800" b="0" i="1" u="none" strike="noStrike" baseline="0" dirty="0">
                <a:solidFill>
                  <a:srgbClr val="FFFFFF"/>
                </a:solidFill>
              </a:rPr>
              <a:t>	“When Christ, who is your life,</a:t>
            </a:r>
            <a:r>
              <a:rPr lang="en-CA" sz="2800" b="0" i="1" u="sng" strike="noStrike" baseline="0" dirty="0">
                <a:solidFill>
                  <a:srgbClr val="FFFFFF"/>
                </a:solidFill>
              </a:rPr>
              <a:t> appears, then you </a:t>
            </a:r>
          </a:p>
          <a:p>
            <a:r>
              <a:rPr lang="en-CA" sz="2800" b="0" i="1" u="sng" strike="noStrike" baseline="0" dirty="0">
                <a:solidFill>
                  <a:srgbClr val="FFFFFF"/>
                </a:solidFill>
              </a:rPr>
              <a:t>	also will appear with him in glory</a:t>
            </a:r>
            <a:r>
              <a:rPr lang="en-CA" sz="2800" b="0" i="1" u="none" strike="noStrike" baseline="0" dirty="0">
                <a:solidFill>
                  <a:srgbClr val="FFFFFF"/>
                </a:solidFill>
              </a:rPr>
              <a:t>.”</a:t>
            </a:r>
          </a:p>
          <a:p>
            <a:r>
              <a:rPr lang="en-US" sz="2800" b="0" i="1" u="none" strike="noStrike" baseline="0" dirty="0">
                <a:solidFill>
                  <a:srgbClr val="FFFFFF"/>
                </a:solidFill>
              </a:rPr>
              <a:t>						Colossians 3:4</a:t>
            </a:r>
            <a:endParaRPr lang="en-CA" sz="2800" b="0" i="1" u="none" strike="noStrike" baseline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2511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5412" y="-62994"/>
            <a:ext cx="12192000" cy="6858000"/>
          </a:xfr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27" y="61623"/>
            <a:ext cx="5437187" cy="1875527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CA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I. IT IS CONCEALED IN CREATION (Romans 8:18-22)</a:t>
            </a:r>
            <a:endParaRPr lang="en-US" sz="4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6</a:t>
            </a:fld>
            <a:endParaRPr lang="en-US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C30928BB-4F84-42A4-9595-D0D332C1D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227" y="2548348"/>
            <a:ext cx="7437572" cy="2265216"/>
          </a:xfrm>
        </p:spPr>
        <p:txBody>
          <a:bodyPr/>
          <a:lstStyle/>
          <a:p>
            <a:pPr marL="0" indent="0"/>
            <a:r>
              <a:rPr lang="en-CA" sz="3200" b="1" i="0" u="none" strike="noStrike" baseline="0" dirty="0">
                <a:solidFill>
                  <a:srgbClr val="FFFFFF"/>
                </a:solidFill>
              </a:rPr>
              <a:t>	B. Through our Future Glory</a:t>
            </a:r>
            <a:endParaRPr lang="en-CA" sz="3200" b="1" dirty="0">
              <a:solidFill>
                <a:srgbClr val="FFFFFF"/>
              </a:solidFill>
            </a:endParaRPr>
          </a:p>
          <a:p>
            <a:r>
              <a:rPr lang="en-CA" sz="2800" b="0" i="1" u="none" strike="noStrike" baseline="0" dirty="0">
                <a:solidFill>
                  <a:srgbClr val="FFFFFF"/>
                </a:solidFill>
              </a:rPr>
              <a:t>	“In bringing in many sons to glory, it was fitting that God, for whom and through whom everything exists, </a:t>
            </a:r>
            <a:r>
              <a:rPr lang="en-CA" sz="2800" b="0" i="1" strike="noStrike" baseline="0" dirty="0">
                <a:solidFill>
                  <a:srgbClr val="FFFFFF"/>
                </a:solidFill>
              </a:rPr>
              <a:t>should make the author of their salvation </a:t>
            </a:r>
            <a:r>
              <a:rPr lang="en-CA" sz="2800" b="1" i="1" u="sng" strike="noStrike" baseline="0" dirty="0">
                <a:solidFill>
                  <a:srgbClr val="FFFFFF"/>
                </a:solidFill>
              </a:rPr>
              <a:t>perfect through suffering.</a:t>
            </a:r>
            <a:r>
              <a:rPr lang="en-CA" sz="2800" b="0" i="1" u="none" strike="noStrike" baseline="0" dirty="0">
                <a:solidFill>
                  <a:srgbClr val="FFFFFF"/>
                </a:solidFill>
              </a:rPr>
              <a:t>”</a:t>
            </a:r>
          </a:p>
          <a:p>
            <a:pPr algn="r"/>
            <a:r>
              <a:rPr lang="en-US" sz="2800" b="0" i="1" u="none" strike="noStrike" baseline="0" dirty="0">
                <a:solidFill>
                  <a:srgbClr val="FFFFFF"/>
                </a:solidFill>
              </a:rPr>
              <a:t>Hebrews 2:10</a:t>
            </a:r>
            <a:endParaRPr lang="en-CA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4793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5412" y="-62994"/>
            <a:ext cx="12192000" cy="6858000"/>
          </a:xfr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27" y="61623"/>
            <a:ext cx="5437187" cy="1875527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CA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I. IT IS CONCEALED IN CREATION (Romans 8:18-22)</a:t>
            </a:r>
            <a:endParaRPr lang="en-US" sz="4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7</a:t>
            </a:fld>
            <a:endParaRPr lang="en-US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C30928BB-4F84-42A4-9595-D0D332C1D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12" y="2438068"/>
            <a:ext cx="7437572" cy="2265216"/>
          </a:xfrm>
        </p:spPr>
        <p:txBody>
          <a:bodyPr/>
          <a:lstStyle/>
          <a:p>
            <a:pPr marL="0" indent="0"/>
            <a:r>
              <a:rPr lang="en-CA" sz="3200" b="1" i="0" u="none" strike="noStrike" baseline="0" dirty="0">
                <a:solidFill>
                  <a:srgbClr val="FFFFFF"/>
                </a:solidFill>
              </a:rPr>
              <a:t>	B. Through our Future Glory</a:t>
            </a:r>
            <a:endParaRPr lang="en-CA" sz="3200" b="1" dirty="0">
              <a:solidFill>
                <a:srgbClr val="FFFFFF"/>
              </a:solidFill>
            </a:endParaRPr>
          </a:p>
          <a:p>
            <a:r>
              <a:rPr lang="en-CA" sz="2800" b="1" i="1" u="none" strike="noStrike" baseline="0" dirty="0">
                <a:solidFill>
                  <a:srgbClr val="FFFFFF"/>
                </a:solidFill>
              </a:rPr>
              <a:t>	“</a:t>
            </a:r>
            <a:r>
              <a:rPr lang="en-CA" sz="2800" b="1" i="1" u="sng" strike="noStrike" baseline="0" dirty="0">
                <a:solidFill>
                  <a:srgbClr val="FFFFFF"/>
                </a:solidFill>
              </a:rPr>
              <a:t>For our light and momentary troubles </a:t>
            </a:r>
            <a:r>
              <a:rPr lang="en-CA" sz="2800" b="0" i="1" u="none" strike="noStrike" baseline="0" dirty="0">
                <a:solidFill>
                  <a:srgbClr val="FFFFFF"/>
                </a:solidFill>
              </a:rPr>
              <a:t>are achieving for us an eternal glory that far outweighs them all.”</a:t>
            </a:r>
          </a:p>
          <a:p>
            <a:pPr marR="21600"/>
            <a:r>
              <a:rPr lang="en-US" sz="2800" b="0" i="1" u="none" strike="noStrike" baseline="0" dirty="0">
                <a:solidFill>
                  <a:srgbClr val="FFFFFF"/>
                </a:solidFill>
              </a:rPr>
              <a:t>						II Corinthians 4:17</a:t>
            </a:r>
            <a:endParaRPr lang="en-CA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2483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564" y="292964"/>
            <a:ext cx="5437187" cy="1069400"/>
          </a:xfrm>
        </p:spPr>
        <p:txBody>
          <a:bodyPr/>
          <a:lstStyle/>
          <a:p>
            <a:r>
              <a:rPr lang="en-CA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II. IT IS CONCEALED IN ANTICIPATION (Romans 8:23)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565" y="1527756"/>
            <a:ext cx="5437187" cy="3967880"/>
          </a:xfrm>
        </p:spPr>
        <p:txBody>
          <a:bodyPr/>
          <a:lstStyle/>
          <a:p>
            <a:pPr marL="342900" indent="-342900">
              <a:buAutoNum type="alphaUcPeriod"/>
            </a:pPr>
            <a:r>
              <a:rPr lang="en-US" sz="2800" b="1" i="0" u="none" strike="noStrike" baseline="0" dirty="0">
                <a:solidFill>
                  <a:srgbClr val="FFFFFF"/>
                </a:solidFill>
              </a:rPr>
              <a:t>Through Outward Impossibilities</a:t>
            </a:r>
          </a:p>
          <a:p>
            <a:r>
              <a:rPr lang="en-CA" sz="2800" b="0" i="0" u="none" strike="noStrike" baseline="0" dirty="0">
                <a:solidFill>
                  <a:srgbClr val="FFFFFF"/>
                </a:solidFill>
              </a:rPr>
              <a:t>“The believer has the right as sons, but not the realization.”</a:t>
            </a:r>
          </a:p>
          <a:p>
            <a:pPr algn="r"/>
            <a:r>
              <a:rPr lang="en-US" sz="2800" b="0" i="1" u="none" strike="noStrike" baseline="0" dirty="0">
                <a:solidFill>
                  <a:srgbClr val="FFFFFF"/>
                </a:solidFill>
              </a:rPr>
              <a:t>“Outlined Studies in Romans”</a:t>
            </a:r>
            <a:endParaRPr lang="en-US" sz="2800" dirty="0">
              <a:solidFill>
                <a:srgbClr val="FFFFFF"/>
              </a:solidFill>
            </a:endParaRPr>
          </a:p>
          <a:p>
            <a:pPr algn="r"/>
            <a:r>
              <a:rPr lang="en-US" sz="2800" b="0" i="0" u="none" strike="noStrike" baseline="0" dirty="0">
                <a:solidFill>
                  <a:srgbClr val="FFFFFF"/>
                </a:solidFill>
              </a:rPr>
              <a:t>Carl </a:t>
            </a:r>
            <a:r>
              <a:rPr lang="en-US" sz="2800" b="0" i="0" u="none" strike="noStrike" baseline="0" dirty="0" err="1">
                <a:solidFill>
                  <a:srgbClr val="FFFFFF"/>
                </a:solidFill>
              </a:rPr>
              <a:t>Ratz</a:t>
            </a:r>
            <a:r>
              <a:rPr lang="en-US" sz="2800" dirty="0">
                <a:solidFill>
                  <a:srgbClr val="FFFFFF"/>
                </a:solidFill>
              </a:rPr>
              <a:t>  </a:t>
            </a:r>
            <a:r>
              <a:rPr lang="en-US" sz="2800" b="0" i="0" u="none" strike="noStrike" baseline="0" dirty="0">
                <a:solidFill>
                  <a:srgbClr val="FFFFFF"/>
                </a:solidFill>
              </a:rPr>
              <a:t>p. 113</a:t>
            </a: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27" name="Picture Placeholder 26" descr="Data Points Digital background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548640"/>
            <a:ext cx="5084064" cy="2880360"/>
          </a:xfrm>
        </p:spPr>
      </p:pic>
      <p:pic>
        <p:nvPicPr>
          <p:cNvPr id="33" name="Picture Placeholder 32" descr="Data Points Digital background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3429000"/>
            <a:ext cx="5084064" cy="2880360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565" y="292964"/>
            <a:ext cx="5437187" cy="1069400"/>
          </a:xfrm>
        </p:spPr>
        <p:txBody>
          <a:bodyPr/>
          <a:lstStyle/>
          <a:p>
            <a:r>
              <a:rPr lang="en-CA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II. IT IS CONCEALED IN ANTICIPATION (Romans 8:23)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565" y="1527756"/>
            <a:ext cx="5437187" cy="3967880"/>
          </a:xfrm>
        </p:spPr>
        <p:txBody>
          <a:bodyPr/>
          <a:lstStyle/>
          <a:p>
            <a:pPr marL="0" indent="0"/>
            <a:r>
              <a:rPr lang="en-US" sz="2800" b="1" i="0" u="none" strike="noStrike" baseline="0" dirty="0">
                <a:solidFill>
                  <a:srgbClr val="FFFFFF"/>
                </a:solidFill>
              </a:rPr>
              <a:t>B. Through Inward Improbabilities</a:t>
            </a:r>
          </a:p>
          <a:p>
            <a:r>
              <a:rPr lang="en-CA" sz="2800" b="0" i="1" u="none" strike="noStrike" baseline="0" dirty="0">
                <a:solidFill>
                  <a:schemeClr val="tx1"/>
                </a:solidFill>
              </a:rPr>
              <a:t>“Not only so, but we ourselves, who have the </a:t>
            </a:r>
            <a:r>
              <a:rPr lang="en-CA" sz="2800" b="0" i="1" u="none" strike="noStrike" baseline="0" dirty="0" err="1">
                <a:solidFill>
                  <a:schemeClr val="tx1"/>
                </a:solidFill>
              </a:rPr>
              <a:t>firstfruits</a:t>
            </a:r>
            <a:r>
              <a:rPr lang="en-CA" sz="2800" b="0" i="1" u="none" strike="noStrike" baseline="0" dirty="0">
                <a:solidFill>
                  <a:schemeClr val="tx1"/>
                </a:solidFill>
              </a:rPr>
              <a:t> of the Spirit, groaning inwardly </a:t>
            </a:r>
            <a:r>
              <a:rPr lang="en-CA" sz="2800" b="0" i="1" u="sng" strike="noStrike" baseline="0" dirty="0">
                <a:solidFill>
                  <a:schemeClr val="tx1"/>
                </a:solidFill>
              </a:rPr>
              <a:t>as we wait eagerly for our adoption as sons,</a:t>
            </a:r>
            <a:r>
              <a:rPr lang="en-CA" sz="2800" b="0" i="1" u="none" strike="noStrike" baseline="0" dirty="0">
                <a:solidFill>
                  <a:schemeClr val="tx1"/>
                </a:solidFill>
              </a:rPr>
              <a:t> the redemption of our bodies.”</a:t>
            </a:r>
          </a:p>
          <a:p>
            <a:pPr marR="21600"/>
            <a:r>
              <a:rPr lang="en-US" sz="2800" b="0" i="1" u="none" strike="noStrike" baseline="0" dirty="0">
                <a:solidFill>
                  <a:schemeClr val="tx1"/>
                </a:solidFill>
              </a:rPr>
              <a:t>				   Romans 8:23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7" name="Picture Placeholder 26" descr="Data Points Digital background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548640"/>
            <a:ext cx="5084064" cy="2880360"/>
          </a:xfrm>
        </p:spPr>
      </p:pic>
      <p:pic>
        <p:nvPicPr>
          <p:cNvPr id="33" name="Picture Placeholder 32" descr="Data Points Digital background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3429000"/>
            <a:ext cx="5084064" cy="2880360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673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3D float design</Template>
  <TotalTime>182</TotalTime>
  <Words>563</Words>
  <Application>Microsoft Office PowerPoint</Application>
  <PresentationFormat>Widescreen</PresentationFormat>
  <Paragraphs>64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Walbaum Display</vt:lpstr>
      <vt:lpstr>3DFloatVTI</vt:lpstr>
      <vt:lpstr>THE CONCEALING OF HOPE</vt:lpstr>
      <vt:lpstr>What Are a Few Ways That Hope Is Concealed from Us?</vt:lpstr>
      <vt:lpstr>I. IT IS CONCEALED IN CREATION (Romans 8:18-22)</vt:lpstr>
      <vt:lpstr>I. IT IS CONCEALED IN CREATION (Romans 8:18-22)</vt:lpstr>
      <vt:lpstr>I. IT IS CONCEALED IN CREATION (Romans 8:18-22)</vt:lpstr>
      <vt:lpstr>I. IT IS CONCEALED IN CREATION (Romans 8:18-22)</vt:lpstr>
      <vt:lpstr>I. IT IS CONCEALED IN CREATION (Romans 8:18-22)</vt:lpstr>
      <vt:lpstr>II. IT IS CONCEALED IN ANTICIPATION (Romans 8:23)</vt:lpstr>
      <vt:lpstr>II. IT IS CONCEALED IN ANTICIPATION (Romans 8:23)</vt:lpstr>
      <vt:lpstr>III. IT IS CONCEALED IN SALVATION (Romans 8:24,25)</vt:lpstr>
      <vt:lpstr>III. IT IS CONCEALED IN SALVATION (Romans 8:24,25)</vt:lpstr>
      <vt:lpstr>III. IT IS CONCEALED IN SALVATION (Romans 8:24,25)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CONCEALING OF HOPE</dc:title>
  <dc:creator>Fountaingate Christian</dc:creator>
  <cp:lastModifiedBy>Fountaingate Christian</cp:lastModifiedBy>
  <cp:revision>9</cp:revision>
  <dcterms:created xsi:type="dcterms:W3CDTF">2021-12-01T20:35:52Z</dcterms:created>
  <dcterms:modified xsi:type="dcterms:W3CDTF">2021-12-01T23:38:50Z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