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4120C-04C0-905C-7279-753D8B62F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8DAD1C-9EF8-968A-A83B-B585C58E1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EEE7B-4364-094D-C214-E1721A37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FB8F-E612-47A9-A392-4AD50A61D007}" type="datetimeFigureOut">
              <a:rPr lang="en-CA" smtClean="0"/>
              <a:t>2022-10-29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199E9-6532-98EB-0992-CD01C34A2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A59F8-A7EA-779F-C3F7-401B85BF1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B3FA-ED27-41C2-BB37-B38FB347A8A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17143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F5EE0-7CD4-F2D9-18D5-546F1D41C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3CF7C9-4A57-F68A-3E7E-D5DCCE8D5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32D69-D12F-1098-63C6-8F455E742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FB8F-E612-47A9-A392-4AD50A61D007}" type="datetimeFigureOut">
              <a:rPr lang="en-CA" smtClean="0"/>
              <a:t>2022-10-29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D9644-AE11-6FBE-11DF-BD43F815A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837D7-FCFA-74D4-C255-785C35C4A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B3FA-ED27-41C2-BB37-B38FB347A8A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057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8A3773-C74A-6481-31E6-DDE49A5D00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AA81D0-060D-48E2-CA07-69CCEA7024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3869B-7FFC-C0C3-F7B2-5EC9A82FB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FB8F-E612-47A9-A392-4AD50A61D007}" type="datetimeFigureOut">
              <a:rPr lang="en-CA" smtClean="0"/>
              <a:t>2022-10-29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51841-935E-CF29-EA1E-772C75A67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20C4B-2BC1-4DA6-6A1D-943D10A26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B3FA-ED27-41C2-BB37-B38FB347A8A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835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741CB-96BC-2BC5-4328-719FB9B07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C9E83-1739-8045-1D99-4737CD71C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08B10-CE2B-B3B4-0AB2-627064F6E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FB8F-E612-47A9-A392-4AD50A61D007}" type="datetimeFigureOut">
              <a:rPr lang="en-CA" smtClean="0"/>
              <a:t>2022-10-29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66AC5-D68B-4F2E-5C2B-68369AE3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EBCA2-8F93-C1F9-57D4-1A0AC077D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B3FA-ED27-41C2-BB37-B38FB347A8A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635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BDAF2-F395-3224-1544-A07F2B7D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E868D-E14B-E0FF-D3D5-4650EBB82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DE944-E705-5ADC-A197-198F752F0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FB8F-E612-47A9-A392-4AD50A61D007}" type="datetimeFigureOut">
              <a:rPr lang="en-CA" smtClean="0"/>
              <a:t>2022-10-29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9E9C5-0BB0-9165-DFA7-30C302356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465EC-316E-13F0-A3F6-417D23877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B3FA-ED27-41C2-BB37-B38FB347A8A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0965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15243-1644-DEE6-15F4-09AEFE000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1D5F0-87CA-4815-E4FF-D9B1BCF4BD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4B6A9-3292-0176-E092-17FD58FED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DDCDE-6FA3-0466-5A78-F3ABCCCAF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FB8F-E612-47A9-A392-4AD50A61D007}" type="datetimeFigureOut">
              <a:rPr lang="en-CA" smtClean="0"/>
              <a:t>2022-10-29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5A3E6-8F7C-647D-E465-58E28A724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D9D51D-7938-86F3-CFDE-439C9A7C0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B3FA-ED27-41C2-BB37-B38FB347A8A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71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16C8A-0E63-7A1E-724A-4B34BF72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3E01C-BDFE-719D-D975-5C4B3A77F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214DBA-6C8C-1CCE-F491-CDECC1152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C76113-8F64-CAC7-5955-58011FF842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4CE5B7-4818-CA63-101D-0D92493469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CA7D3D-DF46-E665-6983-136A80C8E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FB8F-E612-47A9-A392-4AD50A61D007}" type="datetimeFigureOut">
              <a:rPr lang="en-CA" smtClean="0"/>
              <a:t>2022-10-29</a:t>
            </a:fld>
            <a:endParaRPr lang="en-C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E39460-3E7B-78A0-B516-C73B594D6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D4633-B979-1DFC-6C7B-CD5A37CEB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B3FA-ED27-41C2-BB37-B38FB347A8A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8170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6B930-906C-C647-2D88-6228B4CEE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A14BD5-F6A5-E51C-BFB3-DFDD9FD12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FB8F-E612-47A9-A392-4AD50A61D007}" type="datetimeFigureOut">
              <a:rPr lang="en-CA" smtClean="0"/>
              <a:t>2022-10-29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6F6DF9-5F4F-1BD3-CD21-349333BB6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84B123-4693-63BC-EFF9-F926B5F13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B3FA-ED27-41C2-BB37-B38FB347A8A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989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1F4138-F261-1830-5FB6-C889F0E87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FB8F-E612-47A9-A392-4AD50A61D007}" type="datetimeFigureOut">
              <a:rPr lang="en-CA" smtClean="0"/>
              <a:t>2022-10-29</a:t>
            </a:fld>
            <a:endParaRPr lang="en-C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DACF1B-A322-52E7-905F-F17BF57AE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C0D5D0-3016-BE03-3CC2-FAF2C93F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B3FA-ED27-41C2-BB37-B38FB347A8A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392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D79B2-1D18-C201-E142-E50EA6038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D04DE-99FC-70A0-8C88-9AA175545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BF4456-2B31-CE0A-4137-1C2DE3DE5C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F7BAC1-7061-FFDF-9564-58F687374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FB8F-E612-47A9-A392-4AD50A61D007}" type="datetimeFigureOut">
              <a:rPr lang="en-CA" smtClean="0"/>
              <a:t>2022-10-29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3CBD3-DF2E-1056-0016-13540F940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D900F-BFE8-71B2-7A63-50C7AFE45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B3FA-ED27-41C2-BB37-B38FB347A8A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008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9B08-DA33-5137-6BEB-B4AE6373C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A1F24B-4194-D87B-E412-33F7A6FF60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5D139D-2F99-5331-D637-F21C810DF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CB9EE-D0B8-8D4D-3B93-8E3CEE33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FB8F-E612-47A9-A392-4AD50A61D007}" type="datetimeFigureOut">
              <a:rPr lang="en-CA" smtClean="0"/>
              <a:t>2022-10-29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8BD94-3D83-2655-BAD7-B220B9C31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CFBEC-480D-D7C2-4CD5-83DA8A092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B3FA-ED27-41C2-BB37-B38FB347A8A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585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7705D0-0EA2-E35B-282F-B973D9C29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24B8B-6B2C-7BAC-32F7-12FAE53AC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B411A-7CB9-718E-95A0-A987E1DB8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3FB8F-E612-47A9-A392-4AD50A61D007}" type="datetimeFigureOut">
              <a:rPr lang="en-CA" smtClean="0"/>
              <a:t>2022-10-29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05A60-A211-E47C-6B79-F1D6245A47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38626-0906-10F5-668C-B5CFF3134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7B3FA-ED27-41C2-BB37-B38FB347A8A7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956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CC86F79-8A29-AEB7-C63B-E4A7BFBD7F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408B44-4120-78D6-5E77-A6A512C71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Autofit/>
          </a:bodyPr>
          <a:lstStyle/>
          <a:p>
            <a:r>
              <a:rPr lang="en-CA" sz="4000" b="1" i="0" u="none" strike="noStrike" baseline="0" dirty="0"/>
              <a:t>SIGNS OF A MATURE CHURCH</a:t>
            </a:r>
            <a:br>
              <a:rPr lang="en-CA" sz="4000" b="1" i="0" u="none" strike="noStrike" baseline="0" dirty="0"/>
            </a:br>
            <a:r>
              <a:rPr lang="en-CA" sz="4000" b="1" i="0" u="none" strike="noStrike" baseline="0" dirty="0"/>
              <a:t> The Condition of the Heart</a:t>
            </a:r>
            <a:endParaRPr lang="en-CA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74B004-48D2-F8FA-978E-10E83B6308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en-CA" sz="4000" dirty="0"/>
              <a:t>Philippians 1:7-8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160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C86F79-8A29-AEB7-C63B-E4A7BFBD7F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5" r="5968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408B44-4120-78D6-5E77-A6A512C71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55" y="369455"/>
            <a:ext cx="4595734" cy="1424528"/>
          </a:xfrm>
        </p:spPr>
        <p:txBody>
          <a:bodyPr>
            <a:normAutofit fontScale="90000"/>
          </a:bodyPr>
          <a:lstStyle/>
          <a:p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	</a:t>
            </a:r>
            <a:br>
              <a:rPr lang="en-CA" sz="1600" b="1" dirty="0"/>
            </a:br>
            <a:r>
              <a:rPr lang="en-US" b="1" dirty="0"/>
              <a:t>IV. AFFECTION THROUGH AFFLICTION</a:t>
            </a:r>
            <a:br>
              <a:rPr lang="en-US" dirty="0"/>
            </a:br>
            <a:r>
              <a:rPr lang="en-US" dirty="0"/>
              <a:t>   </a:t>
            </a:r>
            <a:r>
              <a:rPr lang="en-US" b="1" dirty="0"/>
              <a:t>D. Softens the Heart</a:t>
            </a:r>
            <a:br>
              <a:rPr lang="en-CA" sz="1600" b="1" dirty="0"/>
            </a:br>
            <a:br>
              <a:rPr lang="en-CA" sz="1600" b="1" dirty="0"/>
            </a:br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94871-0B89-59B5-8E74-5EB683388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45" y="3059563"/>
            <a:ext cx="4521844" cy="34289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200" i="1" dirty="0">
                <a:latin typeface="Calibri" panose="020F0502020204030204" pitchFamily="34" charset="0"/>
                <a:cs typeface="Calibri" panose="020F0502020204030204" pitchFamily="34" charset="0"/>
              </a:rPr>
              <a:t>“Above all else, guard your heart, for it is the wellspring of life.”</a:t>
            </a:r>
          </a:p>
          <a:p>
            <a:pPr marL="0" indent="0">
              <a:buNone/>
            </a:pPr>
            <a:r>
              <a:rPr lang="en-CA" sz="3200" i="1" dirty="0">
                <a:latin typeface="Calibri" panose="020F0502020204030204" pitchFamily="34" charset="0"/>
                <a:cs typeface="Calibri" panose="020F0502020204030204" pitchFamily="34" charset="0"/>
              </a:rPr>
              <a:t>		Proverbs 4:23</a:t>
            </a:r>
          </a:p>
        </p:txBody>
      </p:sp>
    </p:spTree>
    <p:extLst>
      <p:ext uri="{BB962C8B-B14F-4D97-AF65-F5344CB8AC3E}">
        <p14:creationId xmlns:p14="http://schemas.microsoft.com/office/powerpoint/2010/main" val="168240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AB225BA-7412-4605-8E8D-5AED2BF56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C86F79-8A29-AEB7-C63B-E4A7BFBD7F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604BB9CD-970D-4FE5-B4E3-D651735BF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27000"/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25000"/>
                      </a14:imgEffect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254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408B44-4120-78D6-5E77-A6A512C71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2152955"/>
            <a:ext cx="9966960" cy="2552091"/>
          </a:xfrm>
        </p:spPr>
        <p:txBody>
          <a:bodyPr anchor="ctr">
            <a:normAutofit fontScale="90000"/>
          </a:bodyPr>
          <a:lstStyle/>
          <a:p>
            <a:r>
              <a:rPr lang="en-CA" i="1" dirty="0"/>
              <a:t>“</a:t>
            </a:r>
            <a:r>
              <a:rPr lang="en-CA" i="1" u="sng" dirty="0"/>
              <a:t>Men’s hearts failing them for fear,</a:t>
            </a:r>
            <a:r>
              <a:rPr lang="en-CA" i="1" dirty="0"/>
              <a:t> and for looking after those things which are coming on the earth: for the powers of heaven shall be shaken.”</a:t>
            </a:r>
            <a:br>
              <a:rPr lang="en-CA" i="1" dirty="0"/>
            </a:br>
            <a:r>
              <a:rPr lang="en-US" i="1" dirty="0"/>
              <a:t>	Luke 21:26</a:t>
            </a:r>
            <a:endParaRPr lang="en-CA" sz="6200" dirty="0">
              <a:solidFill>
                <a:srgbClr val="FFFF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E0D6276-8D53-4DDA-A15A-90E0831F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1955749"/>
            <a:ext cx="10222992" cy="80683"/>
          </a:xfrm>
          <a:prstGeom prst="rect">
            <a:avLst/>
          </a:prstGeom>
          <a:blipFill dpi="0" rotWithShape="1">
            <a:blip r:embed="rId5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0C150C7-96FB-4EB9-BDF9-212535A60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808342"/>
            <a:ext cx="10222992" cy="80683"/>
          </a:xfrm>
          <a:prstGeom prst="rect">
            <a:avLst/>
          </a:prstGeom>
          <a:blipFill dpi="0" rotWithShape="1">
            <a:blip r:embed="rId5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527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08B44-4120-78D6-5E77-A6A512C71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7061200" cy="103665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br>
              <a:rPr lang="en-CA" sz="2000" b="1" dirty="0"/>
            </a:br>
            <a:r>
              <a:rPr lang="en-CA" sz="4000" b="1" dirty="0"/>
              <a:t>I. INFECTION THROUGH AFFLICTION</a:t>
            </a:r>
            <a:br>
              <a:rPr lang="en-CA" b="1" dirty="0"/>
            </a:br>
            <a:r>
              <a:rPr lang="en-CA" b="1" dirty="0"/>
              <a:t>	A. Weakens the Heart</a:t>
            </a:r>
            <a:br>
              <a:rPr lang="en-CA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94871-0B89-59B5-8E74-5EB683388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09" y="1409989"/>
            <a:ext cx="6670964" cy="4351338"/>
          </a:xfrm>
        </p:spPr>
        <p:txBody>
          <a:bodyPr/>
          <a:lstStyle/>
          <a:p>
            <a:r>
              <a:rPr lang="en-CA" dirty="0"/>
              <a:t> Exodus 16:3; </a:t>
            </a:r>
          </a:p>
          <a:p>
            <a:r>
              <a:rPr lang="en-CA" dirty="0"/>
              <a:t>II Timothy 4:10; </a:t>
            </a:r>
          </a:p>
          <a:p>
            <a:r>
              <a:rPr lang="en-CA" dirty="0"/>
              <a:t>II Timothy 4:14; </a:t>
            </a:r>
          </a:p>
          <a:p>
            <a:r>
              <a:rPr lang="en-CA" dirty="0"/>
              <a:t>Daniel 3:13-18;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i="1" dirty="0"/>
              <a:t>“See, I have refined you, though not 	as silver; I have tested you in the 	furnace of affliction.”</a:t>
            </a:r>
          </a:p>
          <a:p>
            <a:pPr marL="0" indent="0">
              <a:buNone/>
            </a:pPr>
            <a:r>
              <a:rPr lang="en-CA" i="1" dirty="0"/>
              <a:t>					Isaiah 48:10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C86F79-8A29-AEB7-C63B-E4A7BFBD7F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12" r="21576" b="-1"/>
          <a:stretch/>
        </p:blipFill>
        <p:spPr>
          <a:xfrm>
            <a:off x="6654800" y="10"/>
            <a:ext cx="5537200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7277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08B44-4120-78D6-5E77-A6A512C71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7061200" cy="103665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br>
              <a:rPr lang="en-CA" sz="2000" b="1" dirty="0"/>
            </a:br>
            <a:r>
              <a:rPr lang="en-CA" sz="4000" b="1" dirty="0"/>
              <a:t>I. INFECTION THROUGH AFFLICTION</a:t>
            </a:r>
            <a:br>
              <a:rPr lang="en-CA" b="1" dirty="0"/>
            </a:br>
            <a:r>
              <a:rPr lang="en-CA" b="1" dirty="0"/>
              <a:t>	A. Weakens the Heart</a:t>
            </a:r>
            <a:br>
              <a:rPr lang="en-CA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94871-0B89-59B5-8E74-5EB683388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118" y="1788679"/>
            <a:ext cx="6670964" cy="4351338"/>
          </a:xfrm>
        </p:spPr>
        <p:txBody>
          <a:bodyPr/>
          <a:lstStyle/>
          <a:p>
            <a:pPr marL="0" indent="0">
              <a:buNone/>
            </a:pPr>
            <a:r>
              <a:rPr lang="en-CA" i="1" dirty="0"/>
              <a:t>“Do not eat it (Passover) with bread made with yeast, but for seven days eat unleavened bread, </a:t>
            </a:r>
            <a:r>
              <a:rPr lang="en-CA" i="1" u="sng" dirty="0"/>
              <a:t>the bread of affliction</a:t>
            </a:r>
            <a:r>
              <a:rPr lang="en-CA" i="1" dirty="0"/>
              <a:t>, because you left Egypt in haste – </a:t>
            </a:r>
            <a:r>
              <a:rPr lang="en-CA" i="1" u="sng" dirty="0"/>
              <a:t>so that all the days of your life you may remember the time of your departure from Egypt.</a:t>
            </a:r>
            <a:r>
              <a:rPr lang="en-CA" i="1" dirty="0"/>
              <a:t>”</a:t>
            </a:r>
          </a:p>
          <a:p>
            <a:pPr marL="0" indent="0">
              <a:buNone/>
            </a:pPr>
            <a:r>
              <a:rPr lang="en-CA" i="1" dirty="0"/>
              <a:t>				Deuteronomy 16:3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C86F79-8A29-AEB7-C63B-E4A7BFBD7F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12" r="21576" b="-1"/>
          <a:stretch/>
        </p:blipFill>
        <p:spPr>
          <a:xfrm>
            <a:off x="6654800" y="10"/>
            <a:ext cx="5537200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9970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C86F79-8A29-AEB7-C63B-E4A7BFBD7F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5" r="5968" b="-1"/>
          <a:stretch/>
        </p:blipFill>
        <p:spPr>
          <a:xfrm>
            <a:off x="1" y="10"/>
            <a:ext cx="7924799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408B44-4120-78D6-5E77-A6A512C71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0"/>
            <a:ext cx="4657341" cy="1388039"/>
          </a:xfrm>
        </p:spPr>
        <p:txBody>
          <a:bodyPr>
            <a:normAutofit fontScale="90000"/>
          </a:bodyPr>
          <a:lstStyle/>
          <a:p>
            <a:br>
              <a:rPr lang="en-US" sz="1900" dirty="0"/>
            </a:br>
            <a:br>
              <a:rPr lang="en-US" sz="1900" dirty="0"/>
            </a:br>
            <a:r>
              <a:rPr lang="en-US" sz="1900" dirty="0"/>
              <a:t>	</a:t>
            </a:r>
            <a:br>
              <a:rPr lang="en-CA" sz="1900" b="1" dirty="0"/>
            </a:br>
            <a:r>
              <a:rPr lang="en-CA" sz="4000" b="1" dirty="0"/>
              <a:t>II. DEFECTION THROUGH AFFLICTION	</a:t>
            </a:r>
            <a:br>
              <a:rPr lang="en-CA" sz="4000" b="1" dirty="0"/>
            </a:br>
            <a:r>
              <a:rPr lang="en-CA" sz="4000" b="1" dirty="0"/>
              <a:t>B. Hardens the Heart</a:t>
            </a:r>
            <a:br>
              <a:rPr lang="en-CA" sz="3600" b="1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94871-0B89-59B5-8E74-5EB683388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7280" y="1757680"/>
            <a:ext cx="4741671" cy="44192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200" dirty="0"/>
              <a:t>“There is only one quality worse than hardness of the heart, and that is softness of the head.”</a:t>
            </a:r>
          </a:p>
          <a:p>
            <a:pPr marL="0" indent="0">
              <a:buNone/>
            </a:pPr>
            <a:r>
              <a:rPr lang="en-CA" sz="3200" i="1" dirty="0"/>
              <a:t>				        		 E. C. McKenzie</a:t>
            </a:r>
          </a:p>
          <a:p>
            <a:pPr marL="0" indent="0">
              <a:buNone/>
            </a:pPr>
            <a:r>
              <a:rPr lang="en-CA" sz="3200" i="1" dirty="0"/>
              <a:t>“14,000 Quips </a:t>
            </a:r>
            <a:r>
              <a:rPr lang="en-CA" sz="3200" i="1" dirty="0" err="1"/>
              <a:t>andQuotes</a:t>
            </a:r>
            <a:r>
              <a:rPr lang="en-CA" sz="3200" i="1" dirty="0"/>
              <a:t>”</a:t>
            </a:r>
          </a:p>
          <a:p>
            <a:pPr marL="0" indent="0">
              <a:buNone/>
            </a:pPr>
            <a:r>
              <a:rPr lang="en-CA" sz="3200" i="1" dirty="0"/>
              <a:t>			      p. 232</a:t>
            </a:r>
          </a:p>
        </p:txBody>
      </p:sp>
    </p:spTree>
    <p:extLst>
      <p:ext uri="{BB962C8B-B14F-4D97-AF65-F5344CB8AC3E}">
        <p14:creationId xmlns:p14="http://schemas.microsoft.com/office/powerpoint/2010/main" val="383104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C86F79-8A29-AEB7-C63B-E4A7BFBD7F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5" r="5968" b="-1"/>
          <a:stretch/>
        </p:blipFill>
        <p:spPr>
          <a:xfrm>
            <a:off x="1" y="10"/>
            <a:ext cx="7914639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408B44-4120-78D6-5E77-A6A512C71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0"/>
            <a:ext cx="4568950" cy="2265037"/>
          </a:xfrm>
        </p:spPr>
        <p:txBody>
          <a:bodyPr>
            <a:normAutofit fontScale="90000"/>
          </a:bodyPr>
          <a:lstStyle/>
          <a:p>
            <a:r>
              <a:rPr lang="en-CA" sz="4000" b="1" dirty="0"/>
              <a:t>II. DEFECTION THROUGH AFFLICTION</a:t>
            </a:r>
            <a:br>
              <a:rPr lang="en-CA" sz="4000" b="1" dirty="0"/>
            </a:br>
            <a:r>
              <a:rPr lang="en-CA" sz="4000" b="1" dirty="0"/>
              <a:t>      B. Hardens the Heart</a:t>
            </a:r>
            <a:br>
              <a:rPr lang="en-CA" sz="3600" b="1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94871-0B89-59B5-8E74-5EB683388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2960" y="2434201"/>
            <a:ext cx="3576320" cy="3742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en-US" sz="3600" b="0" i="1" u="none" strike="noStrike" baseline="0" dirty="0"/>
              <a:t>Genesis 39</a:t>
            </a:r>
          </a:p>
          <a:p>
            <a:pPr marL="0" indent="0">
              <a:buNone/>
            </a:pPr>
            <a:r>
              <a:rPr lang="en-US" sz="36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en-US" sz="3600" b="0" i="1" u="none" strike="noStrike" baseline="0" dirty="0"/>
              <a:t>Jeremiah 37:18</a:t>
            </a:r>
            <a:endParaRPr lang="en-CA" sz="3600" i="1" dirty="0"/>
          </a:p>
        </p:txBody>
      </p:sp>
    </p:spTree>
    <p:extLst>
      <p:ext uri="{BB962C8B-B14F-4D97-AF65-F5344CB8AC3E}">
        <p14:creationId xmlns:p14="http://schemas.microsoft.com/office/powerpoint/2010/main" val="238924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08B44-4120-78D6-5E77-A6A512C71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55" y="3752849"/>
            <a:ext cx="3707245" cy="2452687"/>
          </a:xfrm>
        </p:spPr>
        <p:txBody>
          <a:bodyPr anchor="ctr">
            <a:normAutofit fontScale="90000"/>
          </a:bodyPr>
          <a:lstStyle/>
          <a:p>
            <a:br>
              <a:rPr lang="en-US" sz="2300" dirty="0"/>
            </a:br>
            <a:br>
              <a:rPr lang="en-US" sz="2300" dirty="0"/>
            </a:br>
            <a:r>
              <a:rPr lang="en-US" sz="2300" dirty="0"/>
              <a:t>	</a:t>
            </a:r>
            <a:br>
              <a:rPr lang="en-CA" sz="2300" b="1" dirty="0"/>
            </a:br>
            <a:r>
              <a:rPr lang="en-CA" sz="4000" b="1" dirty="0"/>
              <a:t>III. REJECTION THROUGH AFFLICTION</a:t>
            </a:r>
            <a:br>
              <a:rPr lang="en-CA" sz="4000" b="1" dirty="0"/>
            </a:br>
            <a:br>
              <a:rPr lang="en-CA" sz="4000" b="1" dirty="0"/>
            </a:br>
            <a:r>
              <a:rPr lang="en-CA" sz="4000" b="1" dirty="0"/>
              <a:t>C. Breaks the Heart</a:t>
            </a:r>
            <a:br>
              <a:rPr lang="en-CA" sz="2300" b="1" dirty="0"/>
            </a:br>
            <a:br>
              <a:rPr lang="en-CA" sz="2300" b="1" dirty="0"/>
            </a:br>
            <a:endParaRPr lang="en-US" sz="23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C86F79-8A29-AEB7-C63B-E4A7BFBD7F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13" b="18186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94871-0B89-59B5-8E74-5EB683388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485413" cy="245268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en-CA" sz="3600" dirty="0"/>
              <a:t>II Corinthians 4:8-10; 6:4-10</a:t>
            </a:r>
            <a:endParaRPr lang="en-CA" sz="3600" i="1" dirty="0"/>
          </a:p>
        </p:txBody>
      </p:sp>
    </p:spTree>
    <p:extLst>
      <p:ext uri="{BB962C8B-B14F-4D97-AF65-F5344CB8AC3E}">
        <p14:creationId xmlns:p14="http://schemas.microsoft.com/office/powerpoint/2010/main" val="251696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08B44-4120-78D6-5E77-A6A512C71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55" y="3752849"/>
            <a:ext cx="3707245" cy="2452687"/>
          </a:xfrm>
        </p:spPr>
        <p:txBody>
          <a:bodyPr anchor="ctr">
            <a:normAutofit fontScale="90000"/>
          </a:bodyPr>
          <a:lstStyle/>
          <a:p>
            <a:br>
              <a:rPr lang="en-US" sz="2300" dirty="0"/>
            </a:br>
            <a:br>
              <a:rPr lang="en-US" sz="2300" dirty="0"/>
            </a:br>
            <a:r>
              <a:rPr lang="en-US" sz="2300" dirty="0"/>
              <a:t>	</a:t>
            </a:r>
            <a:br>
              <a:rPr lang="en-CA" sz="2300" b="1" dirty="0"/>
            </a:br>
            <a:r>
              <a:rPr lang="en-CA" sz="4000" b="1" dirty="0"/>
              <a:t>III. REJECTION THROUGH AFFLICTION</a:t>
            </a:r>
            <a:br>
              <a:rPr lang="en-CA" sz="4000" b="1" dirty="0"/>
            </a:br>
            <a:br>
              <a:rPr lang="en-CA" sz="4000" b="1" dirty="0"/>
            </a:br>
            <a:r>
              <a:rPr lang="en-CA" sz="4000" b="1" dirty="0"/>
              <a:t>C. Breaks the Heart</a:t>
            </a:r>
            <a:br>
              <a:rPr lang="en-CA" sz="2300" b="1" dirty="0"/>
            </a:br>
            <a:br>
              <a:rPr lang="en-CA" sz="2300" b="1" dirty="0"/>
            </a:br>
            <a:endParaRPr lang="en-US" sz="23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C86F79-8A29-AEB7-C63B-E4A7BFBD7F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13" b="18186"/>
          <a:stretch/>
        </p:blipFill>
        <p:spPr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94871-0B89-59B5-8E74-5EB683388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3982" y="3752850"/>
            <a:ext cx="7485413" cy="2452687"/>
          </a:xfrm>
        </p:spPr>
        <p:txBody>
          <a:bodyPr anchor="ctr">
            <a:normAutofit fontScale="77500" lnSpcReduction="20000"/>
          </a:bodyPr>
          <a:lstStyle/>
          <a:p>
            <a:pPr marL="0" indent="0">
              <a:buNone/>
            </a:pPr>
            <a:r>
              <a:rPr lang="en-C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en-CA" sz="3600" dirty="0"/>
              <a:t>II Corinthians 4:8-10; 6:4-10</a:t>
            </a:r>
          </a:p>
          <a:p>
            <a:pPr marL="0" indent="0">
              <a:buNone/>
            </a:pPr>
            <a:endParaRPr lang="en-CA" sz="3600" i="1" dirty="0"/>
          </a:p>
          <a:p>
            <a:pPr marL="0" indent="0">
              <a:buNone/>
            </a:pPr>
            <a:r>
              <a:rPr lang="en-CA" sz="3600" i="1" dirty="0"/>
              <a:t>“All this is for your benefit, so that the grace that is reaching more and more people may cause thanksgiving to overflow to the glory of God.”</a:t>
            </a:r>
          </a:p>
          <a:p>
            <a:pPr marL="0" indent="0">
              <a:buNone/>
            </a:pPr>
            <a:r>
              <a:rPr lang="en-CA" sz="3600" i="1" dirty="0"/>
              <a:t>				       II Corinthians 4:15</a:t>
            </a:r>
          </a:p>
        </p:txBody>
      </p:sp>
    </p:spTree>
    <p:extLst>
      <p:ext uri="{BB962C8B-B14F-4D97-AF65-F5344CB8AC3E}">
        <p14:creationId xmlns:p14="http://schemas.microsoft.com/office/powerpoint/2010/main" val="363774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C86F79-8A29-AEB7-C63B-E4A7BFBD7F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5" r="5968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408B44-4120-78D6-5E77-A6A512C71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55" y="369455"/>
            <a:ext cx="4595734" cy="1424528"/>
          </a:xfrm>
        </p:spPr>
        <p:txBody>
          <a:bodyPr>
            <a:normAutofit fontScale="90000"/>
          </a:bodyPr>
          <a:lstStyle/>
          <a:p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	</a:t>
            </a:r>
            <a:br>
              <a:rPr lang="en-CA" sz="1600" b="1" dirty="0"/>
            </a:br>
            <a:r>
              <a:rPr lang="en-US" b="1" dirty="0"/>
              <a:t>IV. AFFECTION THROUGH AFFLICTION</a:t>
            </a:r>
            <a:br>
              <a:rPr lang="en-US" dirty="0"/>
            </a:br>
            <a:r>
              <a:rPr lang="en-US" dirty="0"/>
              <a:t>   </a:t>
            </a:r>
            <a:r>
              <a:rPr lang="en-US" b="1" dirty="0"/>
              <a:t>D. Softens the Heart</a:t>
            </a:r>
            <a:br>
              <a:rPr lang="en-CA" sz="1600" b="1" dirty="0"/>
            </a:br>
            <a:br>
              <a:rPr lang="en-CA" sz="1600" b="1" dirty="0"/>
            </a:br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94871-0B89-59B5-8E74-5EB683388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545" y="2456874"/>
            <a:ext cx="4521844" cy="34289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200" i="1" dirty="0">
                <a:latin typeface="Calibri" panose="020F0502020204030204" pitchFamily="34" charset="0"/>
                <a:cs typeface="Calibri" panose="020F0502020204030204" pitchFamily="34" charset="0"/>
              </a:rPr>
              <a:t>“It is right that I feel this way about all of you, since I have you in my heart . . . </a:t>
            </a:r>
          </a:p>
          <a:p>
            <a:pPr marL="0" indent="0">
              <a:buNone/>
            </a:pPr>
            <a:r>
              <a:rPr lang="en-CA" sz="3200" i="1" dirty="0">
                <a:latin typeface="Calibri" panose="020F0502020204030204" pitchFamily="34" charset="0"/>
                <a:cs typeface="Calibri" panose="020F0502020204030204" pitchFamily="34" charset="0"/>
              </a:rPr>
              <a:t>8. God can testify how I long for all of you with the affection of Christ Jesus.”	    Philippians 1:7,8</a:t>
            </a:r>
          </a:p>
        </p:txBody>
      </p:sp>
    </p:spTree>
    <p:extLst>
      <p:ext uri="{BB962C8B-B14F-4D97-AF65-F5344CB8AC3E}">
        <p14:creationId xmlns:p14="http://schemas.microsoft.com/office/powerpoint/2010/main" val="29958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461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SIGNS OF A MATURE CHURCH  The Condition of the Heart</vt:lpstr>
      <vt:lpstr>“Men’s hearts failing them for fear, and for looking after those things which are coming on the earth: for the powers of heaven shall be shaken.”  Luke 21:26</vt:lpstr>
      <vt:lpstr>    I. INFECTION THROUGH AFFLICTION  A. Weakens the Heart </vt:lpstr>
      <vt:lpstr>    I. INFECTION THROUGH AFFLICTION  A. Weakens the Heart </vt:lpstr>
      <vt:lpstr>    II. DEFECTION THROUGH AFFLICTION  B. Hardens the Heart </vt:lpstr>
      <vt:lpstr>II. DEFECTION THROUGH AFFLICTION       B. Hardens the Heart </vt:lpstr>
      <vt:lpstr>    III. REJECTION THROUGH AFFLICTION  C. Breaks the Heart  </vt:lpstr>
      <vt:lpstr>    III. REJECTION THROUGH AFFLICTION  C. Breaks the Heart  </vt:lpstr>
      <vt:lpstr>    IV. AFFECTION THROUGH AFFLICTION    D. Softens the Heart  </vt:lpstr>
      <vt:lpstr>    IV. AFFECTION THROUGH AFFLICTION    D. Softens the Heart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SIGNS OF A MATURE CHURCH  The Condition of the Heart</dc:title>
  <dc:creator>Fountaingate Christian</dc:creator>
  <cp:lastModifiedBy>Fountaingate Christian</cp:lastModifiedBy>
  <cp:revision>5</cp:revision>
  <dcterms:created xsi:type="dcterms:W3CDTF">2022-10-29T22:51:58Z</dcterms:created>
  <dcterms:modified xsi:type="dcterms:W3CDTF">2022-10-30T00:01:41Z</dcterms:modified>
</cp:coreProperties>
</file>