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49" d="100"/>
          <a:sy n="49" d="100"/>
        </p:scale>
        <p:origin x="62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5300" b="1" i="0" u="none" strike="noStrike" baseline="0" dirty="0"/>
              <a:t>THE CONQUEST OF HOPE</a:t>
            </a:r>
            <a:br>
              <a:rPr lang="en-US" sz="1800" b="1" i="0" u="none" strike="noStrike" baseline="0" dirty="0"/>
            </a:br>
            <a:br>
              <a:rPr lang="en-US" sz="1800" b="1" i="0" u="none" strike="noStrike" baseline="0" dirty="0"/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b="1" dirty="0"/>
              <a:t>Text: Romans 5:1-5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199" y="1957187"/>
            <a:ext cx="3161963" cy="752475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2700" b="1" i="0" u="none" strike="noStrike" baseline="0" dirty="0"/>
              <a:t>THE CONQUEST OF HOPE</a:t>
            </a:r>
            <a:br>
              <a:rPr lang="en-US" sz="2700" b="1" i="0" u="none" strike="noStrike" baseline="0" dirty="0"/>
            </a:br>
            <a:br>
              <a:rPr lang="en-US" sz="2700" b="1" i="0" u="none" strike="noStrike" baseline="0" dirty="0"/>
            </a:br>
            <a:r>
              <a:rPr lang="en-US" sz="2200" b="1" dirty="0"/>
              <a:t>Text: Romans 5:1-5</a:t>
            </a:r>
            <a:br>
              <a:rPr lang="en-US" sz="2800" dirty="0"/>
            </a:br>
            <a:br>
              <a:rPr lang="en-US" sz="2700" b="1" i="0" u="none" strike="noStrike" baseline="0" dirty="0"/>
            </a:br>
            <a:endParaRPr lang="en-US" sz="2700" dirty="0"/>
          </a:p>
        </p:txBody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4" r="15306" b="1"/>
          <a:stretch/>
        </p:blipFill>
        <p:spPr>
          <a:xfrm>
            <a:off x="685800" y="609600"/>
            <a:ext cx="6858000" cy="5334000"/>
          </a:xfrm>
          <a:prstGeom prst="rect">
            <a:avLst/>
          </a:prstGeom>
          <a:noFill/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68086" y="3366610"/>
            <a:ext cx="3542190" cy="3606800"/>
          </a:xfrm>
        </p:spPr>
        <p:txBody>
          <a:bodyPr>
            <a:normAutofit/>
          </a:bodyPr>
          <a:lstStyle/>
          <a:p>
            <a:r>
              <a:rPr lang="en-CA" sz="2400" b="1" i="0" u="none" strike="noStrike" baseline="0" dirty="0"/>
              <a:t>I. What Should I Know?</a:t>
            </a:r>
          </a:p>
          <a:p>
            <a:r>
              <a:rPr lang="en-CA" sz="2400" b="1" i="0" u="none" strike="noStrike" baseline="0" dirty="0"/>
              <a:t>II. What Ought I to Do?</a:t>
            </a:r>
          </a:p>
          <a:p>
            <a:r>
              <a:rPr lang="en-CA" sz="2400" b="1" i="0" u="none" strike="noStrike" baseline="0" dirty="0"/>
              <a:t>III. What May I Hope?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3505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199" y="1957187"/>
            <a:ext cx="3161963" cy="752475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2700" b="1" i="0" u="none" strike="noStrike" baseline="0" dirty="0"/>
              <a:t>THE CONQUEST OF HOPE</a:t>
            </a:r>
            <a:br>
              <a:rPr lang="en-US" sz="2700" b="1" i="0" u="none" strike="noStrike" baseline="0" dirty="0"/>
            </a:br>
            <a:br>
              <a:rPr lang="en-US" sz="2700" b="1" i="0" u="none" strike="noStrike" baseline="0" dirty="0"/>
            </a:br>
            <a:r>
              <a:rPr lang="en-US" sz="2200" b="1" dirty="0"/>
              <a:t>Text: Romans 5:1-5</a:t>
            </a:r>
            <a:br>
              <a:rPr lang="en-US" sz="2800" dirty="0"/>
            </a:br>
            <a:br>
              <a:rPr lang="en-US" sz="2700" b="1" i="0" u="none" strike="noStrike" baseline="0" dirty="0"/>
            </a:br>
            <a:endParaRPr lang="en-US" sz="2700" dirty="0"/>
          </a:p>
        </p:txBody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4" r="15306" b="1"/>
          <a:stretch/>
        </p:blipFill>
        <p:spPr>
          <a:xfrm>
            <a:off x="685800" y="609600"/>
            <a:ext cx="6858000" cy="5334000"/>
          </a:xfrm>
          <a:prstGeom prst="rect">
            <a:avLst/>
          </a:prstGeom>
          <a:noFill/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68086" y="3366610"/>
            <a:ext cx="3542190" cy="3606800"/>
          </a:xfrm>
        </p:spPr>
        <p:txBody>
          <a:bodyPr>
            <a:normAutofit/>
          </a:bodyPr>
          <a:lstStyle/>
          <a:p>
            <a:pPr algn="ctr"/>
            <a:r>
              <a:rPr lang="en-CA" sz="2800" b="1" i="0" u="none" strike="noStrike" baseline="0" dirty="0">
                <a:solidFill>
                  <a:srgbClr val="0000FF"/>
                </a:solidFill>
              </a:rPr>
              <a:t>What Is the </a:t>
            </a:r>
          </a:p>
          <a:p>
            <a:pPr algn="ctr"/>
            <a:r>
              <a:rPr lang="en-CA" sz="2800" b="1" i="0" u="none" strike="noStrike" baseline="0" dirty="0">
                <a:solidFill>
                  <a:srgbClr val="0000FF"/>
                </a:solidFill>
              </a:rPr>
              <a:t>Four-Part Progression Which Leads to Hope?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893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en-US" sz="2800" b="1" i="0" u="none" strike="noStrike" baseline="0" dirty="0"/>
              <a:t>THE CONQUEST OF HOPE</a:t>
            </a:r>
            <a:br>
              <a:rPr lang="en-US" sz="2800" b="1" i="0" u="none" strike="noStrike" baseline="0" dirty="0"/>
            </a:br>
            <a:r>
              <a:rPr lang="en-US" sz="2800" b="1" dirty="0"/>
              <a:t>Text: Romans 5:1-5</a:t>
            </a:r>
            <a:br>
              <a:rPr lang="en-US" sz="1600" dirty="0"/>
            </a:br>
            <a:br>
              <a:rPr lang="en-US" sz="1600" b="1" i="0" u="none" strike="noStrike" baseline="0" dirty="0"/>
            </a:br>
            <a:endParaRPr lang="en-US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sz="2800" b="1" i="0" u="none" strike="noStrike" baseline="0" dirty="0"/>
              <a:t>STALWART SUFFERING</a:t>
            </a:r>
          </a:p>
          <a:p>
            <a:pPr marL="0" indent="0">
              <a:buNone/>
            </a:pPr>
            <a:r>
              <a:rPr lang="en-CA" sz="2400" b="0" i="1" u="none" strike="noStrike" baseline="0" dirty="0"/>
              <a:t>	II Corinthians 4:8,9;</a:t>
            </a:r>
          </a:p>
          <a:p>
            <a:pPr marL="0" indent="0">
              <a:buNone/>
            </a:pPr>
            <a:r>
              <a:rPr lang="en-CA" sz="2400" b="0" i="1" u="none" strike="noStrike" baseline="0" dirty="0"/>
              <a:t>	II Corinthians 6:4–10; </a:t>
            </a:r>
          </a:p>
          <a:p>
            <a:pPr marL="0" indent="0">
              <a:buNone/>
            </a:pPr>
            <a:r>
              <a:rPr lang="en-CA" sz="2400" b="0" i="1" u="none" strike="noStrike" baseline="0" dirty="0"/>
              <a:t>	II Corinthians 12:10; </a:t>
            </a:r>
          </a:p>
          <a:p>
            <a:pPr marL="0" indent="0">
              <a:buNone/>
            </a:pPr>
            <a:r>
              <a:rPr lang="en-CA" sz="2400" b="0" i="1" u="none" strike="noStrike" baseline="0" dirty="0"/>
              <a:t>	Romans 5:2</a:t>
            </a:r>
            <a:endParaRPr lang="en-US" sz="2400" dirty="0"/>
          </a:p>
        </p:txBody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r="16479" b="-2"/>
          <a:stretch/>
        </p:blipFill>
        <p:spPr>
          <a:xfrm>
            <a:off x="6461760" y="2103120"/>
            <a:ext cx="4663440" cy="3749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61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2" r="17551" b="1"/>
          <a:stretch/>
        </p:blipFill>
        <p:spPr>
          <a:xfrm>
            <a:off x="228599" y="237744"/>
            <a:ext cx="7696201" cy="63825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1" i="0" u="none" strike="noStrike" baseline="0"/>
              <a:t>THE CONQUEST OF HOPE</a:t>
            </a:r>
            <a:br>
              <a:rPr lang="en-US" sz="2200" b="1" i="0" u="none" strike="noStrike" baseline="0"/>
            </a:br>
            <a:r>
              <a:rPr lang="en-US" sz="2200" b="1"/>
              <a:t>Text: Romans 5:1-5</a:t>
            </a:r>
            <a:br>
              <a:rPr lang="en-US" sz="2200"/>
            </a:br>
            <a:br>
              <a:rPr lang="en-US" sz="2200" b="1" i="0" u="none" strike="noStrike" baseline="0"/>
            </a:br>
            <a:endParaRPr lang="en-US" sz="2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15325" y="2386584"/>
            <a:ext cx="3457575" cy="3511296"/>
          </a:xfrm>
        </p:spPr>
        <p:txBody>
          <a:bodyPr>
            <a:normAutofit/>
          </a:bodyPr>
          <a:lstStyle/>
          <a:p>
            <a:r>
              <a:rPr lang="en-US" sz="3200" b="1" i="0" u="none" strike="noStrike" baseline="0" dirty="0"/>
              <a:t>II. STEADFAST PERSEVERANCE</a:t>
            </a:r>
            <a:r>
              <a:rPr lang="en-CA" b="0" i="1" u="none" strike="noStrike" baseline="0" dirty="0"/>
              <a:t>	</a:t>
            </a:r>
          </a:p>
          <a:p>
            <a:pPr marL="0" indent="0">
              <a:buNone/>
            </a:pPr>
            <a:r>
              <a:rPr lang="en-CA" i="1" dirty="0"/>
              <a:t>	</a:t>
            </a:r>
            <a:r>
              <a:rPr lang="en-US" sz="2800" b="0" i="1" u="none" strike="noStrike" baseline="0" dirty="0"/>
              <a:t>James 1:2–4</a:t>
            </a:r>
            <a:r>
              <a:rPr lang="en-US" sz="2800" b="0" i="0" u="none" strike="noStrike" baseline="0" dirty="0"/>
              <a:t>; </a:t>
            </a:r>
          </a:p>
          <a:p>
            <a:pPr marL="274320" lvl="1" indent="0">
              <a:buNone/>
            </a:pPr>
            <a:r>
              <a:rPr lang="en-US" sz="2800" dirty="0"/>
              <a:t>	</a:t>
            </a:r>
          </a:p>
          <a:p>
            <a:pPr marL="274320" lvl="1" indent="0">
              <a:buNone/>
            </a:pPr>
            <a:r>
              <a:rPr lang="en-US" sz="2800" b="0" i="1" u="none" strike="noStrike" baseline="0" dirty="0"/>
              <a:t>	Acts 14:22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5650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en-US" sz="2200" b="1" i="0" u="none" strike="noStrike" baseline="0"/>
              <a:t>THE CONQUEST OF HOPE</a:t>
            </a:r>
            <a:br>
              <a:rPr lang="en-US" sz="2200" b="1" i="0" u="none" strike="noStrike" baseline="0"/>
            </a:br>
            <a:r>
              <a:rPr lang="en-US" sz="2200" b="1"/>
              <a:t>Text: Romans 5:1-5</a:t>
            </a:r>
            <a:br>
              <a:rPr lang="en-US" sz="2200"/>
            </a:br>
            <a:br>
              <a:rPr lang="en-US" sz="2200" b="1" i="0" u="none" strike="noStrike" baseline="0"/>
            </a:br>
            <a:endParaRPr lang="en-US" sz="2200"/>
          </a:p>
        </p:txBody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9" r="10007" b="-3"/>
          <a:stretch/>
        </p:blipFill>
        <p:spPr>
          <a:xfrm rot="21223436">
            <a:off x="981072" y="2339711"/>
            <a:ext cx="4663440" cy="3163825"/>
          </a:xfrm>
          <a:prstGeom prst="rect">
            <a:avLst/>
          </a:prstGeom>
          <a:noFill/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8711" y="642595"/>
            <a:ext cx="5091137" cy="5314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0" u="none" strike="noStrike" baseline="0" dirty="0"/>
              <a:t>III. STRIKING CHARACTER</a:t>
            </a:r>
            <a:r>
              <a:rPr lang="en-CA" b="0" i="1" u="none" strike="noStrike" baseline="0" dirty="0"/>
              <a:t>	</a:t>
            </a:r>
          </a:p>
          <a:p>
            <a:pPr algn="ctr"/>
            <a:r>
              <a:rPr lang="en-US" sz="2800" b="1" i="0" u="none" strike="noStrike" baseline="0" dirty="0"/>
              <a:t>Noah</a:t>
            </a:r>
            <a:r>
              <a:rPr lang="en-US" sz="2800" b="0" i="0" u="none" strike="noStrike" baseline="0" dirty="0"/>
              <a:t> </a:t>
            </a:r>
            <a:r>
              <a:rPr lang="en-US" sz="2800" b="0" i="1" u="none" strike="noStrike" baseline="0" dirty="0"/>
              <a:t>- Genesis 6:9</a:t>
            </a:r>
          </a:p>
          <a:p>
            <a:pPr algn="ctr"/>
            <a:r>
              <a:rPr lang="en-US" sz="2800" b="1" i="0" u="none" strike="noStrike" baseline="0" dirty="0"/>
              <a:t>Joseph</a:t>
            </a:r>
            <a:r>
              <a:rPr lang="en-US" sz="2800" b="0" i="0" u="none" strike="noStrike" baseline="0" dirty="0"/>
              <a:t> </a:t>
            </a:r>
            <a:r>
              <a:rPr lang="en-US" sz="2800" b="0" i="1" u="none" strike="noStrike" baseline="0" dirty="0"/>
              <a:t>- Genesis 41:38</a:t>
            </a:r>
            <a:r>
              <a:rPr lang="en-US" sz="2800" b="0" i="0" u="none" strike="noStrike" baseline="0" dirty="0"/>
              <a:t>  </a:t>
            </a:r>
            <a:endParaRPr lang="en-US" sz="2800" b="1" i="0" u="none" strike="noStrike" baseline="0" dirty="0"/>
          </a:p>
          <a:p>
            <a:pPr algn="ctr"/>
            <a:r>
              <a:rPr lang="en-US" sz="2800" b="1" i="0" u="none" strike="noStrike" baseline="0" dirty="0"/>
              <a:t>Moses -</a:t>
            </a:r>
            <a:r>
              <a:rPr lang="en-US" sz="2800" b="0" i="0" u="none" strike="noStrike" baseline="0" dirty="0"/>
              <a:t> </a:t>
            </a:r>
            <a:r>
              <a:rPr lang="en-US" sz="2800" b="0" i="1" u="none" strike="noStrike" baseline="0" dirty="0"/>
              <a:t>Hebrews 11:24-28</a:t>
            </a:r>
            <a:endParaRPr lang="en-US" sz="2800" b="0" i="0" u="none" strike="noStrike" baseline="0" dirty="0"/>
          </a:p>
          <a:p>
            <a:pPr algn="ctr"/>
            <a:r>
              <a:rPr lang="en-US" sz="2800" b="1" i="0" u="none" strike="noStrike" baseline="0" dirty="0"/>
              <a:t>Gideon</a:t>
            </a:r>
            <a:r>
              <a:rPr lang="en-US" sz="2800" b="0" i="0" u="none" strike="noStrike" baseline="0" dirty="0"/>
              <a:t> </a:t>
            </a:r>
            <a:r>
              <a:rPr lang="en-US" sz="2800" b="0" i="1" u="none" strike="noStrike" baseline="0" dirty="0"/>
              <a:t>- Judges 6:15</a:t>
            </a:r>
            <a:endParaRPr lang="en-US" sz="2800" b="0" i="0" u="none" strike="noStrike" baseline="0" dirty="0"/>
          </a:p>
          <a:p>
            <a:pPr algn="ctr"/>
            <a:r>
              <a:rPr lang="en-US" sz="2800" b="1" i="0" u="none" strike="noStrike" baseline="0" dirty="0"/>
              <a:t>David</a:t>
            </a:r>
            <a:r>
              <a:rPr lang="en-US" sz="2800" b="0" i="0" u="none" strike="noStrike" baseline="0" dirty="0"/>
              <a:t> - </a:t>
            </a:r>
            <a:r>
              <a:rPr lang="en-US" sz="2800" b="0" i="1" u="none" strike="noStrike" baseline="0" dirty="0"/>
              <a:t>I Samuel 17:45-47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0361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en-US" sz="2200" b="1" i="0" u="none" strike="noStrike" baseline="0" dirty="0"/>
              <a:t>THE CONQUEST OF HOPE</a:t>
            </a:r>
            <a:br>
              <a:rPr lang="en-US" sz="2200" b="1" i="0" u="none" strike="noStrike" baseline="0" dirty="0"/>
            </a:br>
            <a:r>
              <a:rPr lang="en-US" sz="2200" b="1" dirty="0"/>
              <a:t>Text: Romans 5:1-5</a:t>
            </a:r>
            <a:br>
              <a:rPr lang="en-US" sz="2200" dirty="0"/>
            </a:br>
            <a:br>
              <a:rPr lang="en-US" sz="2200" b="1" i="0" u="none" strike="noStrike" baseline="0" dirty="0"/>
            </a:br>
            <a:endParaRPr lang="en-US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9495" y="2103120"/>
            <a:ext cx="6062265" cy="374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0" u="none" strike="noStrike" baseline="0" dirty="0"/>
              <a:t>IV. STARTLING HOPE</a:t>
            </a:r>
          </a:p>
          <a:p>
            <a:pPr algn="ctr"/>
            <a:r>
              <a:rPr lang="en-CA" sz="2400" b="1" i="0" u="none" strike="noStrike" baseline="0" dirty="0"/>
              <a:t>Noah</a:t>
            </a:r>
            <a:r>
              <a:rPr lang="en-CA" sz="2400" b="0" i="0" u="none" strike="noStrike" baseline="0" dirty="0"/>
              <a:t> had a Startling Hope in God!</a:t>
            </a:r>
          </a:p>
          <a:p>
            <a:pPr algn="ctr"/>
            <a:r>
              <a:rPr lang="en-CA" sz="2400" b="1" i="0" u="none" strike="noStrike" baseline="0" dirty="0"/>
              <a:t>Abraham</a:t>
            </a:r>
            <a:r>
              <a:rPr lang="en-CA" sz="2400" b="0" i="0" u="none" strike="noStrike" baseline="0" dirty="0"/>
              <a:t> had a Starling Hope in God! </a:t>
            </a:r>
          </a:p>
          <a:p>
            <a:pPr algn="ctr"/>
            <a:r>
              <a:rPr lang="en-CA" sz="2400" b="1" i="0" u="none" strike="noStrike" baseline="0" dirty="0"/>
              <a:t>Joseph</a:t>
            </a:r>
            <a:r>
              <a:rPr lang="en-CA" sz="2400" b="0" i="0" u="none" strike="noStrike" baseline="0" dirty="0"/>
              <a:t> had a Starling Hope in God! </a:t>
            </a:r>
          </a:p>
          <a:p>
            <a:pPr algn="ctr"/>
            <a:r>
              <a:rPr lang="en-CA" sz="2400" b="1" i="0" u="none" strike="noStrike" baseline="0" dirty="0"/>
              <a:t>Moses</a:t>
            </a:r>
            <a:r>
              <a:rPr lang="en-CA" sz="2400" b="0" i="0" u="none" strike="noStrike" baseline="0" dirty="0"/>
              <a:t> had a Starling Hope in God! </a:t>
            </a:r>
          </a:p>
          <a:p>
            <a:pPr algn="ctr"/>
            <a:r>
              <a:rPr lang="en-CA" sz="2400" b="1" i="0" u="none" strike="noStrike" baseline="0" dirty="0"/>
              <a:t>David</a:t>
            </a:r>
            <a:r>
              <a:rPr lang="en-CA" sz="2400" b="0" i="0" u="none" strike="noStrike" baseline="0" dirty="0"/>
              <a:t> had a Starling Hope in God!</a:t>
            </a:r>
            <a:endParaRPr lang="en-US" sz="2400" dirty="0"/>
          </a:p>
        </p:txBody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r="16479" b="-2"/>
          <a:stretch/>
        </p:blipFill>
        <p:spPr>
          <a:xfrm rot="402762">
            <a:off x="6754723" y="1236809"/>
            <a:ext cx="4663440" cy="3749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952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199" y="1957187"/>
            <a:ext cx="3161963" cy="752475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en-US" sz="2800" dirty="0"/>
            </a:br>
            <a:br>
              <a:rPr lang="en-US" sz="2700" b="1" i="0" u="none" strike="noStrike" baseline="0" dirty="0"/>
            </a:br>
            <a:endParaRPr lang="en-US" sz="2700" dirty="0"/>
          </a:p>
        </p:txBody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4" r="15306" b="1"/>
          <a:stretch/>
        </p:blipFill>
        <p:spPr>
          <a:xfrm rot="21194969">
            <a:off x="685800" y="609600"/>
            <a:ext cx="6858000" cy="5334000"/>
          </a:xfrm>
          <a:prstGeom prst="rect">
            <a:avLst/>
          </a:prstGeom>
          <a:noFill/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68086" y="363984"/>
            <a:ext cx="3542190" cy="6609426"/>
          </a:xfrm>
        </p:spPr>
        <p:txBody>
          <a:bodyPr>
            <a:normAutofit/>
          </a:bodyPr>
          <a:lstStyle/>
          <a:p>
            <a:r>
              <a:rPr lang="en-CA" sz="3200" b="0" i="1" u="none" strike="noStrike" baseline="0" dirty="0"/>
              <a:t>“And hope does not disappoint us, because God has poured his love into our hearts by the Holy Spirit, whom he has given us.”</a:t>
            </a:r>
          </a:p>
          <a:p>
            <a:pPr marR="21600"/>
            <a:r>
              <a:rPr lang="en-US" sz="3200" b="0" i="1" u="none" strike="noStrike" baseline="0" dirty="0"/>
              <a:t>	Romans 5:5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366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{C0E7EF97-3993-499F-BDE0-BEF64BE58968}tf78438558_win32</Template>
  <TotalTime>35</TotalTime>
  <Words>246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SavonVTI</vt:lpstr>
      <vt:lpstr>THE CONQUEST OF HOPE  </vt:lpstr>
      <vt:lpstr>THE CONQUEST OF HOPE  Text: Romans 5:1-5  </vt:lpstr>
      <vt:lpstr>THE CONQUEST OF HOPE  Text: Romans 5:1-5  </vt:lpstr>
      <vt:lpstr>THE CONQUEST OF HOPE Text: Romans 5:1-5  </vt:lpstr>
      <vt:lpstr>THE CONQUEST OF HOPE Text: Romans 5:1-5  </vt:lpstr>
      <vt:lpstr>THE CONQUEST OF HOPE Text: Romans 5:1-5  </vt:lpstr>
      <vt:lpstr>THE CONQUEST OF HOPE Text: Romans 5:1-5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CONQUEST OF HOPE  </dc:title>
  <dc:creator>Fountaingate Christian</dc:creator>
  <cp:lastModifiedBy>Fountaingate Christian</cp:lastModifiedBy>
  <cp:revision>5</cp:revision>
  <dcterms:created xsi:type="dcterms:W3CDTF">2021-11-13T02:15:21Z</dcterms:created>
  <dcterms:modified xsi:type="dcterms:W3CDTF">2021-11-14T02:35:14Z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