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79" d="100"/>
          <a:sy n="79" d="100"/>
        </p:scale>
        <p:origin x="85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none"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4/27/2024</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142004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4/27/2024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523713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4/27/2024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046582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4/27/2024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803848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4/27/2024</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977042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4/27/2024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38297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4/27/2024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437317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4/27/2024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892547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4/27/2024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13280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4/27/2024</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05430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4/27/2024</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33808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4/27/2024</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158470713"/>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2" r:id="rId5"/>
    <p:sldLayoutId id="2147483727" r:id="rId6"/>
    <p:sldLayoutId id="2147483728" r:id="rId7"/>
    <p:sldLayoutId id="2147483729" r:id="rId8"/>
    <p:sldLayoutId id="2147483730" r:id="rId9"/>
    <p:sldLayoutId id="2147483731" r:id="rId10"/>
    <p:sldLayoutId id="2147483733" r:id="rId11"/>
  </p:sldLayoutIdLst>
  <p:hf sldNum="0" hdr="0" ftr="0" dt="0"/>
  <p:txStyles>
    <p:titleStyle>
      <a:lvl1pPr algn="l" defTabSz="914400" rtl="0" eaLnBrk="1" latinLnBrk="0" hangingPunct="1">
        <a:lnSpc>
          <a:spcPct val="90000"/>
        </a:lnSpc>
        <a:spcBef>
          <a:spcPct val="0"/>
        </a:spcBef>
        <a:buNone/>
        <a:defRPr lang="en-US" sz="3800" i="1"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20000"/>
        </a:lnSpc>
        <a:spcBef>
          <a:spcPts val="900"/>
        </a:spcBef>
        <a:spcAft>
          <a:spcPts val="0"/>
        </a:spcAft>
        <a:buClr>
          <a:schemeClr val="tx1">
            <a:lumMod val="85000"/>
            <a:lumOff val="15000"/>
          </a:schemeClr>
        </a:buClr>
        <a:buFont typeface="Garamond" pitchFamily="18" charset="0"/>
        <a:buChar char="◦"/>
        <a:defRPr sz="1400" kern="1200">
          <a:solidFill>
            <a:schemeClr val="tx1"/>
          </a:solidFill>
          <a:latin typeface="+mn-lt"/>
          <a:ea typeface="+mn-ea"/>
          <a:cs typeface="+mn-cs"/>
        </a:defRPr>
      </a:lvl1pPr>
      <a:lvl2pPr marL="45720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8B2EEF1-5E71-22F9-0C52-872B05973650}"/>
              </a:ext>
            </a:extLst>
          </p:cNvPr>
          <p:cNvPicPr>
            <a:picLocks noChangeAspect="1"/>
          </p:cNvPicPr>
          <p:nvPr/>
        </p:nvPicPr>
        <p:blipFill rotWithShape="1">
          <a:blip r:embed="rId2">
            <a:alphaModFix amt="90000"/>
          </a:blip>
          <a:srcRect t="1160" b="13613"/>
          <a:stretch/>
        </p:blipFill>
        <p:spPr>
          <a:xfrm>
            <a:off x="1" y="10"/>
            <a:ext cx="12191999" cy="6857989"/>
          </a:xfrm>
          <a:prstGeom prst="rect">
            <a:avLst/>
          </a:prstGeom>
        </p:spPr>
      </p:pic>
      <p:sp>
        <p:nvSpPr>
          <p:cNvPr id="9" name="Rectangle 8">
            <a:extLst>
              <a:ext uri="{FF2B5EF4-FFF2-40B4-BE49-F238E27FC236}">
                <a16:creationId xmlns:a16="http://schemas.microsoft.com/office/drawing/2014/main" id="{DB4A12B6-EF0D-43E8-8C17-4FAD4D2766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solidFill>
            <a:schemeClr val="bg1">
              <a:lumMod val="85000"/>
              <a:lumOff val="15000"/>
              <a:alpha val="93000"/>
            </a:schemeClr>
          </a:solidFill>
          <a:ln w="6350" cap="flat" cmpd="sng" algn="ctr">
            <a:noFill/>
            <a:prstDash val="solid"/>
          </a:ln>
          <a:effectLst>
            <a:softEdge rad="0"/>
          </a:effectLst>
        </p:spPr>
        <p:txBody>
          <a:bodyPr/>
          <a:lstStyle/>
          <a:p>
            <a:endParaRPr lang="en-US"/>
          </a:p>
        </p:txBody>
      </p:sp>
      <p:sp>
        <p:nvSpPr>
          <p:cNvPr id="11" name="Rectangle 10">
            <a:extLst>
              <a:ext uri="{FF2B5EF4-FFF2-40B4-BE49-F238E27FC236}">
                <a16:creationId xmlns:a16="http://schemas.microsoft.com/office/drawing/2014/main" id="{AE107525-0C02-447F-8A3F-553320A723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2"/>
            </a:solidFill>
            <a:prstDash val="solid"/>
            <a:miter lim="800000"/>
          </a:ln>
          <a:effectLst/>
        </p:spPr>
        <p:txBody>
          <a:bodyPr/>
          <a:lstStyle/>
          <a:p>
            <a:endParaRPr lang="en-US"/>
          </a:p>
        </p:txBody>
      </p:sp>
      <p:sp>
        <p:nvSpPr>
          <p:cNvPr id="2" name="Title 1">
            <a:extLst>
              <a:ext uri="{FF2B5EF4-FFF2-40B4-BE49-F238E27FC236}">
                <a16:creationId xmlns:a16="http://schemas.microsoft.com/office/drawing/2014/main" id="{E8E5CF6C-091F-4E9C-EE66-C2FA61B589E4}"/>
              </a:ext>
            </a:extLst>
          </p:cNvPr>
          <p:cNvSpPr>
            <a:spLocks noGrp="1"/>
          </p:cNvSpPr>
          <p:nvPr>
            <p:ph type="ctrTitle"/>
          </p:nvPr>
        </p:nvSpPr>
        <p:spPr>
          <a:xfrm>
            <a:off x="1629103" y="2244830"/>
            <a:ext cx="8933796" cy="1737235"/>
          </a:xfrm>
        </p:spPr>
        <p:txBody>
          <a:bodyPr>
            <a:normAutofit fontScale="90000"/>
          </a:bodyPr>
          <a:lstStyle/>
          <a:p>
            <a:r>
              <a:rPr lang="en-US" sz="5800" dirty="0"/>
              <a:t>AWAKENED BY PURPOSE; FUELED BY FAITH</a:t>
            </a:r>
          </a:p>
        </p:txBody>
      </p:sp>
      <p:sp>
        <p:nvSpPr>
          <p:cNvPr id="3" name="Subtitle 2">
            <a:extLst>
              <a:ext uri="{FF2B5EF4-FFF2-40B4-BE49-F238E27FC236}">
                <a16:creationId xmlns:a16="http://schemas.microsoft.com/office/drawing/2014/main" id="{5553D92F-B141-49F5-8D3F-B665725F7E10}"/>
              </a:ext>
            </a:extLst>
          </p:cNvPr>
          <p:cNvSpPr>
            <a:spLocks noGrp="1"/>
          </p:cNvSpPr>
          <p:nvPr>
            <p:ph type="subTitle" idx="1"/>
          </p:nvPr>
        </p:nvSpPr>
        <p:spPr>
          <a:xfrm>
            <a:off x="1629101" y="3982066"/>
            <a:ext cx="8936846" cy="1464320"/>
          </a:xfrm>
        </p:spPr>
        <p:txBody>
          <a:bodyPr>
            <a:normAutofit/>
          </a:bodyPr>
          <a:lstStyle/>
          <a:p>
            <a:pPr>
              <a:lnSpc>
                <a:spcPct val="110000"/>
              </a:lnSpc>
              <a:spcAft>
                <a:spcPts val="600"/>
              </a:spcAft>
            </a:pPr>
            <a:r>
              <a:rPr lang="en-US" sz="2400" dirty="0">
                <a:latin typeface="AdLib WGL4 BT" panose="04040805040B02020603" pitchFamily="82" charset="0"/>
              </a:rPr>
              <a:t>THE CULTIVATION OF GIDEON</a:t>
            </a:r>
          </a:p>
          <a:p>
            <a:pPr>
              <a:lnSpc>
                <a:spcPct val="110000"/>
              </a:lnSpc>
              <a:spcAft>
                <a:spcPts val="600"/>
              </a:spcAft>
            </a:pPr>
            <a:endParaRPr lang="en-US" sz="2400" dirty="0">
              <a:latin typeface="AdLib WGL4 BT" panose="04040805040B02020603" pitchFamily="82" charset="0"/>
            </a:endParaRPr>
          </a:p>
          <a:p>
            <a:pPr>
              <a:lnSpc>
                <a:spcPct val="110000"/>
              </a:lnSpc>
              <a:spcAft>
                <a:spcPts val="600"/>
              </a:spcAft>
            </a:pPr>
            <a:r>
              <a:rPr lang="en-US" sz="2400" dirty="0">
                <a:latin typeface="AdLib WGL4 BT" panose="04040805040B02020603" pitchFamily="82" charset="0"/>
              </a:rPr>
              <a:t>JUDGES 6:25-32</a:t>
            </a:r>
          </a:p>
        </p:txBody>
      </p:sp>
      <p:sp>
        <p:nvSpPr>
          <p:cNvPr id="13" name="Rectangle 12">
            <a:extLst>
              <a:ext uri="{FF2B5EF4-FFF2-40B4-BE49-F238E27FC236}">
                <a16:creationId xmlns:a16="http://schemas.microsoft.com/office/drawing/2014/main" id="{AB7A42E3-05D8-4A0B-9D4E-20EF581E57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5" name="Straight Connector 14">
            <a:extLst>
              <a:ext uri="{FF2B5EF4-FFF2-40B4-BE49-F238E27FC236}">
                <a16:creationId xmlns:a16="http://schemas.microsoft.com/office/drawing/2014/main" id="{6EE9A54B-189D-4645-8254-FDC4210EC6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11CE48F-D5E4-4520-AF1E-8F85CFBDA5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1448851-39AD-4943-BF9C-C50704E0837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913025"/>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4733726"/>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90F3E-1AA7-157F-B116-FE4589A1BD8E}"/>
              </a:ext>
            </a:extLst>
          </p:cNvPr>
          <p:cNvSpPr>
            <a:spLocks noGrp="1"/>
          </p:cNvSpPr>
          <p:nvPr>
            <p:ph type="title"/>
          </p:nvPr>
        </p:nvSpPr>
        <p:spPr>
          <a:xfrm>
            <a:off x="491613" y="1047136"/>
            <a:ext cx="11208774" cy="5353664"/>
          </a:xfrm>
        </p:spPr>
        <p:txBody>
          <a:bodyPr>
            <a:normAutofit fontScale="90000"/>
          </a:bodyPr>
          <a:lstStyle/>
          <a:p>
            <a:pPr marL="0" marR="0" algn="ctr">
              <a:lnSpc>
                <a:spcPct val="115000"/>
              </a:lnSpc>
              <a:spcBef>
                <a:spcPts val="0"/>
              </a:spcBef>
              <a:spcAft>
                <a:spcPts val="0"/>
              </a:spcAft>
            </a:pP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a:t>
            </a:r>
            <a:r>
              <a:rPr lang="en-US" sz="4000" b="1" i="1" kern="100" dirty="0">
                <a:effectLst/>
                <a:latin typeface="Times New Roman" panose="02020603050405020304" pitchFamily="18" charset="0"/>
                <a:ea typeface="Aptos" panose="020B0004020202020204" pitchFamily="34" charset="0"/>
                <a:cs typeface="Times New Roman" panose="02020603050405020304" pitchFamily="18" charset="0"/>
              </a:rPr>
              <a:t>Until we all reach unity in the faith and in the knowledge of the Son of God and become mature, attaining to the whole measure of the fullness of Christ.</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a:t>
            </a:r>
            <a:r>
              <a:rPr lang="en-US" sz="4000" b="1" kern="100" dirty="0">
                <a:effectLst/>
                <a:latin typeface="Times New Roman" panose="02020603050405020304" pitchFamily="18" charset="0"/>
                <a:ea typeface="Aptos" panose="020B0004020202020204" pitchFamily="34" charset="0"/>
                <a:cs typeface="Times New Roman" panose="02020603050405020304" pitchFamily="18" charset="0"/>
              </a:rPr>
              <a:t> </a:t>
            </a:r>
            <a:br>
              <a:rPr lang="en-US" sz="4000" b="1"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4000" b="1" i="1" kern="100" dirty="0">
                <a:effectLst/>
                <a:latin typeface="Times New Roman" panose="02020603050405020304" pitchFamily="18" charset="0"/>
                <a:ea typeface="Aptos" panose="020B0004020202020204" pitchFamily="34" charset="0"/>
                <a:cs typeface="Times New Roman" panose="02020603050405020304" pitchFamily="18" charset="0"/>
              </a:rPr>
              <a:t>Ephesians 4:13</a:t>
            </a:r>
            <a:br>
              <a:rPr lang="en-US" sz="4000" b="1" i="1" kern="100" dirty="0">
                <a:effectLst/>
                <a:latin typeface="Times New Roman" panose="02020603050405020304" pitchFamily="18" charset="0"/>
                <a:ea typeface="Aptos" panose="020B0004020202020204" pitchFamily="34" charset="0"/>
                <a:cs typeface="Times New Roman" panose="02020603050405020304" pitchFamily="18" charset="0"/>
              </a:rPr>
            </a:br>
            <a:br>
              <a:rPr lang="en-US" sz="3200" kern="100" dirty="0">
                <a:effectLst/>
                <a:latin typeface="Aptos" panose="020B0004020202020204" pitchFamily="34" charset="0"/>
                <a:ea typeface="Aptos" panose="020B0004020202020204" pitchFamily="34" charset="0"/>
                <a:cs typeface="Times New Roman" panose="02020603050405020304" pitchFamily="18" charset="0"/>
              </a:rPr>
            </a:b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a:t>
            </a:r>
            <a:r>
              <a:rPr lang="en-US" sz="4000" b="1" i="1" kern="100" dirty="0">
                <a:effectLst/>
                <a:latin typeface="Times New Roman" panose="02020603050405020304" pitchFamily="18" charset="0"/>
                <a:ea typeface="Aptos" panose="020B0004020202020204" pitchFamily="34" charset="0"/>
                <a:cs typeface="Times New Roman" panose="02020603050405020304" pitchFamily="18" charset="0"/>
              </a:rPr>
              <a:t>For those God foreknew he also predestined to be conformed to the image of his Son, that he might be the firstborn among many brothers and sisters.</a:t>
            </a:r>
            <a:r>
              <a:rPr lang="en-US" sz="4000" kern="100" dirty="0">
                <a:effectLst/>
                <a:latin typeface="Times New Roman" panose="02020603050405020304" pitchFamily="18" charset="0"/>
                <a:ea typeface="Aptos" panose="020B0004020202020204" pitchFamily="34" charset="0"/>
                <a:cs typeface="Times New Roman" panose="02020603050405020304" pitchFamily="18" charset="0"/>
              </a:rPr>
              <a:t>”</a:t>
            </a:r>
            <a:br>
              <a:rPr lang="en-US" sz="3200" kern="100" dirty="0">
                <a:effectLst/>
                <a:latin typeface="Aptos" panose="020B0004020202020204" pitchFamily="34" charset="0"/>
                <a:ea typeface="Aptos" panose="020B0004020202020204" pitchFamily="34" charset="0"/>
                <a:cs typeface="Times New Roman" panose="02020603050405020304" pitchFamily="18" charset="0"/>
              </a:rPr>
            </a:br>
            <a:r>
              <a:rPr lang="en-US" sz="4000" b="1" i="1" kern="100" dirty="0">
                <a:effectLst/>
                <a:latin typeface="Times New Roman" panose="02020603050405020304" pitchFamily="18" charset="0"/>
                <a:ea typeface="Aptos" panose="020B0004020202020204" pitchFamily="34" charset="0"/>
                <a:cs typeface="Times New Roman" panose="02020603050405020304" pitchFamily="18" charset="0"/>
              </a:rPr>
              <a:t>Romans 8:29</a:t>
            </a:r>
            <a:br>
              <a:rPr lang="en-US" sz="3200" kern="100" dirty="0">
                <a:effectLst/>
                <a:latin typeface="Aptos" panose="020B0004020202020204" pitchFamily="34" charset="0"/>
                <a:ea typeface="Aptos" panose="020B0004020202020204" pitchFamily="34" charset="0"/>
                <a:cs typeface="Times New Roman" panose="02020603050405020304" pitchFamily="18" charset="0"/>
              </a:rPr>
            </a:br>
            <a:endParaRPr lang="en-US" dirty="0"/>
          </a:p>
        </p:txBody>
      </p:sp>
    </p:spTree>
    <p:extLst>
      <p:ext uri="{BB962C8B-B14F-4D97-AF65-F5344CB8AC3E}">
        <p14:creationId xmlns:p14="http://schemas.microsoft.com/office/powerpoint/2010/main" val="2489170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C8DD0-91F2-9F1D-20A8-F5F394B28203}"/>
              </a:ext>
            </a:extLst>
          </p:cNvPr>
          <p:cNvSpPr>
            <a:spLocks noGrp="1"/>
          </p:cNvSpPr>
          <p:nvPr>
            <p:ph type="title"/>
          </p:nvPr>
        </p:nvSpPr>
        <p:spPr/>
        <p:txBody>
          <a:bodyPr/>
          <a:lstStyle/>
          <a:p>
            <a:pPr algn="ctr"/>
            <a:r>
              <a:rPr lang="en-US" u="sng" dirty="0"/>
              <a:t>I. THE COMMAND GOD DELIVERS</a:t>
            </a:r>
          </a:p>
        </p:txBody>
      </p:sp>
      <p:sp>
        <p:nvSpPr>
          <p:cNvPr id="3" name="Content Placeholder 2">
            <a:extLst>
              <a:ext uri="{FF2B5EF4-FFF2-40B4-BE49-F238E27FC236}">
                <a16:creationId xmlns:a16="http://schemas.microsoft.com/office/drawing/2014/main" id="{9F2DA31A-2DF8-1CCA-311F-F6C0F06A4B67}"/>
              </a:ext>
            </a:extLst>
          </p:cNvPr>
          <p:cNvSpPr>
            <a:spLocks noGrp="1"/>
          </p:cNvSpPr>
          <p:nvPr>
            <p:ph sz="half" idx="1"/>
          </p:nvPr>
        </p:nvSpPr>
        <p:spPr/>
        <p:txBody>
          <a:bodyPr>
            <a:normAutofit/>
          </a:bodyPr>
          <a:lstStyle/>
          <a:p>
            <a:pPr marL="342900" indent="-342900" algn="ctr">
              <a:buAutoNum type="arabicParenR"/>
            </a:pPr>
            <a:r>
              <a:rPr lang="en-US" sz="2800" b="1" dirty="0"/>
              <a:t> IT WAS A SPECIFIC COMMAND</a:t>
            </a:r>
          </a:p>
          <a:p>
            <a:pPr marL="342900" indent="-342900" algn="ctr">
              <a:buAutoNum type="arabicParenR"/>
            </a:pPr>
            <a:r>
              <a:rPr lang="en-US" sz="2800" b="1" dirty="0"/>
              <a:t> IT WAS A SPIRITUAL COMMAND</a:t>
            </a:r>
          </a:p>
          <a:p>
            <a:pPr marL="342900" indent="-342900" algn="ctr">
              <a:buAutoNum type="arabicParenR"/>
            </a:pPr>
            <a:r>
              <a:rPr lang="en-US" sz="2800" b="1" dirty="0"/>
              <a:t> IT WAS A SIMPLE COMMAND</a:t>
            </a:r>
          </a:p>
        </p:txBody>
      </p:sp>
      <p:pic>
        <p:nvPicPr>
          <p:cNvPr id="6" name="Content Placeholder 5" descr="A screenshot of a phone&#10;&#10;Description automatically generated">
            <a:extLst>
              <a:ext uri="{FF2B5EF4-FFF2-40B4-BE49-F238E27FC236}">
                <a16:creationId xmlns:a16="http://schemas.microsoft.com/office/drawing/2014/main" id="{38666289-5F87-3968-E152-71FDEB0E334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916994" y="1892830"/>
            <a:ext cx="3716593" cy="4209790"/>
          </a:xfrm>
        </p:spPr>
      </p:pic>
    </p:spTree>
    <p:extLst>
      <p:ext uri="{BB962C8B-B14F-4D97-AF65-F5344CB8AC3E}">
        <p14:creationId xmlns:p14="http://schemas.microsoft.com/office/powerpoint/2010/main" val="2317748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0E29C-130F-C123-559A-A067422996AA}"/>
              </a:ext>
            </a:extLst>
          </p:cNvPr>
          <p:cNvSpPr>
            <a:spLocks noGrp="1"/>
          </p:cNvSpPr>
          <p:nvPr>
            <p:ph type="title"/>
          </p:nvPr>
        </p:nvSpPr>
        <p:spPr>
          <a:xfrm>
            <a:off x="722671" y="642594"/>
            <a:ext cx="10751573" cy="1371600"/>
          </a:xfrm>
        </p:spPr>
        <p:txBody>
          <a:bodyPr/>
          <a:lstStyle/>
          <a:p>
            <a:pPr algn="ctr"/>
            <a:r>
              <a:rPr lang="en-US" u="sng" dirty="0"/>
              <a:t>II. THE COMPLIANCE GIDEON DISPLAYS</a:t>
            </a:r>
          </a:p>
        </p:txBody>
      </p:sp>
      <p:pic>
        <p:nvPicPr>
          <p:cNvPr id="6" name="Content Placeholder 5" descr="A wood surface with text carved into it&#10;&#10;Description automatically generated">
            <a:extLst>
              <a:ext uri="{FF2B5EF4-FFF2-40B4-BE49-F238E27FC236}">
                <a16:creationId xmlns:a16="http://schemas.microsoft.com/office/drawing/2014/main" id="{650CE2AD-0D81-3648-1FA6-323055D47B1F}"/>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53613" y="1832257"/>
            <a:ext cx="4232787" cy="4232787"/>
          </a:xfrm>
        </p:spPr>
      </p:pic>
      <p:sp>
        <p:nvSpPr>
          <p:cNvPr id="4" name="Content Placeholder 3">
            <a:extLst>
              <a:ext uri="{FF2B5EF4-FFF2-40B4-BE49-F238E27FC236}">
                <a16:creationId xmlns:a16="http://schemas.microsoft.com/office/drawing/2014/main" id="{AB9DC178-FA9B-8707-34E8-FD59A7F1E348}"/>
              </a:ext>
            </a:extLst>
          </p:cNvPr>
          <p:cNvSpPr>
            <a:spLocks noGrp="1"/>
          </p:cNvSpPr>
          <p:nvPr>
            <p:ph sz="half" idx="2"/>
          </p:nvPr>
        </p:nvSpPr>
        <p:spPr/>
        <p:txBody>
          <a:bodyPr/>
          <a:lstStyle/>
          <a:p>
            <a:pPr marL="342900" marR="0" lvl="0" indent="-342900" algn="ctr" defTabSz="914400" rtl="0" eaLnBrk="1" fontAlgn="auto" latinLnBrk="0" hangingPunct="1">
              <a:lnSpc>
                <a:spcPct val="120000"/>
              </a:lnSpc>
              <a:spcBef>
                <a:spcPts val="900"/>
              </a:spcBef>
              <a:spcAft>
                <a:spcPts val="0"/>
              </a:spcAft>
              <a:buClr>
                <a:srgbClr val="000000">
                  <a:lumMod val="85000"/>
                  <a:lumOff val="15000"/>
                </a:srgbClr>
              </a:buClr>
              <a:buSzTx/>
              <a:buFont typeface="Garamond" pitchFamily="18" charset="0"/>
              <a:buAutoNum type="arabicParenR"/>
              <a:tabLst/>
              <a:defRPr/>
            </a:pPr>
            <a:endParaRPr kumimoji="0" lang="en-US" sz="2800" b="1" i="0" u="none" strike="noStrike" kern="1200" cap="none" spc="0" normalizeH="0" baseline="0" noProof="0" dirty="0">
              <a:ln>
                <a:noFill/>
              </a:ln>
              <a:solidFill>
                <a:srgbClr val="000000"/>
              </a:solidFill>
              <a:effectLst/>
              <a:uLnTx/>
              <a:uFillTx/>
              <a:latin typeface="Georgia Pro" panose="02020404030301010803"/>
              <a:ea typeface="+mn-ea"/>
              <a:cs typeface="+mn-cs"/>
            </a:endParaRPr>
          </a:p>
          <a:p>
            <a:pPr marL="342900" marR="0" lvl="0" indent="-342900" algn="ctr" defTabSz="914400" rtl="0" eaLnBrk="1" fontAlgn="auto" latinLnBrk="0" hangingPunct="1">
              <a:lnSpc>
                <a:spcPct val="120000"/>
              </a:lnSpc>
              <a:spcBef>
                <a:spcPts val="900"/>
              </a:spcBef>
              <a:spcAft>
                <a:spcPts val="0"/>
              </a:spcAft>
              <a:buClr>
                <a:srgbClr val="000000">
                  <a:lumMod val="85000"/>
                  <a:lumOff val="15000"/>
                </a:srgbClr>
              </a:buClr>
              <a:buSzTx/>
              <a:buFont typeface="Garamond" pitchFamily="18" charset="0"/>
              <a:buAutoNum type="arabicParenR"/>
              <a:tabLst/>
              <a:defRPr/>
            </a:pPr>
            <a:r>
              <a:rPr kumimoji="0" lang="en-US" sz="2800" b="1" i="0" u="none" strike="noStrike" kern="1200" cap="none" spc="0" normalizeH="0" baseline="0" noProof="0" dirty="0">
                <a:ln>
                  <a:noFill/>
                </a:ln>
                <a:solidFill>
                  <a:srgbClr val="000000"/>
                </a:solidFill>
                <a:effectLst/>
                <a:uLnTx/>
                <a:uFillTx/>
                <a:latin typeface="Georgia Pro" panose="02020404030301010803"/>
                <a:ea typeface="+mn-ea"/>
                <a:cs typeface="+mn-cs"/>
              </a:rPr>
              <a:t> GIDEON’S FAITH ON DISPLAY</a:t>
            </a:r>
          </a:p>
          <a:p>
            <a:pPr marL="342900" marR="0" lvl="0" indent="-342900" algn="ctr" defTabSz="914400" rtl="0" eaLnBrk="1" fontAlgn="auto" latinLnBrk="0" hangingPunct="1">
              <a:lnSpc>
                <a:spcPct val="120000"/>
              </a:lnSpc>
              <a:spcBef>
                <a:spcPts val="900"/>
              </a:spcBef>
              <a:spcAft>
                <a:spcPts val="0"/>
              </a:spcAft>
              <a:buClr>
                <a:srgbClr val="000000">
                  <a:lumMod val="85000"/>
                  <a:lumOff val="15000"/>
                </a:srgbClr>
              </a:buClr>
              <a:buSzTx/>
              <a:buFont typeface="Garamond" pitchFamily="18" charset="0"/>
              <a:buAutoNum type="arabicParenR"/>
              <a:tabLst/>
              <a:defRPr/>
            </a:pPr>
            <a:r>
              <a:rPr kumimoji="0" lang="en-US" sz="2800" b="1" i="0" u="none" strike="noStrike" kern="1200" cap="none" spc="0" normalizeH="0" baseline="0" noProof="0" dirty="0">
                <a:ln>
                  <a:noFill/>
                </a:ln>
                <a:solidFill>
                  <a:srgbClr val="000000"/>
                </a:solidFill>
                <a:effectLst/>
                <a:uLnTx/>
                <a:uFillTx/>
                <a:latin typeface="Georgia Pro" panose="02020404030301010803"/>
                <a:ea typeface="+mn-ea"/>
                <a:cs typeface="+mn-cs"/>
              </a:rPr>
              <a:t> GIDEON’S FEAR ON DISPLAY</a:t>
            </a:r>
          </a:p>
          <a:p>
            <a:endParaRPr lang="en-US" dirty="0"/>
          </a:p>
        </p:txBody>
      </p:sp>
    </p:spTree>
    <p:extLst>
      <p:ext uri="{BB962C8B-B14F-4D97-AF65-F5344CB8AC3E}">
        <p14:creationId xmlns:p14="http://schemas.microsoft.com/office/powerpoint/2010/main" val="4072813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EB92A-2171-E6A1-F0A6-AA414A5A3094}"/>
              </a:ext>
            </a:extLst>
          </p:cNvPr>
          <p:cNvSpPr>
            <a:spLocks noGrp="1"/>
          </p:cNvSpPr>
          <p:nvPr>
            <p:ph type="title"/>
          </p:nvPr>
        </p:nvSpPr>
        <p:spPr/>
        <p:txBody>
          <a:bodyPr/>
          <a:lstStyle/>
          <a:p>
            <a:pPr algn="ctr"/>
            <a:r>
              <a:rPr lang="en-US" u="sng" dirty="0"/>
              <a:t>III. GIDEON DEFEATS THE CONSEQUENCE</a:t>
            </a:r>
          </a:p>
        </p:txBody>
      </p:sp>
      <p:sp>
        <p:nvSpPr>
          <p:cNvPr id="3" name="Content Placeholder 2">
            <a:extLst>
              <a:ext uri="{FF2B5EF4-FFF2-40B4-BE49-F238E27FC236}">
                <a16:creationId xmlns:a16="http://schemas.microsoft.com/office/drawing/2014/main" id="{14A1B6E1-2ED7-D112-B4C5-AE4D11B0BB7B}"/>
              </a:ext>
            </a:extLst>
          </p:cNvPr>
          <p:cNvSpPr>
            <a:spLocks noGrp="1"/>
          </p:cNvSpPr>
          <p:nvPr>
            <p:ph sz="half" idx="1"/>
          </p:nvPr>
        </p:nvSpPr>
        <p:spPr/>
        <p:txBody>
          <a:bodyPr>
            <a:normAutofit/>
          </a:bodyPr>
          <a:lstStyle/>
          <a:p>
            <a:pPr marL="342900" indent="-342900" algn="ctr">
              <a:buAutoNum type="arabicParenR"/>
            </a:pPr>
            <a:r>
              <a:rPr lang="en-US" sz="2400" b="1" dirty="0"/>
              <a:t> THE ENMITY OF THE LOCALS</a:t>
            </a:r>
          </a:p>
          <a:p>
            <a:pPr marL="342900" indent="-342900" algn="ctr">
              <a:buAutoNum type="arabicParenR"/>
            </a:pPr>
            <a:r>
              <a:rPr lang="en-US" sz="2400" b="1" dirty="0"/>
              <a:t> THE ENSLAVEMENT OF HIS LOVED ONES</a:t>
            </a:r>
          </a:p>
          <a:p>
            <a:pPr marL="342900" indent="-342900" algn="ctr">
              <a:buAutoNum type="arabicParenR"/>
            </a:pPr>
            <a:r>
              <a:rPr lang="en-US" sz="2400" b="1" dirty="0"/>
              <a:t> THE EXPERIENCE HE LACKED</a:t>
            </a:r>
          </a:p>
          <a:p>
            <a:pPr marL="0" indent="0" algn="ctr">
              <a:buNone/>
            </a:pPr>
            <a:endParaRPr lang="en-US" sz="2400" b="1" dirty="0"/>
          </a:p>
        </p:txBody>
      </p:sp>
      <p:pic>
        <p:nvPicPr>
          <p:cNvPr id="6" name="Content Placeholder 5">
            <a:extLst>
              <a:ext uri="{FF2B5EF4-FFF2-40B4-BE49-F238E27FC236}">
                <a16:creationId xmlns:a16="http://schemas.microsoft.com/office/drawing/2014/main" id="{9BBE2371-27DE-F707-988A-A0CB382CA1E6}"/>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35509"/>
          <a:stretch/>
        </p:blipFill>
        <p:spPr>
          <a:xfrm>
            <a:off x="6681020" y="2103120"/>
            <a:ext cx="4317506" cy="3749040"/>
          </a:xfrm>
        </p:spPr>
      </p:pic>
    </p:spTree>
    <p:extLst>
      <p:ext uri="{BB962C8B-B14F-4D97-AF65-F5344CB8AC3E}">
        <p14:creationId xmlns:p14="http://schemas.microsoft.com/office/powerpoint/2010/main" val="3665311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13" name="Rectangle 12">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sp>
        <p:nvSpPr>
          <p:cNvPr id="15" name="Rectangle 14">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17" name="Group 16">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8" name="Straight Connector 17">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2" name="Rectangle 21">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One in a crowd">
            <a:extLst>
              <a:ext uri="{FF2B5EF4-FFF2-40B4-BE49-F238E27FC236}">
                <a16:creationId xmlns:a16="http://schemas.microsoft.com/office/drawing/2014/main" id="{1640F33E-8D57-D7A8-692D-5965761EA103}"/>
              </a:ext>
            </a:extLst>
          </p:cNvPr>
          <p:cNvPicPr>
            <a:picLocks noChangeAspect="1"/>
          </p:cNvPicPr>
          <p:nvPr/>
        </p:nvPicPr>
        <p:blipFill rotWithShape="1">
          <a:blip r:embed="rId2"/>
          <a:srcRect t="7734" b="17266"/>
          <a:stretch/>
        </p:blipFill>
        <p:spPr>
          <a:xfrm>
            <a:off x="-1" y="10"/>
            <a:ext cx="12192000" cy="6857988"/>
          </a:xfrm>
          <a:prstGeom prst="rect">
            <a:avLst/>
          </a:prstGeom>
        </p:spPr>
      </p:pic>
      <p:sp>
        <p:nvSpPr>
          <p:cNvPr id="24" name="Rectangle 23">
            <a:extLst>
              <a:ext uri="{FF2B5EF4-FFF2-40B4-BE49-F238E27FC236}">
                <a16:creationId xmlns:a16="http://schemas.microsoft.com/office/drawing/2014/main" id="{0B121716-8B64-478F-ABDB-17030AD1B7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4530071"/>
            <a:ext cx="12191999" cy="2327926"/>
          </a:xfrm>
          <a:prstGeom prst="rect">
            <a:avLst/>
          </a:prstGeom>
          <a:gradFill flip="none" rotWithShape="1">
            <a:gsLst>
              <a:gs pos="24000">
                <a:schemeClr val="bg1">
                  <a:alpha val="20000"/>
                </a:schemeClr>
              </a:gs>
              <a:gs pos="78000">
                <a:schemeClr val="bg1">
                  <a:alpha val="30000"/>
                </a:schemeClr>
              </a:gs>
              <a:gs pos="50000">
                <a:schemeClr val="bg1">
                  <a:alpha val="30000"/>
                </a:schemeClr>
              </a:gs>
              <a:gs pos="100000">
                <a:schemeClr val="bg1">
                  <a:alpha val="40000"/>
                </a:schemeClr>
              </a:gs>
              <a:gs pos="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FEFF8C-2BDD-E192-D815-E9119980E825}"/>
              </a:ext>
            </a:extLst>
          </p:cNvPr>
          <p:cNvSpPr>
            <a:spLocks noGrp="1"/>
          </p:cNvSpPr>
          <p:nvPr>
            <p:ph type="title"/>
          </p:nvPr>
        </p:nvSpPr>
        <p:spPr>
          <a:xfrm>
            <a:off x="372723" y="4956811"/>
            <a:ext cx="11439414" cy="897439"/>
          </a:xfrm>
        </p:spPr>
        <p:txBody>
          <a:bodyPr vert="horz" lIns="91440" tIns="45720" rIns="91440" bIns="45720" rtlCol="0" anchor="ctr">
            <a:normAutofit/>
          </a:bodyPr>
          <a:lstStyle/>
          <a:p>
            <a:pPr algn="ctr">
              <a:lnSpc>
                <a:spcPct val="83000"/>
              </a:lnSpc>
            </a:pPr>
            <a:r>
              <a:rPr lang="en-US" sz="4400" cap="all" spc="-100">
                <a:solidFill>
                  <a:schemeClr val="tx1"/>
                </a:solidFill>
              </a:rPr>
              <a:t>IS THERE FEAR HOLDING YOU BACK?</a:t>
            </a:r>
          </a:p>
        </p:txBody>
      </p:sp>
    </p:spTree>
    <p:extLst>
      <p:ext uri="{BB962C8B-B14F-4D97-AF65-F5344CB8AC3E}">
        <p14:creationId xmlns:p14="http://schemas.microsoft.com/office/powerpoint/2010/main" val="2216351682"/>
      </p:ext>
    </p:extLst>
  </p:cSld>
  <p:clrMapOvr>
    <a:overrideClrMapping bg1="dk1" tx1="lt1" bg2="dk2" tx2="lt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AnalogousFromDarkSeed_2SEEDS">
      <a:dk1>
        <a:srgbClr val="000000"/>
      </a:dk1>
      <a:lt1>
        <a:srgbClr val="FFFFFF"/>
      </a:lt1>
      <a:dk2>
        <a:srgbClr val="3E3423"/>
      </a:dk2>
      <a:lt2>
        <a:srgbClr val="E2E7E8"/>
      </a:lt2>
      <a:accent1>
        <a:srgbClr val="B14D3B"/>
      </a:accent1>
      <a:accent2>
        <a:srgbClr val="C34D6C"/>
      </a:accent2>
      <a:accent3>
        <a:srgbClr val="C3904D"/>
      </a:accent3>
      <a:accent4>
        <a:srgbClr val="4EB13B"/>
      </a:accent4>
      <a:accent5>
        <a:srgbClr val="49B965"/>
      </a:accent5>
      <a:accent6>
        <a:srgbClr val="3BB18A"/>
      </a:accent6>
      <a:hlink>
        <a:srgbClr val="519130"/>
      </a:hlink>
      <a:folHlink>
        <a:srgbClr val="7F7F7F"/>
      </a:folHlink>
    </a:clrScheme>
    <a:fontScheme name="Savon">
      <a:majorFont>
        <a:latin typeface="Georgia Pro Cond Blac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docProps/app.xml><?xml version="1.0" encoding="utf-8"?>
<Properties xmlns="http://schemas.openxmlformats.org/officeDocument/2006/extended-properties" xmlns:vt="http://schemas.openxmlformats.org/officeDocument/2006/docPropsVTypes">
  <TotalTime>2617</TotalTime>
  <Words>156</Words>
  <Application>Microsoft Office PowerPoint</Application>
  <PresentationFormat>Widescreen</PresentationFormat>
  <Paragraphs>18</Paragraphs>
  <Slides>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AdLib WGL4 BT</vt:lpstr>
      <vt:lpstr>Aptos</vt:lpstr>
      <vt:lpstr>Garamond</vt:lpstr>
      <vt:lpstr>Georgia Pro</vt:lpstr>
      <vt:lpstr>Georgia Pro Cond Black</vt:lpstr>
      <vt:lpstr>Times New Roman</vt:lpstr>
      <vt:lpstr>SavonVTI</vt:lpstr>
      <vt:lpstr>AWAKENED BY PURPOSE; FUELED BY FAITH</vt:lpstr>
      <vt:lpstr>“Until we all reach unity in the faith and in the knowledge of the Son of God and become mature, attaining to the whole measure of the fullness of Christ.”  Ephesians 4:13  “For those God foreknew he also predestined to be conformed to the image of his Son, that he might be the firstborn among many brothers and sisters.” Romans 8:29 </vt:lpstr>
      <vt:lpstr>I. THE COMMAND GOD DELIVERS</vt:lpstr>
      <vt:lpstr>II. THE COMPLIANCE GIDEON DISPLAYS</vt:lpstr>
      <vt:lpstr>III. GIDEON DEFEATS THE CONSEQUENCE</vt:lpstr>
      <vt:lpstr>IS THERE FEAR HOLDING YOU BACK?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AWAKENED BY PURPOSE; FUELED BY FAITH</dc:title>
  <dc:creator>Victor Lalonde</dc:creator>
  <cp:lastModifiedBy>Fountaingate Christian</cp:lastModifiedBy>
  <cp:revision>3</cp:revision>
  <dcterms:created xsi:type="dcterms:W3CDTF">2024-04-25T03:08:32Z</dcterms:created>
  <dcterms:modified xsi:type="dcterms:W3CDTF">2024-04-27T21:09:05Z</dcterms:modified>
</cp:coreProperties>
</file>