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sldIdLst>
    <p:sldId id="256" r:id="rId2"/>
    <p:sldId id="356" r:id="rId3"/>
    <p:sldId id="357" r:id="rId4"/>
    <p:sldId id="358" r:id="rId5"/>
    <p:sldId id="359" r:id="rId6"/>
    <p:sldId id="363" r:id="rId7"/>
    <p:sldId id="364" r:id="rId8"/>
    <p:sldId id="365" r:id="rId9"/>
    <p:sldId id="366" r:id="rId10"/>
    <p:sldId id="367" r:id="rId11"/>
    <p:sldId id="368" r:id="rId12"/>
    <p:sldId id="369" r:id="rId13"/>
    <p:sldId id="370" r:id="rId14"/>
    <p:sldId id="372" r:id="rId15"/>
    <p:sldId id="373" r:id="rId16"/>
    <p:sldId id="375" r:id="rId17"/>
    <p:sldId id="3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3" autoAdjust="0"/>
    <p:restoredTop sz="94660"/>
  </p:normalViewPr>
  <p:slideViewPr>
    <p:cSldViewPr snapToGrid="0">
      <p:cViewPr varScale="1">
        <p:scale>
          <a:sx n="82" d="100"/>
          <a:sy n="82" d="100"/>
        </p:scale>
        <p:origin x="10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671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75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3168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16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4248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464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3068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169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09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261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390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23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27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399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1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857016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860801" y="836343"/>
            <a:ext cx="7519096" cy="2849671"/>
          </a:xfrm>
        </p:spPr>
        <p:txBody>
          <a:bodyPr>
            <a:normAutofit/>
          </a:bodyPr>
          <a:lstStyle/>
          <a:p>
            <a:pPr algn="l">
              <a:lnSpc>
                <a:spcPct val="90000"/>
              </a:lnSpc>
            </a:pPr>
            <a:r>
              <a:rPr lang="en-US" sz="4000" b="1" dirty="0">
                <a:solidFill>
                  <a:srgbClr val="FFFFFF"/>
                </a:solidFill>
              </a:rPr>
              <a:t>THE GIFTS OF THE HOLY SPIRIT - PART X</a:t>
            </a:r>
            <a:br>
              <a:rPr lang="en-US" sz="4000" b="1" dirty="0">
                <a:solidFill>
                  <a:srgbClr val="FFFFFF"/>
                </a:solidFill>
              </a:rPr>
            </a:br>
            <a:r>
              <a:rPr lang="en-CA" sz="4000" b="1" dirty="0">
                <a:solidFill>
                  <a:srgbClr val="FFFFFF"/>
                </a:solidFill>
              </a:rPr>
              <a:t>SPEAKING IN OTHER TONGUES PART 1</a:t>
            </a:r>
            <a:endParaRPr lang="en-CA" sz="4000" dirty="0">
              <a:solidFill>
                <a:srgbClr val="FFFFFF"/>
              </a:solidFill>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4456386" y="3962088"/>
            <a:ext cx="6203795" cy="1186108"/>
          </a:xfrm>
        </p:spPr>
        <p:txBody>
          <a:bodyPr>
            <a:normAutofit fontScale="92500"/>
          </a:bodyPr>
          <a:lstStyle/>
          <a:p>
            <a:pPr algn="l"/>
            <a:r>
              <a:rPr lang="en-CA" sz="4000" b="1" dirty="0">
                <a:solidFill>
                  <a:schemeClr val="tx1">
                    <a:alpha val="70000"/>
                  </a:schemeClr>
                </a:solidFill>
              </a:rPr>
              <a:t>Text: I Corinthians 12:10d1</a:t>
            </a:r>
            <a:endParaRPr lang="en-CA" sz="4000" dirty="0">
              <a:solidFill>
                <a:schemeClr val="tx1">
                  <a:alpha val="70000"/>
                </a:scheme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6068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96">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98">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100">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3" name="Straight Connector 102">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133638" y="140677"/>
            <a:ext cx="7766936" cy="1413144"/>
          </a:xfrm>
        </p:spPr>
        <p:txBody>
          <a:bodyPr vert="horz" lIns="91440" tIns="45720" rIns="91440" bIns="45720" rtlCol="0">
            <a:normAutofit/>
          </a:bodyPr>
          <a:lstStyle/>
          <a:p>
            <a:pPr algn="l"/>
            <a:r>
              <a:rPr lang="en-US" sz="4000" b="1" i="0" u="none" strike="noStrike" baseline="0" dirty="0"/>
              <a:t>4.  That Believers May Edify Themselves</a:t>
            </a:r>
            <a:endParaRPr lang="en-US" sz="4000" b="1" dirty="0"/>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1272605" y="1736178"/>
            <a:ext cx="7766936" cy="1096899"/>
          </a:xfrm>
        </p:spPr>
        <p:txBody>
          <a:bodyPr vert="horz" lIns="91440" tIns="45720" rIns="91440" bIns="45720" rtlCol="0">
            <a:noAutofit/>
          </a:bodyPr>
          <a:lstStyle/>
          <a:p>
            <a:pPr algn="l"/>
            <a:r>
              <a:rPr lang="en-US" sz="4000" b="0" i="1" u="none" strike="noStrike" baseline="0" dirty="0">
                <a:solidFill>
                  <a:schemeClr val="accent1">
                    <a:lumMod val="50000"/>
                  </a:schemeClr>
                </a:solidFill>
              </a:rPr>
              <a:t>“He who speaks in a tongue </a:t>
            </a:r>
            <a:r>
              <a:rPr lang="en-US" sz="4000" b="1" i="1" u="none" strike="noStrike" baseline="0" dirty="0">
                <a:solidFill>
                  <a:schemeClr val="accent1">
                    <a:lumMod val="50000"/>
                  </a:schemeClr>
                </a:solidFill>
              </a:rPr>
              <a:t>edifies himself</a:t>
            </a:r>
            <a:r>
              <a:rPr lang="en-US" sz="4000" b="0" i="1" u="none" strike="noStrike" baseline="0" dirty="0">
                <a:solidFill>
                  <a:schemeClr val="accent1">
                    <a:lumMod val="50000"/>
                  </a:schemeClr>
                </a:solidFill>
              </a:rPr>
              <a:t>, but he who prophesies </a:t>
            </a:r>
            <a:r>
              <a:rPr lang="en-US" sz="4000" b="1" i="1" u="none" strike="noStrike" baseline="0" dirty="0">
                <a:solidFill>
                  <a:schemeClr val="accent1">
                    <a:lumMod val="50000"/>
                  </a:schemeClr>
                </a:solidFill>
              </a:rPr>
              <a:t>edifies the church.</a:t>
            </a:r>
            <a:r>
              <a:rPr lang="en-US" sz="4000" b="0" i="1" u="none" strike="noStrike" baseline="0" dirty="0">
                <a:solidFill>
                  <a:schemeClr val="accent1">
                    <a:lumMod val="50000"/>
                  </a:schemeClr>
                </a:solidFill>
              </a:rPr>
              <a:t>”</a:t>
            </a:r>
          </a:p>
          <a:p>
            <a:pPr algn="l"/>
            <a:endParaRPr lang="en-CA" sz="4000" b="0" i="1" u="none" strike="noStrike" baseline="0" dirty="0">
              <a:solidFill>
                <a:schemeClr val="accent1">
                  <a:lumMod val="50000"/>
                </a:schemeClr>
              </a:solidFill>
            </a:endParaRPr>
          </a:p>
          <a:p>
            <a:pPr algn="l"/>
            <a:r>
              <a:rPr lang="en-CA" sz="4000" b="0" i="1" u="none" strike="noStrike" baseline="0" dirty="0">
                <a:solidFill>
                  <a:schemeClr val="accent1">
                    <a:lumMod val="50000"/>
                  </a:schemeClr>
                </a:solidFill>
              </a:rPr>
              <a:t>							I Corinthians 14:4</a:t>
            </a:r>
            <a:endParaRPr lang="en-CA" sz="4000" b="0" i="0" u="none" strike="noStrike" baseline="0" dirty="0">
              <a:solidFill>
                <a:schemeClr val="accent1">
                  <a:lumMod val="50000"/>
                </a:schemeClr>
              </a:solidFill>
            </a:endParaRPr>
          </a:p>
        </p:txBody>
      </p:sp>
      <p:sp>
        <p:nvSpPr>
          <p:cNvPr id="10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4564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7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7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750" accel="50000" fill="hold">
                                          <p:stCondLst>
                                            <p:cond delay="7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7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7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750" accel="50000" fill="hold">
                                          <p:stCondLst>
                                            <p:cond delay="7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5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75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75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750" accel="50000" fill="hold">
                                          <p:stCondLst>
                                            <p:cond delay="75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75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75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750" accel="50000" fill="hold">
                                          <p:stCondLst>
                                            <p:cond delay="75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5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96">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98">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100">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3" name="Straight Connector 102">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133638" y="140677"/>
            <a:ext cx="7766936" cy="1413144"/>
          </a:xfrm>
        </p:spPr>
        <p:txBody>
          <a:bodyPr vert="horz" lIns="91440" tIns="45720" rIns="91440" bIns="45720" rtlCol="0">
            <a:normAutofit/>
          </a:bodyPr>
          <a:lstStyle/>
          <a:p>
            <a:pPr algn="l"/>
            <a:r>
              <a:rPr lang="en-US" sz="4000" b="1" i="0" u="none" strike="noStrike" baseline="0" dirty="0"/>
              <a:t>4.  That Believers May Edify Themselves</a:t>
            </a:r>
            <a:endParaRPr lang="en-US" sz="4000" b="1" dirty="0"/>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1272605" y="1736178"/>
            <a:ext cx="7766936" cy="1096899"/>
          </a:xfrm>
        </p:spPr>
        <p:txBody>
          <a:bodyPr vert="horz" lIns="91440" tIns="45720" rIns="91440" bIns="45720" rtlCol="0">
            <a:noAutofit/>
          </a:bodyPr>
          <a:lstStyle/>
          <a:p>
            <a:pPr algn="l"/>
            <a:r>
              <a:rPr lang="en-US" sz="4000" b="0" i="1" u="none" strike="noStrike" baseline="0" dirty="0">
                <a:solidFill>
                  <a:schemeClr val="accent1">
                    <a:lumMod val="50000"/>
                  </a:schemeClr>
                </a:solidFill>
              </a:rPr>
              <a:t>“Since you are eager to have spiritual gifts,</a:t>
            </a:r>
            <a:r>
              <a:rPr lang="en-US" sz="4000" b="0" i="1" u="sng" strike="noStrike" baseline="0" dirty="0">
                <a:solidFill>
                  <a:schemeClr val="accent1">
                    <a:lumMod val="50000"/>
                  </a:schemeClr>
                </a:solidFill>
              </a:rPr>
              <a:t> try to excel in gifts that build up the church</a:t>
            </a:r>
            <a:r>
              <a:rPr lang="en-US" sz="4000" b="0" i="1" u="none" strike="noStrike" baseline="0" dirty="0">
                <a:solidFill>
                  <a:schemeClr val="accent1">
                    <a:lumMod val="50000"/>
                  </a:schemeClr>
                </a:solidFill>
              </a:rPr>
              <a:t>.”</a:t>
            </a:r>
          </a:p>
          <a:p>
            <a:pPr algn="l"/>
            <a:endParaRPr lang="en-CA" sz="4000" b="0" i="1" u="none" strike="noStrike" baseline="0" dirty="0">
              <a:solidFill>
                <a:schemeClr val="accent1">
                  <a:lumMod val="50000"/>
                </a:schemeClr>
              </a:solidFill>
            </a:endParaRPr>
          </a:p>
          <a:p>
            <a:pPr algn="l"/>
            <a:r>
              <a:rPr lang="en-CA" sz="4000" b="0" i="1" u="none" strike="noStrike" baseline="0" dirty="0">
                <a:solidFill>
                  <a:schemeClr val="accent1">
                    <a:lumMod val="50000"/>
                  </a:schemeClr>
                </a:solidFill>
              </a:rPr>
              <a:t> 							I Corinthians 14:12</a:t>
            </a:r>
            <a:endParaRPr lang="en-CA" sz="4000" b="0" i="0" u="none" strike="noStrike" baseline="0" dirty="0">
              <a:solidFill>
                <a:schemeClr val="accent1">
                  <a:lumMod val="50000"/>
                </a:schemeClr>
              </a:solidFill>
            </a:endParaRPr>
          </a:p>
        </p:txBody>
      </p:sp>
      <p:sp>
        <p:nvSpPr>
          <p:cNvPr id="10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5728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7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7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750" accel="50000" fill="hold">
                                          <p:stCondLst>
                                            <p:cond delay="7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7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7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750" accel="50000" fill="hold">
                                          <p:stCondLst>
                                            <p:cond delay="7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5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75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75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750" accel="50000" fill="hold">
                                          <p:stCondLst>
                                            <p:cond delay="75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75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75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750" accel="50000" fill="hold">
                                          <p:stCondLst>
                                            <p:cond delay="75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5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A93528F3-EFCB-4F9C-AC6F-A130BC6FAC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433639C4-7BA8-46BF-B77F-C44F350F8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5B4FA542-2523-4BD8-BCF7-09F23BB6A2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0DC937BF-4C1E-4507-B43D-0C7644CAE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47E376DE-2C96-4763-AD42-01D60C2B0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B158AF34-A9BC-4D79-9525-2D355954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C7FAAF9-2552-422D-846A-3ADC4AD46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AE9C7168-E636-4C02-96D2-6D58240358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EFA004EC-0377-4ED7-AA13-B901F5D0B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7874CAB0-23F6-4DCB-B2FB-6ABE95AA5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8024AF93-149D-4CDC-9A3F-5B87F347D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1507067" y="2883877"/>
            <a:ext cx="7766936" cy="2638243"/>
          </a:xfrm>
        </p:spPr>
        <p:txBody>
          <a:bodyPr vert="horz" lIns="91440" tIns="45720" rIns="91440" bIns="45720" rtlCol="0">
            <a:noAutofit/>
          </a:bodyPr>
          <a:lstStyle/>
          <a:p>
            <a:pPr algn="l"/>
            <a:r>
              <a:rPr lang="en-US" sz="4000" b="0" i="1" u="none" strike="noStrike" baseline="0" dirty="0">
                <a:solidFill>
                  <a:schemeClr val="bg1"/>
                </a:solidFill>
              </a:rPr>
              <a:t>“Are you so foolish ?  After beginning with the Spirit, are you now trying to attain your goal by human effort?”</a:t>
            </a:r>
            <a:endParaRPr lang="en-CA" sz="4000" b="0" i="1" u="none" strike="noStrike" baseline="0" dirty="0">
              <a:solidFill>
                <a:schemeClr val="bg1"/>
              </a:solidFill>
            </a:endParaRPr>
          </a:p>
          <a:p>
            <a:r>
              <a:rPr lang="en-CA" sz="4000" b="0" i="1" u="none" strike="noStrike" baseline="0" dirty="0">
                <a:solidFill>
                  <a:schemeClr val="bg1"/>
                </a:solidFill>
              </a:rPr>
              <a:t>	 Galatians 3:3</a:t>
            </a: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46482" y="194405"/>
            <a:ext cx="7766936" cy="1646302"/>
          </a:xfrm>
        </p:spPr>
        <p:txBody>
          <a:bodyPr vert="horz" lIns="91440" tIns="45720" rIns="91440" bIns="45720" rtlCol="0">
            <a:normAutofit fontScale="90000"/>
          </a:bodyPr>
          <a:lstStyle/>
          <a:p>
            <a:pPr algn="l">
              <a:lnSpc>
                <a:spcPct val="90000"/>
              </a:lnSpc>
            </a:pPr>
            <a:r>
              <a:rPr lang="en-US" sz="4000" b="1" i="0" u="none" strike="noStrike" baseline="0" dirty="0">
                <a:solidFill>
                  <a:schemeClr val="bg1"/>
                </a:solidFill>
              </a:rPr>
              <a:t>5.  That Believers May be Tested in Their Obedience to God’s Word</a:t>
            </a:r>
            <a:endParaRPr lang="en-US" b="1" dirty="0">
              <a:solidFill>
                <a:schemeClr val="bg1"/>
              </a:solidFill>
            </a:endParaRPr>
          </a:p>
        </p:txBody>
      </p:sp>
    </p:spTree>
    <p:extLst>
      <p:ext uri="{BB962C8B-B14F-4D97-AF65-F5344CB8AC3E}">
        <p14:creationId xmlns:p14="http://schemas.microsoft.com/office/powerpoint/2010/main" val="30676081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A93528F3-EFCB-4F9C-AC6F-A130BC6FAC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433639C4-7BA8-46BF-B77F-C44F350F8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5B4FA542-2523-4BD8-BCF7-09F23BB6A2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0DC937BF-4C1E-4507-B43D-0C7644CAE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47E376DE-2C96-4763-AD42-01D60C2B0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B158AF34-A9BC-4D79-9525-2D355954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C7FAAF9-2552-422D-846A-3ADC4AD46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AE9C7168-E636-4C02-96D2-6D58240358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EFA004EC-0377-4ED7-AA13-B901F5D0B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7874CAB0-23F6-4DCB-B2FB-6ABE95AA5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8024AF93-149D-4CDC-9A3F-5B87F347D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07270" y="1531203"/>
            <a:ext cx="9069776" cy="2638243"/>
          </a:xfrm>
        </p:spPr>
        <p:txBody>
          <a:bodyPr vert="horz" lIns="91440" tIns="45720" rIns="91440" bIns="45720" rtlCol="0">
            <a:noAutofit/>
          </a:bodyPr>
          <a:lstStyle/>
          <a:p>
            <a:pPr algn="l"/>
            <a:r>
              <a:rPr lang="en-US" sz="3800" b="0" i="1" u="none" strike="noStrike" baseline="0" dirty="0">
                <a:solidFill>
                  <a:schemeClr val="bg1"/>
                </a:solidFill>
              </a:rPr>
              <a:t>“ if anyone speaks in a tongue,</a:t>
            </a:r>
            <a:r>
              <a:rPr lang="en-US" sz="3800" b="0" i="1" u="sng" strike="noStrike" baseline="0" dirty="0">
                <a:solidFill>
                  <a:schemeClr val="bg1"/>
                </a:solidFill>
              </a:rPr>
              <a:t> two  – or at the most three  – should speak , one at a time, and someone must interpret</a:t>
            </a:r>
            <a:r>
              <a:rPr lang="en-US" sz="3800" b="0" i="1" u="none" strike="noStrike" baseline="0" dirty="0">
                <a:solidFill>
                  <a:schemeClr val="bg1"/>
                </a:solidFill>
              </a:rPr>
              <a:t>. </a:t>
            </a:r>
          </a:p>
          <a:p>
            <a:pPr marR="21600" algn="l"/>
            <a:r>
              <a:rPr lang="en-US" sz="3800" b="0" i="1" u="none" strike="noStrike" baseline="0" dirty="0">
                <a:solidFill>
                  <a:schemeClr val="bg1"/>
                </a:solidFill>
              </a:rPr>
              <a:t>28. If there was no interpreter, the speaker should keep quiet in the church and speak to himself and God   . . .</a:t>
            </a:r>
          </a:p>
          <a:p>
            <a:r>
              <a:rPr lang="en-CA" sz="4000" b="0" i="1" u="none" strike="noStrike" baseline="0" dirty="0">
                <a:solidFill>
                  <a:schemeClr val="bg1"/>
                </a:solidFill>
              </a:rPr>
              <a:t>	I Corinthians 14:27,28</a:t>
            </a: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46482" y="194405"/>
            <a:ext cx="7766936" cy="1165472"/>
          </a:xfrm>
        </p:spPr>
        <p:txBody>
          <a:bodyPr vert="horz" lIns="91440" tIns="45720" rIns="91440" bIns="45720" rtlCol="0">
            <a:normAutofit fontScale="90000"/>
          </a:bodyPr>
          <a:lstStyle/>
          <a:p>
            <a:pPr algn="l">
              <a:lnSpc>
                <a:spcPct val="90000"/>
              </a:lnSpc>
            </a:pPr>
            <a:r>
              <a:rPr lang="en-US" sz="4000" b="1" i="0" u="none" strike="noStrike" baseline="0" dirty="0">
                <a:solidFill>
                  <a:schemeClr val="bg1"/>
                </a:solidFill>
              </a:rPr>
              <a:t>5.  That Believers May be Tested in Their Obedience to God’s Word</a:t>
            </a:r>
            <a:endParaRPr lang="en-US" b="1" dirty="0">
              <a:solidFill>
                <a:schemeClr val="bg1"/>
              </a:solidFill>
            </a:endParaRPr>
          </a:p>
        </p:txBody>
      </p:sp>
    </p:spTree>
    <p:extLst>
      <p:ext uri="{BB962C8B-B14F-4D97-AF65-F5344CB8AC3E}">
        <p14:creationId xmlns:p14="http://schemas.microsoft.com/office/powerpoint/2010/main" val="405636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A93528F3-EFCB-4F9C-AC6F-A130BC6FAC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433639C4-7BA8-46BF-B77F-C44F350F8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5B4FA542-2523-4BD8-BCF7-09F23BB6A2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0DC937BF-4C1E-4507-B43D-0C7644CAE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47E376DE-2C96-4763-AD42-01D60C2B0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B158AF34-A9BC-4D79-9525-2D355954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C7FAAF9-2552-422D-846A-3ADC4AD46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AE9C7168-E636-4C02-96D2-6D58240358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EFA004EC-0377-4ED7-AA13-B901F5D0B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7874CAB0-23F6-4DCB-B2FB-6ABE95AA5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8024AF93-149D-4CDC-9A3F-5B87F347D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07270" y="1531203"/>
            <a:ext cx="9069776" cy="2638243"/>
          </a:xfrm>
        </p:spPr>
        <p:txBody>
          <a:bodyPr vert="horz" lIns="91440" tIns="45720" rIns="91440" bIns="45720" rtlCol="0">
            <a:noAutofit/>
          </a:bodyPr>
          <a:lstStyle/>
          <a:p>
            <a:pPr marR="21600" algn="l"/>
            <a:r>
              <a:rPr lang="en-US" sz="3800" b="0" i="1" u="none" strike="noStrike" baseline="0" dirty="0">
                <a:solidFill>
                  <a:schemeClr val="bg1"/>
                </a:solidFill>
              </a:rPr>
              <a:t>32. The spirits of the prophets are subject to the control of prophets.</a:t>
            </a:r>
          </a:p>
          <a:p>
            <a:pPr marR="21600" algn="l"/>
            <a:r>
              <a:rPr lang="en-US" sz="3800" b="0" i="1" u="none" strike="noStrike" baseline="0" dirty="0">
                <a:solidFill>
                  <a:schemeClr val="bg1"/>
                </a:solidFill>
              </a:rPr>
              <a:t>33.  For God is not a God of disorder but a peace.” </a:t>
            </a:r>
          </a:p>
          <a:p>
            <a:pPr algn="l"/>
            <a:endParaRPr lang="en-CA" sz="3800" b="0" i="1" u="none" strike="noStrike" baseline="0" dirty="0">
              <a:solidFill>
                <a:schemeClr val="bg1"/>
              </a:solidFill>
            </a:endParaRPr>
          </a:p>
          <a:p>
            <a:pPr algn="l"/>
            <a:r>
              <a:rPr lang="en-CA" sz="3800" b="0" i="1" u="none" strike="noStrike" baseline="0" dirty="0">
                <a:solidFill>
                  <a:schemeClr val="bg1"/>
                </a:solidFill>
              </a:rPr>
              <a:t>								I Corinthians 14:32,33</a:t>
            </a: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46482" y="194405"/>
            <a:ext cx="7766936" cy="1165472"/>
          </a:xfrm>
        </p:spPr>
        <p:txBody>
          <a:bodyPr vert="horz" lIns="91440" tIns="45720" rIns="91440" bIns="45720" rtlCol="0">
            <a:normAutofit fontScale="90000"/>
          </a:bodyPr>
          <a:lstStyle/>
          <a:p>
            <a:pPr algn="l">
              <a:lnSpc>
                <a:spcPct val="90000"/>
              </a:lnSpc>
            </a:pPr>
            <a:r>
              <a:rPr lang="en-US" sz="4000" b="1" i="0" u="none" strike="noStrike" baseline="0" dirty="0">
                <a:solidFill>
                  <a:schemeClr val="bg1"/>
                </a:solidFill>
              </a:rPr>
              <a:t>5.  That Believers May be Tested in Their Obedience to God’s Word</a:t>
            </a:r>
            <a:endParaRPr lang="en-US" b="1" dirty="0">
              <a:solidFill>
                <a:schemeClr val="bg1"/>
              </a:solidFill>
            </a:endParaRPr>
          </a:p>
        </p:txBody>
      </p:sp>
    </p:spTree>
    <p:extLst>
      <p:ext uri="{BB962C8B-B14F-4D97-AF65-F5344CB8AC3E}">
        <p14:creationId xmlns:p14="http://schemas.microsoft.com/office/powerpoint/2010/main" val="296825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A93528F3-EFCB-4F9C-AC6F-A130BC6FAC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433639C4-7BA8-46BF-B77F-C44F350F8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5B4FA542-2523-4BD8-BCF7-09F23BB6A2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0DC937BF-4C1E-4507-B43D-0C7644CAE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47E376DE-2C96-4763-AD42-01D60C2B0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B158AF34-A9BC-4D79-9525-2D355954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C7FAAF9-2552-422D-846A-3ADC4AD46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AE9C7168-E636-4C02-96D2-6D58240358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EFA004EC-0377-4ED7-AA13-B901F5D0B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7874CAB0-23F6-4DCB-B2FB-6ABE95AA5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8024AF93-149D-4CDC-9A3F-5B87F347D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07270" y="1531203"/>
            <a:ext cx="9069776" cy="2638243"/>
          </a:xfrm>
        </p:spPr>
        <p:txBody>
          <a:bodyPr vert="horz" lIns="91440" tIns="45720" rIns="91440" bIns="45720" rtlCol="0">
            <a:noAutofit/>
          </a:bodyPr>
          <a:lstStyle/>
          <a:p>
            <a:pPr algn="l"/>
            <a:r>
              <a:rPr lang="en-US" sz="3800" b="0" i="1" u="none" strike="noStrike" baseline="0" dirty="0">
                <a:solidFill>
                  <a:schemeClr val="bg1"/>
                </a:solidFill>
              </a:rPr>
              <a:t>“Two or three prophets should speak, and the others should weigh carefully (judge - KJV) what is said.” </a:t>
            </a:r>
          </a:p>
          <a:p>
            <a:pPr algn="l"/>
            <a:endParaRPr lang="en-CA" sz="3800" b="0" i="1" u="none" strike="noStrike" baseline="0" dirty="0">
              <a:solidFill>
                <a:schemeClr val="bg1"/>
              </a:solidFill>
            </a:endParaRPr>
          </a:p>
          <a:p>
            <a:pPr algn="l"/>
            <a:r>
              <a:rPr lang="en-CA" sz="3800" b="0" i="1" u="none" strike="noStrike" baseline="0" dirty="0">
                <a:solidFill>
                  <a:schemeClr val="bg1"/>
                </a:solidFill>
              </a:rPr>
              <a:t> 										I Corinthians 14:29</a:t>
            </a: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46482" y="194405"/>
            <a:ext cx="7766936" cy="1165472"/>
          </a:xfrm>
        </p:spPr>
        <p:txBody>
          <a:bodyPr vert="horz" lIns="91440" tIns="45720" rIns="91440" bIns="45720" rtlCol="0">
            <a:normAutofit fontScale="90000"/>
          </a:bodyPr>
          <a:lstStyle/>
          <a:p>
            <a:pPr algn="l">
              <a:lnSpc>
                <a:spcPct val="90000"/>
              </a:lnSpc>
            </a:pPr>
            <a:r>
              <a:rPr lang="en-US" sz="4000" b="1" i="0" u="none" strike="noStrike" baseline="0" dirty="0">
                <a:solidFill>
                  <a:schemeClr val="bg1"/>
                </a:solidFill>
              </a:rPr>
              <a:t>5.  That Believers May be Tested in Their Obedience to God’s Word</a:t>
            </a:r>
            <a:endParaRPr lang="en-US" b="1" dirty="0">
              <a:solidFill>
                <a:schemeClr val="bg1"/>
              </a:solidFill>
            </a:endParaRPr>
          </a:p>
        </p:txBody>
      </p:sp>
    </p:spTree>
    <p:extLst>
      <p:ext uri="{BB962C8B-B14F-4D97-AF65-F5344CB8AC3E}">
        <p14:creationId xmlns:p14="http://schemas.microsoft.com/office/powerpoint/2010/main" val="289743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A93528F3-EFCB-4F9C-AC6F-A130BC6FAC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433639C4-7BA8-46BF-B77F-C44F350F8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5B4FA542-2523-4BD8-BCF7-09F23BB6A2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0DC937BF-4C1E-4507-B43D-0C7644CAE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47E376DE-2C96-4763-AD42-01D60C2B0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B158AF34-A9BC-4D79-9525-2D355954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C7FAAF9-2552-422D-846A-3ADC4AD46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AE9C7168-E636-4C02-96D2-6D58240358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EFA004EC-0377-4ED7-AA13-B901F5D0B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7874CAB0-23F6-4DCB-B2FB-6ABE95AA5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8024AF93-149D-4CDC-9A3F-5B87F347D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07270" y="1531203"/>
            <a:ext cx="9069776" cy="2638243"/>
          </a:xfrm>
        </p:spPr>
        <p:txBody>
          <a:bodyPr vert="horz" lIns="91440" tIns="45720" rIns="91440" bIns="45720" rtlCol="0">
            <a:noAutofit/>
          </a:bodyPr>
          <a:lstStyle/>
          <a:p>
            <a:pPr algn="l"/>
            <a:r>
              <a:rPr lang="en-CA" sz="3800" b="0" i="0" u="none" strike="noStrike" baseline="0" dirty="0">
                <a:solidFill>
                  <a:schemeClr val="bg1"/>
                </a:solidFill>
              </a:rPr>
              <a:t>3 Messages in tongues\interpretation </a:t>
            </a:r>
          </a:p>
          <a:p>
            <a:pPr algn="l"/>
            <a:r>
              <a:rPr lang="fr-FR" sz="3800" b="0" i="0" u="none" strike="noStrike" baseline="0" dirty="0">
                <a:solidFill>
                  <a:schemeClr val="bg1"/>
                </a:solidFill>
              </a:rPr>
              <a:t>2 Messages in </a:t>
            </a:r>
            <a:r>
              <a:rPr lang="fr-FR" sz="3800" b="0" i="0" u="none" strike="noStrike" baseline="0" dirty="0" err="1">
                <a:solidFill>
                  <a:schemeClr val="bg1"/>
                </a:solidFill>
              </a:rPr>
              <a:t>tongues</a:t>
            </a:r>
            <a:r>
              <a:rPr lang="fr-FR" sz="3800" b="0" i="0" u="none" strike="noStrike" baseline="0" dirty="0">
                <a:solidFill>
                  <a:schemeClr val="bg1"/>
                </a:solidFill>
              </a:rPr>
              <a:t>\</a:t>
            </a:r>
            <a:r>
              <a:rPr lang="fr-FR" sz="3800" b="0" i="0" u="none" strike="noStrike" baseline="0" dirty="0" err="1">
                <a:solidFill>
                  <a:schemeClr val="bg1"/>
                </a:solidFill>
              </a:rPr>
              <a:t>interpretation</a:t>
            </a:r>
            <a:r>
              <a:rPr lang="fr-FR" sz="3800" b="0" i="0" u="none" strike="noStrike" baseline="0" dirty="0">
                <a:solidFill>
                  <a:schemeClr val="bg1"/>
                </a:solidFill>
              </a:rPr>
              <a:t> &amp; 1 </a:t>
            </a:r>
            <a:r>
              <a:rPr lang="fr-FR" sz="3800" b="0" i="0" u="none" strike="noStrike" baseline="0" dirty="0" err="1">
                <a:solidFill>
                  <a:schemeClr val="bg1"/>
                </a:solidFill>
              </a:rPr>
              <a:t>prophecy</a:t>
            </a:r>
            <a:r>
              <a:rPr lang="fr-FR" sz="3800" b="0" i="0" u="none" strike="noStrike" baseline="0" dirty="0">
                <a:solidFill>
                  <a:schemeClr val="bg1"/>
                </a:solidFill>
              </a:rPr>
              <a:t> </a:t>
            </a:r>
          </a:p>
          <a:p>
            <a:pPr algn="l"/>
            <a:r>
              <a:rPr lang="fr-FR" sz="3800" b="0" i="0" u="none" strike="noStrike" baseline="0" dirty="0">
                <a:solidFill>
                  <a:schemeClr val="bg1"/>
                </a:solidFill>
              </a:rPr>
              <a:t>1 Message in </a:t>
            </a:r>
            <a:r>
              <a:rPr lang="fr-FR" sz="3800" b="0" i="0" u="none" strike="noStrike" baseline="0" dirty="0" err="1">
                <a:solidFill>
                  <a:schemeClr val="bg1"/>
                </a:solidFill>
              </a:rPr>
              <a:t>tongues</a:t>
            </a:r>
            <a:r>
              <a:rPr lang="fr-FR" sz="3800" b="0" i="0" u="none" strike="noStrike" baseline="0" dirty="0">
                <a:solidFill>
                  <a:schemeClr val="bg1"/>
                </a:solidFill>
              </a:rPr>
              <a:t>\</a:t>
            </a:r>
            <a:r>
              <a:rPr lang="fr-FR" sz="3800" b="0" i="0" u="none" strike="noStrike" baseline="0" dirty="0" err="1">
                <a:solidFill>
                  <a:schemeClr val="bg1"/>
                </a:solidFill>
              </a:rPr>
              <a:t>interpretation</a:t>
            </a:r>
            <a:r>
              <a:rPr lang="fr-FR" sz="3800" b="0" i="0" u="none" strike="noStrike" baseline="0" dirty="0">
                <a:solidFill>
                  <a:schemeClr val="bg1"/>
                </a:solidFill>
              </a:rPr>
              <a:t> &amp; 2 </a:t>
            </a:r>
            <a:r>
              <a:rPr lang="fr-FR" sz="3800" b="0" i="0" u="none" strike="noStrike" baseline="0" dirty="0" err="1">
                <a:solidFill>
                  <a:schemeClr val="bg1"/>
                </a:solidFill>
              </a:rPr>
              <a:t>prophecies</a:t>
            </a:r>
            <a:r>
              <a:rPr lang="fr-FR" sz="3800" b="0" i="0" u="none" strike="noStrike" baseline="0" dirty="0">
                <a:solidFill>
                  <a:schemeClr val="bg1"/>
                </a:solidFill>
              </a:rPr>
              <a:t> </a:t>
            </a:r>
          </a:p>
          <a:p>
            <a:pPr algn="l"/>
            <a:r>
              <a:rPr lang="fr-FR" sz="3800" b="0" i="0" u="none" strike="noStrike" baseline="0" dirty="0">
                <a:solidFill>
                  <a:schemeClr val="bg1"/>
                </a:solidFill>
              </a:rPr>
              <a:t>0 Messages in </a:t>
            </a:r>
            <a:r>
              <a:rPr lang="fr-FR" sz="3800" b="0" i="0" u="none" strike="noStrike" baseline="0" dirty="0" err="1">
                <a:solidFill>
                  <a:schemeClr val="bg1"/>
                </a:solidFill>
              </a:rPr>
              <a:t>tongues</a:t>
            </a:r>
            <a:r>
              <a:rPr lang="fr-FR" sz="3800" b="0" i="0" u="none" strike="noStrike" baseline="0" dirty="0">
                <a:solidFill>
                  <a:schemeClr val="bg1"/>
                </a:solidFill>
              </a:rPr>
              <a:t>\</a:t>
            </a:r>
            <a:r>
              <a:rPr lang="fr-FR" sz="3800" b="0" i="0" u="none" strike="noStrike" baseline="0" dirty="0" err="1">
                <a:solidFill>
                  <a:schemeClr val="bg1"/>
                </a:solidFill>
              </a:rPr>
              <a:t>interpretation</a:t>
            </a:r>
            <a:r>
              <a:rPr lang="fr-FR" sz="3800" b="0" i="0" u="none" strike="noStrike" baseline="0" dirty="0">
                <a:solidFill>
                  <a:schemeClr val="bg1"/>
                </a:solidFill>
              </a:rPr>
              <a:t> &amp; 3 </a:t>
            </a:r>
            <a:r>
              <a:rPr lang="fr-FR" sz="3800" b="0" i="0" u="none" strike="noStrike" baseline="0" dirty="0" err="1">
                <a:solidFill>
                  <a:schemeClr val="bg1"/>
                </a:solidFill>
              </a:rPr>
              <a:t>prophecies</a:t>
            </a:r>
            <a:r>
              <a:rPr lang="fr-FR" sz="3800" b="0" i="0" u="none" strike="noStrike" baseline="0" dirty="0">
                <a:solidFill>
                  <a:schemeClr val="bg1"/>
                </a:solidFill>
              </a:rPr>
              <a:t> </a:t>
            </a:r>
            <a:endParaRPr lang="en-CA" sz="3800" b="0" i="0" u="none" strike="noStrike" baseline="0" dirty="0">
              <a:solidFill>
                <a:schemeClr val="bg1"/>
              </a:solidFill>
            </a:endParaRPr>
          </a:p>
          <a:p>
            <a:pPr algn="l"/>
            <a:r>
              <a:rPr lang="en-CA" sz="3800" b="0" i="0" u="none" strike="noStrike" baseline="0" dirty="0">
                <a:solidFill>
                  <a:schemeClr val="bg1"/>
                </a:solidFill>
              </a:rPr>
              <a:t>	 Or none at all. </a:t>
            </a:r>
            <a:endParaRPr lang="en-CA" sz="3800" b="0" i="1" u="none" strike="noStrike" baseline="0" dirty="0">
              <a:solidFill>
                <a:schemeClr val="bg1"/>
              </a:solidFill>
            </a:endParaRP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46482" y="194405"/>
            <a:ext cx="7766936" cy="1165472"/>
          </a:xfrm>
        </p:spPr>
        <p:txBody>
          <a:bodyPr vert="horz" lIns="91440" tIns="45720" rIns="91440" bIns="45720" rtlCol="0">
            <a:normAutofit fontScale="90000"/>
          </a:bodyPr>
          <a:lstStyle/>
          <a:p>
            <a:pPr algn="l">
              <a:lnSpc>
                <a:spcPct val="90000"/>
              </a:lnSpc>
            </a:pPr>
            <a:r>
              <a:rPr lang="en-US" sz="4000" b="1" i="0" u="none" strike="noStrike" baseline="0" dirty="0">
                <a:solidFill>
                  <a:schemeClr val="bg1"/>
                </a:solidFill>
              </a:rPr>
              <a:t>5.  That Believers May be Tested in Their Obedience to God’s Word</a:t>
            </a:r>
            <a:endParaRPr lang="en-US" b="1" dirty="0">
              <a:solidFill>
                <a:schemeClr val="bg1"/>
              </a:solidFill>
            </a:endParaRPr>
          </a:p>
        </p:txBody>
      </p:sp>
    </p:spTree>
    <p:extLst>
      <p:ext uri="{BB962C8B-B14F-4D97-AF65-F5344CB8AC3E}">
        <p14:creationId xmlns:p14="http://schemas.microsoft.com/office/powerpoint/2010/main" val="5913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A93528F3-EFCB-4F9C-AC6F-A130BC6FAC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433639C4-7BA8-46BF-B77F-C44F350F8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5B4FA542-2523-4BD8-BCF7-09F23BB6A2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0DC937BF-4C1E-4507-B43D-0C7644CAE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47E376DE-2C96-4763-AD42-01D60C2B0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B158AF34-A9BC-4D79-9525-2D355954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C7FAAF9-2552-422D-846A-3ADC4AD46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AE9C7168-E636-4C02-96D2-6D58240358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EFA004EC-0377-4ED7-AA13-B901F5D0B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7874CAB0-23F6-4DCB-B2FB-6ABE95AA5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8024AF93-149D-4CDC-9A3F-5B87F347D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07270" y="1531203"/>
            <a:ext cx="9069776" cy="2638243"/>
          </a:xfrm>
        </p:spPr>
        <p:txBody>
          <a:bodyPr vert="horz" lIns="91440" tIns="45720" rIns="91440" bIns="45720" rtlCol="0">
            <a:noAutofit/>
          </a:bodyPr>
          <a:lstStyle/>
          <a:p>
            <a:pPr algn="l"/>
            <a:r>
              <a:rPr lang="en-US" sz="3800" b="0" i="1" u="none" strike="noStrike" baseline="0" dirty="0">
                <a:solidFill>
                  <a:schemeClr val="bg1"/>
                </a:solidFill>
              </a:rPr>
              <a:t>“But everything should be done in a fitting an orderly way.”</a:t>
            </a:r>
          </a:p>
          <a:p>
            <a:pPr algn="l"/>
            <a:r>
              <a:rPr lang="en-CA" sz="3800" b="0" i="1" u="none" strike="noStrike" baseline="0" dirty="0">
                <a:solidFill>
                  <a:schemeClr val="bg1"/>
                </a:solidFill>
              </a:rPr>
              <a:t> 									I Corinthians 14:40</a:t>
            </a: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46482" y="194405"/>
            <a:ext cx="7766936" cy="1165472"/>
          </a:xfrm>
        </p:spPr>
        <p:txBody>
          <a:bodyPr vert="horz" lIns="91440" tIns="45720" rIns="91440" bIns="45720" rtlCol="0">
            <a:normAutofit fontScale="90000"/>
          </a:bodyPr>
          <a:lstStyle/>
          <a:p>
            <a:pPr algn="l">
              <a:lnSpc>
                <a:spcPct val="90000"/>
              </a:lnSpc>
            </a:pPr>
            <a:r>
              <a:rPr lang="en-US" sz="4000" b="1" i="0" u="none" strike="noStrike" baseline="0" dirty="0">
                <a:solidFill>
                  <a:schemeClr val="bg1"/>
                </a:solidFill>
              </a:rPr>
              <a:t>5.  That Believers May be Tested in Their Obedience to God’s Word</a:t>
            </a:r>
            <a:endParaRPr lang="en-US" b="1" dirty="0">
              <a:solidFill>
                <a:schemeClr val="bg1"/>
              </a:solidFill>
            </a:endParaRPr>
          </a:p>
        </p:txBody>
      </p:sp>
    </p:spTree>
    <p:extLst>
      <p:ext uri="{BB962C8B-B14F-4D97-AF65-F5344CB8AC3E}">
        <p14:creationId xmlns:p14="http://schemas.microsoft.com/office/powerpoint/2010/main" val="132453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0B738-BE52-4577-BCA4-AB0253EAAACA}"/>
              </a:ext>
            </a:extLst>
          </p:cNvPr>
          <p:cNvSpPr>
            <a:spLocks noGrp="1"/>
          </p:cNvSpPr>
          <p:nvPr>
            <p:ph idx="1"/>
          </p:nvPr>
        </p:nvSpPr>
        <p:spPr>
          <a:xfrm>
            <a:off x="248357" y="128589"/>
            <a:ext cx="8596668" cy="3880773"/>
          </a:xfrm>
        </p:spPr>
        <p:txBody>
          <a:bodyPr>
            <a:noAutofit/>
          </a:bodyPr>
          <a:lstStyle/>
          <a:p>
            <a:pPr marL="0" indent="0">
              <a:buNone/>
            </a:pPr>
            <a:r>
              <a:rPr lang="en-US" sz="3200" b="0" i="0" u="none" strike="noStrike" baseline="0" dirty="0"/>
              <a:t>“It is a supernatural utterance by the Holy Spirit in languages never learned by the speaker – not understood by the mind of the speaker – nearly always not understood by the hearer.</a:t>
            </a:r>
          </a:p>
          <a:p>
            <a:pPr marL="0" marR="14400" indent="0">
              <a:buNone/>
            </a:pPr>
            <a:r>
              <a:rPr lang="en-US" sz="3200" b="0" i="0" u="none" strike="noStrike" baseline="0" dirty="0"/>
              <a:t>It has nothing whatever to do with linguistic ability nor with the mind or intellect of man. It is the manifestation of the mind of the Spirit of God employing human speech organs.”</a:t>
            </a:r>
            <a:r>
              <a:rPr lang="en-CA" sz="3200" dirty="0"/>
              <a:t>									  </a:t>
            </a:r>
          </a:p>
          <a:p>
            <a:pPr marL="0" marR="14400" indent="0">
              <a:buNone/>
            </a:pPr>
            <a:r>
              <a:rPr lang="en-CA" sz="2800" b="0" i="0" u="none" strike="noStrike" baseline="0" dirty="0">
                <a:solidFill>
                  <a:srgbClr val="0000FF"/>
                </a:solidFill>
              </a:rPr>
              <a:t>													 Harold Horton </a:t>
            </a:r>
          </a:p>
          <a:p>
            <a:pPr marL="0" indent="0" algn="r">
              <a:buNone/>
            </a:pPr>
            <a:r>
              <a:rPr lang="en-US" sz="2800" b="0" i="1" u="none" strike="noStrike" baseline="0" dirty="0">
                <a:solidFill>
                  <a:srgbClr val="0000FF"/>
                </a:solidFill>
              </a:rPr>
              <a:t>“The Gifts of the Spirit”</a:t>
            </a:r>
            <a:endParaRPr lang="en-US" sz="2800" b="0" i="0" u="none" strike="noStrike" baseline="0" dirty="0">
              <a:solidFill>
                <a:srgbClr val="0000FF"/>
              </a:solidFill>
            </a:endParaRPr>
          </a:p>
          <a:p>
            <a:pPr marL="0" indent="0" algn="r">
              <a:buNone/>
            </a:pPr>
            <a:r>
              <a:rPr lang="en-CA" sz="2800" b="0" i="0" u="none" strike="noStrike" baseline="0" dirty="0">
                <a:solidFill>
                  <a:srgbClr val="0000FF"/>
                </a:solidFill>
              </a:rPr>
              <a:t>p.  132</a:t>
            </a:r>
            <a:endParaRPr lang="en-CA" sz="2800" dirty="0"/>
          </a:p>
        </p:txBody>
      </p:sp>
    </p:spTree>
    <p:extLst>
      <p:ext uri="{BB962C8B-B14F-4D97-AF65-F5344CB8AC3E}">
        <p14:creationId xmlns:p14="http://schemas.microsoft.com/office/powerpoint/2010/main" val="13634452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0B738-BE52-4577-BCA4-AB0253EAAACA}"/>
              </a:ext>
            </a:extLst>
          </p:cNvPr>
          <p:cNvSpPr>
            <a:spLocks noGrp="1"/>
          </p:cNvSpPr>
          <p:nvPr>
            <p:ph idx="1"/>
          </p:nvPr>
        </p:nvSpPr>
        <p:spPr>
          <a:xfrm>
            <a:off x="248357" y="128589"/>
            <a:ext cx="8596668" cy="3880773"/>
          </a:xfrm>
        </p:spPr>
        <p:txBody>
          <a:bodyPr>
            <a:noAutofit/>
          </a:bodyPr>
          <a:lstStyle/>
          <a:p>
            <a:pPr marL="0" indent="0">
              <a:buNone/>
            </a:pPr>
            <a:r>
              <a:rPr lang="en-US" sz="4000" i="1" dirty="0">
                <a:solidFill>
                  <a:srgbClr val="FF0000"/>
                </a:solidFill>
              </a:rPr>
              <a:t>“</a:t>
            </a:r>
            <a:r>
              <a:rPr lang="en-US" sz="4000" b="0" i="1" u="none" strike="noStrike" baseline="0" dirty="0">
                <a:solidFill>
                  <a:srgbClr val="FF0000"/>
                </a:solidFill>
              </a:rPr>
              <a:t>and these signs will accompany those who believe: In my name they will drive out demons; they will speak in new tongues.” </a:t>
            </a:r>
          </a:p>
          <a:p>
            <a:endParaRPr lang="en-CA" sz="4000" b="0" i="1" u="none" strike="noStrike" baseline="0" dirty="0">
              <a:solidFill>
                <a:srgbClr val="FF0000"/>
              </a:solidFill>
            </a:endParaRPr>
          </a:p>
          <a:p>
            <a:pPr marL="0" indent="0" algn="r">
              <a:buNone/>
            </a:pPr>
            <a:r>
              <a:rPr lang="en-CA" sz="4000" b="0" i="1" u="none" strike="noStrike" baseline="0" dirty="0">
                <a:solidFill>
                  <a:srgbClr val="FF0000"/>
                </a:solidFill>
              </a:rPr>
              <a:t>Mark 16:17</a:t>
            </a:r>
            <a:endParaRPr lang="en-CA" sz="4000" dirty="0"/>
          </a:p>
        </p:txBody>
      </p:sp>
    </p:spTree>
    <p:extLst>
      <p:ext uri="{BB962C8B-B14F-4D97-AF65-F5344CB8AC3E}">
        <p14:creationId xmlns:p14="http://schemas.microsoft.com/office/powerpoint/2010/main" val="34457547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34" name="Straight Connector 33">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51692" y="1282701"/>
            <a:ext cx="5421703" cy="4307148"/>
          </a:xfrm>
        </p:spPr>
        <p:txBody>
          <a:bodyPr anchor="ctr">
            <a:noAutofit/>
          </a:bodyPr>
          <a:lstStyle/>
          <a:p>
            <a:pPr algn="l">
              <a:lnSpc>
                <a:spcPct val="90000"/>
              </a:lnSpc>
            </a:pPr>
            <a:r>
              <a:rPr lang="en-US" sz="6000" b="1" i="0" u="none" strike="noStrike" baseline="0" dirty="0">
                <a:solidFill>
                  <a:schemeClr val="accent2">
                    <a:lumMod val="50000"/>
                  </a:schemeClr>
                </a:solidFill>
              </a:rPr>
              <a:t>1.  It was the ONLY Scriptural Evidence that Someone had been Baptized in the Holy Spirit</a:t>
            </a:r>
            <a:endParaRPr lang="en-CA" sz="6000" dirty="0">
              <a:solidFill>
                <a:schemeClr val="accent2">
                  <a:lumMod val="50000"/>
                </a:schemeClr>
              </a:solidFill>
            </a:endParaRPr>
          </a:p>
        </p:txBody>
      </p:sp>
      <p:sp>
        <p:nvSpPr>
          <p:cNvPr id="42" name="Freeform: Shape 41">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821120" y="2876315"/>
            <a:ext cx="3602567" cy="1096899"/>
          </a:xfrm>
        </p:spPr>
        <p:txBody>
          <a:bodyPr anchor="ctr">
            <a:noAutofit/>
          </a:bodyPr>
          <a:lstStyle/>
          <a:p>
            <a:pPr algn="l"/>
            <a:r>
              <a:rPr lang="en-CA" sz="4000" b="0" i="0" u="none" strike="noStrike" baseline="0" dirty="0">
                <a:solidFill>
                  <a:schemeClr val="bg1"/>
                </a:solidFill>
              </a:rPr>
              <a:t>Acts 2:1–4 </a:t>
            </a:r>
          </a:p>
          <a:p>
            <a:pPr algn="l"/>
            <a:r>
              <a:rPr lang="en-CA" sz="4000" b="0" i="0" u="none" strike="noStrike" baseline="0" dirty="0">
                <a:solidFill>
                  <a:schemeClr val="bg1"/>
                </a:solidFill>
              </a:rPr>
              <a:t>Acts 10:46</a:t>
            </a:r>
          </a:p>
          <a:p>
            <a:pPr algn="l"/>
            <a:r>
              <a:rPr lang="en-CA" sz="4000" b="0" i="0" u="none" strike="noStrike" baseline="0" dirty="0">
                <a:solidFill>
                  <a:schemeClr val="bg1"/>
                </a:solidFill>
              </a:rPr>
              <a:t>Acts19:6</a:t>
            </a:r>
            <a:endParaRPr lang="en-CA" sz="4000" dirty="0">
              <a:solidFill>
                <a:schemeClr val="bg1"/>
              </a:solidFill>
            </a:endParaRPr>
          </a:p>
        </p:txBody>
      </p:sp>
    </p:spTree>
    <p:extLst>
      <p:ext uri="{BB962C8B-B14F-4D97-AF65-F5344CB8AC3E}">
        <p14:creationId xmlns:p14="http://schemas.microsoft.com/office/powerpoint/2010/main" val="1827301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Shape 50">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53" name="Straight Connector 52">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534654" y="1892300"/>
            <a:ext cx="3962802" cy="3073400"/>
          </a:xfrm>
        </p:spPr>
        <p:txBody>
          <a:bodyPr anchor="ctr">
            <a:noAutofit/>
          </a:bodyPr>
          <a:lstStyle/>
          <a:p>
            <a:pPr algn="l"/>
            <a:r>
              <a:rPr lang="en-US" sz="3200" b="0" i="1" u="none" strike="noStrike" baseline="0" dirty="0">
                <a:solidFill>
                  <a:srgbClr val="FFFFFF"/>
                </a:solidFill>
              </a:rPr>
              <a:t>“For anyone who speaks in a tongue</a:t>
            </a:r>
            <a:r>
              <a:rPr lang="en-US" sz="3200" b="0" i="1" u="sng" strike="noStrike" baseline="0" dirty="0">
                <a:solidFill>
                  <a:srgbClr val="FFFFFF"/>
                </a:solidFill>
              </a:rPr>
              <a:t> does not speak to men but to God</a:t>
            </a:r>
            <a:r>
              <a:rPr lang="en-US" sz="3200" b="0" i="1" u="none" strike="noStrike" baseline="0" dirty="0">
                <a:solidFill>
                  <a:srgbClr val="FFFFFF"/>
                </a:solidFill>
              </a:rPr>
              <a:t>. Indeed, no one understands him; he utters mysteries in his spirit.”</a:t>
            </a:r>
          </a:p>
          <a:p>
            <a:pPr marR="7200" algn="l"/>
            <a:endParaRPr lang="en-CA" sz="3200" b="0" i="1" u="none" strike="noStrike" baseline="0" dirty="0">
              <a:solidFill>
                <a:srgbClr val="FFFFFF"/>
              </a:solidFill>
            </a:endParaRPr>
          </a:p>
          <a:p>
            <a:pPr algn="l"/>
            <a:r>
              <a:rPr lang="en-CA" sz="3200" b="0" i="1" u="none" strike="noStrike" baseline="0" dirty="0">
                <a:solidFill>
                  <a:srgbClr val="FFFFFF"/>
                </a:solidFill>
              </a:rPr>
              <a:t>    I Corinthians 14:2</a:t>
            </a:r>
          </a:p>
        </p:txBody>
      </p:sp>
      <p:sp>
        <p:nvSpPr>
          <p:cNvPr id="57" name="Isosceles Triangle 56">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829734" y="854529"/>
            <a:ext cx="5799665" cy="5148943"/>
          </a:xfrm>
        </p:spPr>
        <p:txBody>
          <a:bodyPr anchor="ctr">
            <a:normAutofit/>
          </a:bodyPr>
          <a:lstStyle/>
          <a:p>
            <a:pPr algn="l"/>
            <a:r>
              <a:rPr lang="en-US" sz="6000" b="1" i="0" u="none" strike="noStrike" baseline="0" dirty="0"/>
              <a:t>2.  That Believers May Speak Supernaturally to God </a:t>
            </a:r>
            <a:endParaRPr lang="en-CA" sz="6000" b="1" dirty="0"/>
          </a:p>
        </p:txBody>
      </p:sp>
    </p:spTree>
    <p:extLst>
      <p:ext uri="{BB962C8B-B14F-4D97-AF65-F5344CB8AC3E}">
        <p14:creationId xmlns:p14="http://schemas.microsoft.com/office/powerpoint/2010/main" val="3374787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Shape 50">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53" name="Straight Connector 52">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534654" y="1892300"/>
            <a:ext cx="3977792" cy="3073400"/>
          </a:xfrm>
        </p:spPr>
        <p:txBody>
          <a:bodyPr anchor="ctr">
            <a:noAutofit/>
          </a:bodyPr>
          <a:lstStyle/>
          <a:p>
            <a:pPr algn="l"/>
            <a:r>
              <a:rPr lang="en-US" sz="2800" b="0" i="0" u="none" strike="noStrike" baseline="0" dirty="0">
                <a:solidFill>
                  <a:schemeClr val="bg1"/>
                </a:solidFill>
              </a:rPr>
              <a:t>“Other tongues will capture the escaping thought, the elusive expression , the inarticulate longing, lending worthy and </a:t>
            </a:r>
          </a:p>
          <a:p>
            <a:pPr algn="l"/>
            <a:r>
              <a:rPr lang="en-US" sz="2800" b="0" i="0" u="none" strike="noStrike" baseline="0" dirty="0">
                <a:solidFill>
                  <a:schemeClr val="bg1"/>
                </a:solidFill>
              </a:rPr>
              <a:t>soul-satisfying </a:t>
            </a:r>
          </a:p>
          <a:p>
            <a:pPr algn="l"/>
            <a:r>
              <a:rPr lang="en-US" sz="2800" b="0" i="0" u="none" strike="noStrike" baseline="0" dirty="0">
                <a:solidFill>
                  <a:schemeClr val="bg1"/>
                </a:solidFill>
              </a:rPr>
              <a:t>utterance to profoundest gratitude and worship.”</a:t>
            </a:r>
            <a:endParaRPr lang="en-CA" sz="2800" b="0" i="0" u="none" strike="noStrike" baseline="0" dirty="0">
              <a:solidFill>
                <a:schemeClr val="bg1"/>
              </a:solidFill>
            </a:endParaRPr>
          </a:p>
          <a:p>
            <a:pPr algn="r"/>
            <a:r>
              <a:rPr lang="en-CA" sz="2800" b="0" i="0" u="none" strike="noStrike" baseline="0" dirty="0">
                <a:solidFill>
                  <a:schemeClr val="bg1"/>
                </a:solidFill>
              </a:rPr>
              <a:t>Harold Horton </a:t>
            </a:r>
          </a:p>
          <a:p>
            <a:pPr algn="r"/>
            <a:r>
              <a:rPr lang="en-US" sz="2800" b="0" i="1" u="none" strike="noStrike" baseline="0" dirty="0">
                <a:solidFill>
                  <a:schemeClr val="bg1"/>
                </a:solidFill>
              </a:rPr>
              <a:t>“The Gifts of the Spirit”</a:t>
            </a:r>
            <a:endParaRPr lang="en-US" sz="2800" b="0" i="0" u="none" strike="noStrike" baseline="0" dirty="0">
              <a:solidFill>
                <a:schemeClr val="bg1"/>
              </a:solidFill>
            </a:endParaRPr>
          </a:p>
          <a:p>
            <a:pPr algn="r"/>
            <a:r>
              <a:rPr lang="en-CA" sz="2800" b="0" i="0" u="none" strike="noStrike" baseline="0" dirty="0">
                <a:solidFill>
                  <a:schemeClr val="bg1"/>
                </a:solidFill>
              </a:rPr>
              <a:t>p. 135</a:t>
            </a:r>
            <a:endParaRPr lang="en-CA" sz="2800" b="0" i="1" u="none" strike="noStrike" baseline="0" dirty="0">
              <a:solidFill>
                <a:schemeClr val="bg1"/>
              </a:solidFill>
            </a:endParaRPr>
          </a:p>
        </p:txBody>
      </p:sp>
      <p:sp>
        <p:nvSpPr>
          <p:cNvPr id="57" name="Isosceles Triangle 56">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829734" y="854529"/>
            <a:ext cx="5799665" cy="5148943"/>
          </a:xfrm>
        </p:spPr>
        <p:txBody>
          <a:bodyPr anchor="ctr">
            <a:normAutofit/>
          </a:bodyPr>
          <a:lstStyle/>
          <a:p>
            <a:pPr algn="l"/>
            <a:r>
              <a:rPr lang="en-US" sz="6000" b="1" i="0" u="none" strike="noStrike" baseline="0" dirty="0"/>
              <a:t>2.  That Believers May Speak Supernaturally to God</a:t>
            </a:r>
            <a:endParaRPr lang="en-CA" sz="6000" b="1" dirty="0"/>
          </a:p>
        </p:txBody>
      </p:sp>
    </p:spTree>
    <p:extLst>
      <p:ext uri="{BB962C8B-B14F-4D97-AF65-F5344CB8AC3E}">
        <p14:creationId xmlns:p14="http://schemas.microsoft.com/office/powerpoint/2010/main" val="127772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4" end="4"/>
                                            </p:txEl>
                                          </p:spTgt>
                                        </p:tgtEl>
                                        <p:attrNameLst>
                                          <p:attrName>ppt_w</p:attrName>
                                        </p:attrNameLst>
                                      </p:cBhvr>
                                      <p:tavLst>
                                        <p:tav tm="0">
                                          <p:val>
                                            <p:fltVal val="0"/>
                                          </p:val>
                                        </p:tav>
                                        <p:tav tm="100000">
                                          <p:val>
                                            <p:strVal val="#ppt_w"/>
                                          </p:val>
                                        </p:tav>
                                      </p:tavLst>
                                    </p:anim>
                                  </p:childTnLst>
                                </p:cTn>
                              </p:par>
                              <p:par>
                                <p:cTn id="35" presetID="35"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C591D85-25F6-4014-8EE4-E6701B6E93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3" name="Straight Connector 62">
              <a:extLst>
                <a:ext uri="{FF2B5EF4-FFF2-40B4-BE49-F238E27FC236}">
                  <a16:creationId xmlns:a16="http://schemas.microsoft.com/office/drawing/2014/main" id="{FD1DF05C-07BC-491B-9CAD-64494BA79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A1DD9EDF-1964-427F-B438-C9932530D1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65" name="Rectangle 23">
              <a:extLst>
                <a:ext uri="{FF2B5EF4-FFF2-40B4-BE49-F238E27FC236}">
                  <a16:creationId xmlns:a16="http://schemas.microsoft.com/office/drawing/2014/main" id="{923D52E1-E37A-48B6-B7EE-3C472F60E9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9FCF87B7-DFA0-41C5-B4B3-A9F113552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7BBB45BB-64EE-4E1A-9C95-28A4874E5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7">
              <a:extLst>
                <a:ext uri="{FF2B5EF4-FFF2-40B4-BE49-F238E27FC236}">
                  <a16:creationId xmlns:a16="http://schemas.microsoft.com/office/drawing/2014/main" id="{F8AD2D05-9327-4180-B006-53FDBF42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8">
              <a:extLst>
                <a:ext uri="{FF2B5EF4-FFF2-40B4-BE49-F238E27FC236}">
                  <a16:creationId xmlns:a16="http://schemas.microsoft.com/office/drawing/2014/main" id="{4A50A8D2-F326-4502-8778-AB479771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9">
              <a:extLst>
                <a:ext uri="{FF2B5EF4-FFF2-40B4-BE49-F238E27FC236}">
                  <a16:creationId xmlns:a16="http://schemas.microsoft.com/office/drawing/2014/main" id="{889E66B0-32A4-4375-84C1-A7612D042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C94DE422-737D-4C0B-9680-4F26E9BB4D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71">
              <a:extLst>
                <a:ext uri="{FF2B5EF4-FFF2-40B4-BE49-F238E27FC236}">
                  <a16:creationId xmlns:a16="http://schemas.microsoft.com/office/drawing/2014/main" id="{6D453758-4D58-442F-A42B-781C5C928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4" name="Rectangle 7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6" name="Rectangle 7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Freeform: Shape 91">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05508" y="187569"/>
            <a:ext cx="4415201" cy="6365631"/>
          </a:xfrm>
        </p:spPr>
        <p:txBody>
          <a:bodyPr vert="horz" lIns="91440" tIns="45720" rIns="91440" bIns="45720" rtlCol="0" anchor="ctr">
            <a:noAutofit/>
          </a:bodyPr>
          <a:lstStyle/>
          <a:p>
            <a:pPr algn="l"/>
            <a:r>
              <a:rPr lang="en-US" sz="6000" b="1" i="0" u="none" strike="noStrike" baseline="0" dirty="0">
                <a:solidFill>
                  <a:schemeClr val="tx1"/>
                </a:solidFill>
              </a:rPr>
              <a:t>3.  That Believers May Magnify God</a:t>
            </a:r>
            <a:endParaRPr lang="en-US" sz="6000" b="1" dirty="0">
              <a:solidFill>
                <a:schemeClr val="tx1"/>
              </a:solidFill>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6116084" y="609600"/>
            <a:ext cx="5511296" cy="5545667"/>
          </a:xfrm>
        </p:spPr>
        <p:txBody>
          <a:bodyPr vert="horz" lIns="91440" tIns="45720" rIns="91440" bIns="45720" rtlCol="0" anchor="ctr">
            <a:normAutofit/>
          </a:bodyPr>
          <a:lstStyle/>
          <a:p>
            <a:pPr algn="l"/>
            <a:r>
              <a:rPr lang="en-US" sz="4000" b="0" i="1" u="none" strike="noStrike" baseline="0" dirty="0">
                <a:solidFill>
                  <a:schemeClr val="tx1"/>
                </a:solidFill>
              </a:rPr>
              <a:t>“ now we are all here in the presence of God to listen to everything the Lord has commanded you to tell us.” </a:t>
            </a:r>
          </a:p>
          <a:p>
            <a:pPr algn="l"/>
            <a:r>
              <a:rPr lang="en-CA" sz="4000" b="0" i="1" u="none" strike="noStrike" baseline="0" dirty="0">
                <a:solidFill>
                  <a:schemeClr val="tx1"/>
                </a:solidFill>
              </a:rPr>
              <a:t> 					Acts 10:33b</a:t>
            </a:r>
          </a:p>
        </p:txBody>
      </p:sp>
    </p:spTree>
    <p:extLst>
      <p:ext uri="{BB962C8B-B14F-4D97-AF65-F5344CB8AC3E}">
        <p14:creationId xmlns:p14="http://schemas.microsoft.com/office/powerpoint/2010/main" val="19019004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C591D85-25F6-4014-8EE4-E6701B6E93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3" name="Straight Connector 62">
              <a:extLst>
                <a:ext uri="{FF2B5EF4-FFF2-40B4-BE49-F238E27FC236}">
                  <a16:creationId xmlns:a16="http://schemas.microsoft.com/office/drawing/2014/main" id="{FD1DF05C-07BC-491B-9CAD-64494BA79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A1DD9EDF-1964-427F-B438-C9932530D1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65" name="Rectangle 23">
              <a:extLst>
                <a:ext uri="{FF2B5EF4-FFF2-40B4-BE49-F238E27FC236}">
                  <a16:creationId xmlns:a16="http://schemas.microsoft.com/office/drawing/2014/main" id="{923D52E1-E37A-48B6-B7EE-3C472F60E9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9FCF87B7-DFA0-41C5-B4B3-A9F113552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7BBB45BB-64EE-4E1A-9C95-28A4874E5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7">
              <a:extLst>
                <a:ext uri="{FF2B5EF4-FFF2-40B4-BE49-F238E27FC236}">
                  <a16:creationId xmlns:a16="http://schemas.microsoft.com/office/drawing/2014/main" id="{F8AD2D05-9327-4180-B006-53FDBF42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8">
              <a:extLst>
                <a:ext uri="{FF2B5EF4-FFF2-40B4-BE49-F238E27FC236}">
                  <a16:creationId xmlns:a16="http://schemas.microsoft.com/office/drawing/2014/main" id="{4A50A8D2-F326-4502-8778-AB479771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9">
              <a:extLst>
                <a:ext uri="{FF2B5EF4-FFF2-40B4-BE49-F238E27FC236}">
                  <a16:creationId xmlns:a16="http://schemas.microsoft.com/office/drawing/2014/main" id="{889E66B0-32A4-4375-84C1-A7612D042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C94DE422-737D-4C0B-9680-4F26E9BB4D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71">
              <a:extLst>
                <a:ext uri="{FF2B5EF4-FFF2-40B4-BE49-F238E27FC236}">
                  <a16:creationId xmlns:a16="http://schemas.microsoft.com/office/drawing/2014/main" id="{6D453758-4D58-442F-A42B-781C5C928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4" name="Rectangle 7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6" name="Rectangle 7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Freeform: Shape 91">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05508" y="187569"/>
            <a:ext cx="4415201" cy="6365631"/>
          </a:xfrm>
        </p:spPr>
        <p:txBody>
          <a:bodyPr vert="horz" lIns="91440" tIns="45720" rIns="91440" bIns="45720" rtlCol="0" anchor="ctr">
            <a:noAutofit/>
          </a:bodyPr>
          <a:lstStyle/>
          <a:p>
            <a:pPr algn="l"/>
            <a:r>
              <a:rPr lang="en-US" sz="6000" b="1" i="0" u="none" strike="noStrike" baseline="0" dirty="0">
                <a:solidFill>
                  <a:schemeClr val="tx1"/>
                </a:solidFill>
              </a:rPr>
              <a:t>3.  That Believers May Magnify God</a:t>
            </a:r>
            <a:endParaRPr lang="en-US" sz="6000" b="1" dirty="0">
              <a:solidFill>
                <a:schemeClr val="tx1"/>
              </a:solidFill>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6116084" y="609600"/>
            <a:ext cx="5511296" cy="5545667"/>
          </a:xfrm>
        </p:spPr>
        <p:txBody>
          <a:bodyPr vert="horz" lIns="91440" tIns="45720" rIns="91440" bIns="45720" rtlCol="0" anchor="ctr">
            <a:normAutofit/>
          </a:bodyPr>
          <a:lstStyle/>
          <a:p>
            <a:pPr algn="l"/>
            <a:r>
              <a:rPr lang="en-US" sz="4000" b="0" i="1" dirty="0">
                <a:solidFill>
                  <a:schemeClr val="tx1"/>
                </a:solidFill>
                <a:effectLst/>
                <a:latin typeface="+mj-lt"/>
              </a:rPr>
              <a:t>“For they heard them speaking in tongues and praising God.</a:t>
            </a:r>
          </a:p>
          <a:p>
            <a:pPr algn="l"/>
            <a:r>
              <a:rPr lang="en-CA" sz="4000" b="1" i="1" u="none" strike="noStrike" baseline="0" dirty="0">
                <a:solidFill>
                  <a:schemeClr val="tx1"/>
                </a:solidFill>
                <a:latin typeface="+mj-lt"/>
              </a:rPr>
              <a:t>              Acts 10:46</a:t>
            </a:r>
            <a:endParaRPr lang="en-CA" sz="4000" b="0" i="1" u="none" strike="noStrike" baseline="0" dirty="0">
              <a:solidFill>
                <a:schemeClr val="tx1"/>
              </a:solidFill>
              <a:latin typeface="+mj-lt"/>
            </a:endParaRPr>
          </a:p>
        </p:txBody>
      </p:sp>
    </p:spTree>
    <p:extLst>
      <p:ext uri="{BB962C8B-B14F-4D97-AF65-F5344CB8AC3E}">
        <p14:creationId xmlns:p14="http://schemas.microsoft.com/office/powerpoint/2010/main" val="37234263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96">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98">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100">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3" name="Straight Connector 102">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133638" y="140677"/>
            <a:ext cx="7766936" cy="1413144"/>
          </a:xfrm>
        </p:spPr>
        <p:txBody>
          <a:bodyPr vert="horz" lIns="91440" tIns="45720" rIns="91440" bIns="45720" rtlCol="0">
            <a:normAutofit/>
          </a:bodyPr>
          <a:lstStyle/>
          <a:p>
            <a:pPr algn="l"/>
            <a:r>
              <a:rPr lang="en-US" sz="4000" b="1" i="0" u="none" strike="noStrike" baseline="0" dirty="0"/>
              <a:t>4.  That Believers May Edify Themselves</a:t>
            </a:r>
            <a:endParaRPr lang="en-US" sz="4000" b="1" dirty="0"/>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1272605" y="1736178"/>
            <a:ext cx="7766936" cy="1096899"/>
          </a:xfrm>
        </p:spPr>
        <p:txBody>
          <a:bodyPr vert="horz" lIns="91440" tIns="45720" rIns="91440" bIns="45720" rtlCol="0">
            <a:noAutofit/>
          </a:bodyPr>
          <a:lstStyle/>
          <a:p>
            <a:pPr algn="l"/>
            <a:r>
              <a:rPr lang="en-US" sz="4000" b="0" i="1" u="none" strike="noStrike" baseline="0" dirty="0">
                <a:solidFill>
                  <a:schemeClr val="accent1">
                    <a:lumMod val="50000"/>
                  </a:schemeClr>
                </a:solidFill>
              </a:rPr>
              <a:t>“ why are you so downcast, O my soul?  Why so disturbed within me? Put your hope in God, for I will yet praise him, my Savior and my God.”</a:t>
            </a:r>
          </a:p>
          <a:p>
            <a:pPr algn="l"/>
            <a:endParaRPr lang="en-CA" sz="4000" b="0" i="1" u="none" strike="noStrike" baseline="0" dirty="0">
              <a:solidFill>
                <a:schemeClr val="accent1">
                  <a:lumMod val="50000"/>
                </a:schemeClr>
              </a:solidFill>
            </a:endParaRPr>
          </a:p>
          <a:p>
            <a:pPr algn="l"/>
            <a:r>
              <a:rPr lang="en-CA" sz="4000" b="0" i="1" u="none" strike="noStrike" baseline="0" dirty="0">
                <a:solidFill>
                  <a:schemeClr val="accent1">
                    <a:lumMod val="50000"/>
                  </a:schemeClr>
                </a:solidFill>
              </a:rPr>
              <a:t> 				Psalm 42:5,11; 43:5</a:t>
            </a:r>
            <a:endParaRPr lang="en-CA" sz="4000" b="0" i="1" u="none" strike="noStrike" baseline="0" dirty="0">
              <a:solidFill>
                <a:schemeClr val="accent1">
                  <a:lumMod val="50000"/>
                </a:schemeClr>
              </a:solidFill>
              <a:latin typeface="+mj-lt"/>
            </a:endParaRPr>
          </a:p>
        </p:txBody>
      </p:sp>
      <p:sp>
        <p:nvSpPr>
          <p:cNvPr id="10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923889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7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7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750" accel="50000" fill="hold">
                                          <p:stCondLst>
                                            <p:cond delay="7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7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7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750" accel="50000" fill="hold">
                                          <p:stCondLst>
                                            <p:cond delay="7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5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75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75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750" accel="50000" fill="hold">
                                          <p:stCondLst>
                                            <p:cond delay="75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75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75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750" accel="50000" fill="hold">
                                          <p:stCondLst>
                                            <p:cond delay="75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5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70</TotalTime>
  <Words>764</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THE GIFTS OF THE HOLY SPIRIT - PART X SPEAKING IN OTHER TONGUES PART 1</vt:lpstr>
      <vt:lpstr>PowerPoint Presentation</vt:lpstr>
      <vt:lpstr>PowerPoint Presentation</vt:lpstr>
      <vt:lpstr>1.  It was the ONLY Scriptural Evidence that Someone had been Baptized in the Holy Spirit</vt:lpstr>
      <vt:lpstr>2.  That Believers May Speak Supernaturally to God </vt:lpstr>
      <vt:lpstr>2.  That Believers May Speak Supernaturally to God</vt:lpstr>
      <vt:lpstr>3.  That Believers May Magnify God</vt:lpstr>
      <vt:lpstr>3.  That Believers May Magnify God</vt:lpstr>
      <vt:lpstr>4.  That Believers May Edify Themselves</vt:lpstr>
      <vt:lpstr>4.  That Believers May Edify Themselves</vt:lpstr>
      <vt:lpstr>4.  That Believers May Edify Themselves</vt:lpstr>
      <vt:lpstr>5.  That Believers May be Tested in Their Obedience to God’s Word</vt:lpstr>
      <vt:lpstr>5.  That Believers May be Tested in Their Obedience to God’s Word</vt:lpstr>
      <vt:lpstr>5.  That Believers May be Tested in Their Obedience to God’s Word</vt:lpstr>
      <vt:lpstr>5.  That Believers May be Tested in Their Obedience to God’s Word</vt:lpstr>
      <vt:lpstr>5.  That Believers May be Tested in Their Obedience to God’s Word</vt:lpstr>
      <vt:lpstr>5.  That Believers May be Tested in Their Obedience to God’s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GIFTS OF THE HOLY SPIRIT - PART X SPEAKING IN OTHER TONGUES PART 1</dc:title>
  <dc:creator>Brad Montsion</dc:creator>
  <cp:lastModifiedBy>Brad Montsion</cp:lastModifiedBy>
  <cp:revision>18</cp:revision>
  <dcterms:created xsi:type="dcterms:W3CDTF">2020-08-29T22:10:28Z</dcterms:created>
  <dcterms:modified xsi:type="dcterms:W3CDTF">2020-08-29T23:21:51Z</dcterms:modified>
</cp:coreProperties>
</file>