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sldIdLst>
    <p:sldId id="256" r:id="rId2"/>
    <p:sldId id="356" r:id="rId3"/>
    <p:sldId id="357" r:id="rId4"/>
    <p:sldId id="358" r:id="rId5"/>
    <p:sldId id="376" r:id="rId6"/>
    <p:sldId id="377" r:id="rId7"/>
    <p:sldId id="378" r:id="rId8"/>
    <p:sldId id="359" r:id="rId9"/>
    <p:sldId id="379" r:id="rId10"/>
    <p:sldId id="364" r:id="rId11"/>
    <p:sldId id="380" r:id="rId12"/>
    <p:sldId id="381" r:id="rId13"/>
    <p:sldId id="363" r:id="rId14"/>
    <p:sldId id="366" r:id="rId15"/>
    <p:sldId id="382" r:id="rId16"/>
    <p:sldId id="369" r:id="rId17"/>
    <p:sldId id="38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3" autoAdjust="0"/>
    <p:restoredTop sz="94660"/>
  </p:normalViewPr>
  <p:slideViewPr>
    <p:cSldViewPr snapToGrid="0">
      <p:cViewPr varScale="1">
        <p:scale>
          <a:sx n="60" d="100"/>
          <a:sy n="60" d="100"/>
        </p:scale>
        <p:origin x="9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671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75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3168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16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4248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464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3068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169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09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261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390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23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27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399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1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857016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860801" y="836343"/>
            <a:ext cx="7519096" cy="2849671"/>
          </a:xfrm>
        </p:spPr>
        <p:txBody>
          <a:bodyPr>
            <a:normAutofit/>
          </a:bodyPr>
          <a:lstStyle/>
          <a:p>
            <a:pPr algn="l">
              <a:lnSpc>
                <a:spcPct val="90000"/>
              </a:lnSpc>
            </a:pPr>
            <a:r>
              <a:rPr lang="en-US" sz="4000" b="1" dirty="0">
                <a:solidFill>
                  <a:srgbClr val="FFFFFF"/>
                </a:solidFill>
              </a:rPr>
              <a:t>THE GIFTS OF THE HOLY SPIRIT - PART XI</a:t>
            </a:r>
            <a:br>
              <a:rPr lang="en-US" sz="4000" b="1" dirty="0">
                <a:solidFill>
                  <a:srgbClr val="FFFFFF"/>
                </a:solidFill>
              </a:rPr>
            </a:br>
            <a:r>
              <a:rPr lang="en-CA" sz="4000" b="1" dirty="0">
                <a:solidFill>
                  <a:srgbClr val="FFFFFF"/>
                </a:solidFill>
              </a:rPr>
              <a:t>SPEAKING IN OTHER TONGUES PART 2</a:t>
            </a:r>
            <a:endParaRPr lang="en-CA" sz="4000" dirty="0">
              <a:solidFill>
                <a:srgbClr val="FFFFFF"/>
              </a:solidFill>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4456386" y="3962088"/>
            <a:ext cx="6203795" cy="1186108"/>
          </a:xfrm>
        </p:spPr>
        <p:txBody>
          <a:bodyPr>
            <a:normAutofit fontScale="92500"/>
          </a:bodyPr>
          <a:lstStyle/>
          <a:p>
            <a:pPr algn="l"/>
            <a:r>
              <a:rPr lang="en-CA" sz="4000" b="1" dirty="0">
                <a:solidFill>
                  <a:schemeClr val="tx1">
                    <a:alpha val="70000"/>
                  </a:schemeClr>
                </a:solidFill>
              </a:rPr>
              <a:t>Text: I Corinthians 12:10d2</a:t>
            </a:r>
            <a:endParaRPr lang="en-CA" sz="4000" dirty="0">
              <a:solidFill>
                <a:schemeClr val="tx1">
                  <a:alpha val="70000"/>
                </a:scheme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6068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C591D85-25F6-4014-8EE4-E6701B6E93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3" name="Straight Connector 62">
              <a:extLst>
                <a:ext uri="{FF2B5EF4-FFF2-40B4-BE49-F238E27FC236}">
                  <a16:creationId xmlns:a16="http://schemas.microsoft.com/office/drawing/2014/main" id="{FD1DF05C-07BC-491B-9CAD-64494BA79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A1DD9EDF-1964-427F-B438-C9932530D1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65" name="Rectangle 23">
              <a:extLst>
                <a:ext uri="{FF2B5EF4-FFF2-40B4-BE49-F238E27FC236}">
                  <a16:creationId xmlns:a16="http://schemas.microsoft.com/office/drawing/2014/main" id="{923D52E1-E37A-48B6-B7EE-3C472F60E9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9FCF87B7-DFA0-41C5-B4B3-A9F113552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7BBB45BB-64EE-4E1A-9C95-28A4874E5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7">
              <a:extLst>
                <a:ext uri="{FF2B5EF4-FFF2-40B4-BE49-F238E27FC236}">
                  <a16:creationId xmlns:a16="http://schemas.microsoft.com/office/drawing/2014/main" id="{F8AD2D05-9327-4180-B006-53FDBF42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8">
              <a:extLst>
                <a:ext uri="{FF2B5EF4-FFF2-40B4-BE49-F238E27FC236}">
                  <a16:creationId xmlns:a16="http://schemas.microsoft.com/office/drawing/2014/main" id="{4A50A8D2-F326-4502-8778-AB479771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9">
              <a:extLst>
                <a:ext uri="{FF2B5EF4-FFF2-40B4-BE49-F238E27FC236}">
                  <a16:creationId xmlns:a16="http://schemas.microsoft.com/office/drawing/2014/main" id="{889E66B0-32A4-4375-84C1-A7612D042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C94DE422-737D-4C0B-9680-4F26E9BB4D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71">
              <a:extLst>
                <a:ext uri="{FF2B5EF4-FFF2-40B4-BE49-F238E27FC236}">
                  <a16:creationId xmlns:a16="http://schemas.microsoft.com/office/drawing/2014/main" id="{6D453758-4D58-442F-A42B-781C5C928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4" name="Rectangle 7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6" name="Rectangle 7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Freeform: Shape 91">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05508" y="187569"/>
            <a:ext cx="4415201" cy="6365631"/>
          </a:xfrm>
        </p:spPr>
        <p:txBody>
          <a:bodyPr vert="horz" lIns="91440" tIns="45720" rIns="91440" bIns="45720" rtlCol="0" anchor="ctr">
            <a:noAutofit/>
          </a:bodyPr>
          <a:lstStyle/>
          <a:p>
            <a:pPr algn="ctr"/>
            <a:r>
              <a:rPr lang="en-US" sz="1800" b="0" i="0" u="none" strike="noStrike" baseline="0" dirty="0"/>
              <a:t>	 </a:t>
            </a:r>
            <a:r>
              <a:rPr lang="en-US" sz="4000" b="1" u="none" strike="noStrike" baseline="0" dirty="0">
                <a:solidFill>
                  <a:schemeClr val="tx1"/>
                </a:solidFill>
                <a:latin typeface="Arial" panose="020B0604020202020204" pitchFamily="34" charset="0"/>
                <a:cs typeface="Arial" panose="020B0604020202020204" pitchFamily="34" charset="0"/>
              </a:rPr>
              <a:t>3.  Because </a:t>
            </a:r>
            <a:br>
              <a:rPr lang="en-US" sz="4000" b="1" u="none" strike="noStrike" baseline="0" dirty="0">
                <a:solidFill>
                  <a:schemeClr val="tx1"/>
                </a:solidFill>
                <a:latin typeface="Arial" panose="020B0604020202020204" pitchFamily="34" charset="0"/>
                <a:cs typeface="Arial" panose="020B0604020202020204" pitchFamily="34" charset="0"/>
              </a:rPr>
            </a:br>
            <a:r>
              <a:rPr lang="en-US" sz="4000" b="1" u="none" strike="noStrike" baseline="0" dirty="0">
                <a:solidFill>
                  <a:schemeClr val="tx1"/>
                </a:solidFill>
                <a:latin typeface="Arial" panose="020B0604020202020204" pitchFamily="34" charset="0"/>
                <a:cs typeface="Arial" panose="020B0604020202020204" pitchFamily="34" charset="0"/>
              </a:rPr>
              <a:t>the Holy Spirit gives us Power to Live a Holy Life</a:t>
            </a:r>
            <a:endParaRPr lang="en-US" sz="4000" b="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6116084" y="609600"/>
            <a:ext cx="5970408" cy="5545667"/>
          </a:xfrm>
        </p:spPr>
        <p:txBody>
          <a:bodyPr vert="horz" lIns="91440" tIns="45720" rIns="91440" bIns="45720" rtlCol="0" anchor="ctr">
            <a:noAutofit/>
          </a:bodyPr>
          <a:lstStyle/>
          <a:p>
            <a:pPr algn="l"/>
            <a:r>
              <a:rPr lang="en-US" sz="4000" i="1" dirty="0">
                <a:latin typeface="Arial" panose="020B0604020202020204" pitchFamily="34" charset="0"/>
                <a:cs typeface="Arial" panose="020B0604020202020204" pitchFamily="34" charset="0"/>
              </a:rPr>
              <a:t>“Therefore, there is now no condemnation for those who are in Christ Jesus, </a:t>
            </a:r>
            <a:r>
              <a:rPr lang="en-US" sz="4000" b="1" i="1" baseline="30000" dirty="0">
                <a:latin typeface="Arial" panose="020B0604020202020204" pitchFamily="34" charset="0"/>
                <a:cs typeface="Arial" panose="020B0604020202020204" pitchFamily="34" charset="0"/>
              </a:rPr>
              <a:t>2 </a:t>
            </a:r>
            <a:r>
              <a:rPr lang="en-US" sz="4000" i="1" dirty="0">
                <a:latin typeface="Arial" panose="020B0604020202020204" pitchFamily="34" charset="0"/>
                <a:cs typeface="Arial" panose="020B0604020202020204" pitchFamily="34" charset="0"/>
              </a:rPr>
              <a:t>because through Christ Jesus the law of the Spirit who gives life has set you</a:t>
            </a:r>
            <a:r>
              <a:rPr lang="en-US" sz="4000" i="1" baseline="30000" dirty="0">
                <a:latin typeface="Arial" panose="020B0604020202020204" pitchFamily="34" charset="0"/>
                <a:cs typeface="Arial" panose="020B0604020202020204" pitchFamily="34" charset="0"/>
              </a:rPr>
              <a:t> </a:t>
            </a:r>
            <a:r>
              <a:rPr lang="en-US" sz="4000" i="1" dirty="0">
                <a:latin typeface="Arial" panose="020B0604020202020204" pitchFamily="34" charset="0"/>
                <a:cs typeface="Arial" panose="020B0604020202020204" pitchFamily="34" charset="0"/>
              </a:rPr>
              <a:t>free from the law of sin and death.”</a:t>
            </a:r>
            <a:endParaRPr lang="en-US" sz="4000" b="1" i="1" dirty="0">
              <a:solidFill>
                <a:schemeClr val="tx1"/>
              </a:solidFill>
              <a:latin typeface="Arial" panose="020B0604020202020204" pitchFamily="34" charset="0"/>
              <a:cs typeface="Arial" panose="020B0604020202020204" pitchFamily="34" charset="0"/>
            </a:endParaRPr>
          </a:p>
          <a:p>
            <a:pPr algn="l"/>
            <a:r>
              <a:rPr lang="en-US" sz="4000" b="1" i="1" dirty="0">
                <a:solidFill>
                  <a:schemeClr val="tx1"/>
                </a:solidFill>
                <a:latin typeface="Arial" panose="020B0604020202020204" pitchFamily="34" charset="0"/>
                <a:cs typeface="Arial" panose="020B0604020202020204" pitchFamily="34" charset="0"/>
              </a:rPr>
              <a:t>					</a:t>
            </a:r>
            <a:r>
              <a:rPr lang="en-US" sz="4000" i="1" dirty="0">
                <a:solidFill>
                  <a:schemeClr val="tx1"/>
                </a:solidFill>
                <a:latin typeface="Arial" panose="020B0604020202020204" pitchFamily="34" charset="0"/>
                <a:cs typeface="Arial" panose="020B0604020202020204" pitchFamily="34" charset="0"/>
              </a:rPr>
              <a:t>Romans </a:t>
            </a:r>
            <a:r>
              <a:rPr lang="en-US" sz="4000" i="1" dirty="0">
                <a:latin typeface="Arial" panose="020B0604020202020204" pitchFamily="34" charset="0"/>
                <a:cs typeface="Arial" panose="020B0604020202020204" pitchFamily="34" charset="0"/>
              </a:rPr>
              <a:t>8:1,2</a:t>
            </a:r>
            <a:endParaRPr lang="en-CA" sz="4000" i="1" u="none" strike="noStrike" baseline="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19004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C591D85-25F6-4014-8EE4-E6701B6E93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3" name="Straight Connector 62">
              <a:extLst>
                <a:ext uri="{FF2B5EF4-FFF2-40B4-BE49-F238E27FC236}">
                  <a16:creationId xmlns:a16="http://schemas.microsoft.com/office/drawing/2014/main" id="{FD1DF05C-07BC-491B-9CAD-64494BA79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A1DD9EDF-1964-427F-B438-C9932530D1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65" name="Rectangle 23">
              <a:extLst>
                <a:ext uri="{FF2B5EF4-FFF2-40B4-BE49-F238E27FC236}">
                  <a16:creationId xmlns:a16="http://schemas.microsoft.com/office/drawing/2014/main" id="{923D52E1-E37A-48B6-B7EE-3C472F60E9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9FCF87B7-DFA0-41C5-B4B3-A9F113552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7BBB45BB-64EE-4E1A-9C95-28A4874E5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7">
              <a:extLst>
                <a:ext uri="{FF2B5EF4-FFF2-40B4-BE49-F238E27FC236}">
                  <a16:creationId xmlns:a16="http://schemas.microsoft.com/office/drawing/2014/main" id="{F8AD2D05-9327-4180-B006-53FDBF42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8">
              <a:extLst>
                <a:ext uri="{FF2B5EF4-FFF2-40B4-BE49-F238E27FC236}">
                  <a16:creationId xmlns:a16="http://schemas.microsoft.com/office/drawing/2014/main" id="{4A50A8D2-F326-4502-8778-AB479771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9">
              <a:extLst>
                <a:ext uri="{FF2B5EF4-FFF2-40B4-BE49-F238E27FC236}">
                  <a16:creationId xmlns:a16="http://schemas.microsoft.com/office/drawing/2014/main" id="{889E66B0-32A4-4375-84C1-A7612D042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C94DE422-737D-4C0B-9680-4F26E9BB4D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71">
              <a:extLst>
                <a:ext uri="{FF2B5EF4-FFF2-40B4-BE49-F238E27FC236}">
                  <a16:creationId xmlns:a16="http://schemas.microsoft.com/office/drawing/2014/main" id="{6D453758-4D58-442F-A42B-781C5C928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4" name="Rectangle 7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6" name="Rectangle 7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Freeform: Shape 91">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05508" y="187569"/>
            <a:ext cx="4415201" cy="6365631"/>
          </a:xfrm>
        </p:spPr>
        <p:txBody>
          <a:bodyPr vert="horz" lIns="91440" tIns="45720" rIns="91440" bIns="45720" rtlCol="0" anchor="ctr">
            <a:noAutofit/>
          </a:bodyPr>
          <a:lstStyle/>
          <a:p>
            <a:pPr algn="ctr"/>
            <a:r>
              <a:rPr lang="en-US" sz="1800" b="0" i="0" u="none" strike="noStrike" baseline="0" dirty="0"/>
              <a:t>	 </a:t>
            </a:r>
            <a:r>
              <a:rPr lang="en-US" sz="4000" b="1" u="none" strike="noStrike" baseline="0" dirty="0">
                <a:solidFill>
                  <a:schemeClr val="tx1"/>
                </a:solidFill>
                <a:latin typeface="Arial" panose="020B0604020202020204" pitchFamily="34" charset="0"/>
                <a:cs typeface="Arial" panose="020B0604020202020204" pitchFamily="34" charset="0"/>
              </a:rPr>
              <a:t>3.  Because </a:t>
            </a:r>
            <a:br>
              <a:rPr lang="en-US" sz="4000" b="1" u="none" strike="noStrike" baseline="0" dirty="0">
                <a:solidFill>
                  <a:schemeClr val="tx1"/>
                </a:solidFill>
                <a:latin typeface="Arial" panose="020B0604020202020204" pitchFamily="34" charset="0"/>
                <a:cs typeface="Arial" panose="020B0604020202020204" pitchFamily="34" charset="0"/>
              </a:rPr>
            </a:br>
            <a:r>
              <a:rPr lang="en-US" sz="4000" b="1" u="none" strike="noStrike" baseline="0" dirty="0">
                <a:solidFill>
                  <a:schemeClr val="tx1"/>
                </a:solidFill>
                <a:latin typeface="Arial" panose="020B0604020202020204" pitchFamily="34" charset="0"/>
                <a:cs typeface="Arial" panose="020B0604020202020204" pitchFamily="34" charset="0"/>
              </a:rPr>
              <a:t>the Holy Spirit gives us Power to Live a Holy Life</a:t>
            </a:r>
            <a:endParaRPr lang="en-US" sz="4000" b="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6116084" y="609600"/>
            <a:ext cx="5970408" cy="5545667"/>
          </a:xfrm>
        </p:spPr>
        <p:txBody>
          <a:bodyPr vert="horz" lIns="91440" tIns="45720" rIns="91440" bIns="45720" rtlCol="0" anchor="ctr">
            <a:noAutofit/>
          </a:bodyPr>
          <a:lstStyle/>
          <a:p>
            <a:pPr algn="l"/>
            <a:r>
              <a:rPr lang="en-US" sz="4000" i="1" dirty="0">
                <a:latin typeface="Arial" panose="020B0604020202020204" pitchFamily="34" charset="0"/>
                <a:cs typeface="Arial" panose="020B0604020202020204" pitchFamily="34" charset="0"/>
              </a:rPr>
              <a:t>“For if you live according to the flesh, you will die; but if by the Spirit you put to death the misdeeds of the body, you will live.”</a:t>
            </a:r>
          </a:p>
          <a:p>
            <a:pPr algn="l"/>
            <a:r>
              <a:rPr lang="en-US" sz="4000" i="1" u="none" strike="noStrike" baseline="0" dirty="0">
                <a:solidFill>
                  <a:schemeClr val="tx1"/>
                </a:solidFill>
                <a:latin typeface="Arial" panose="020B0604020202020204" pitchFamily="34" charset="0"/>
                <a:cs typeface="Arial" panose="020B0604020202020204" pitchFamily="34" charset="0"/>
              </a:rPr>
              <a:t>					Romans</a:t>
            </a:r>
            <a:r>
              <a:rPr lang="en-US" sz="4000" i="1" u="none" strike="noStrike" dirty="0">
                <a:solidFill>
                  <a:schemeClr val="tx1"/>
                </a:solidFill>
                <a:latin typeface="Arial" panose="020B0604020202020204" pitchFamily="34" charset="0"/>
                <a:cs typeface="Arial" panose="020B0604020202020204" pitchFamily="34" charset="0"/>
              </a:rPr>
              <a:t> 1:13</a:t>
            </a:r>
            <a:endParaRPr lang="en-CA" sz="4000" i="1" u="none" strike="noStrike" baseline="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2670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C591D85-25F6-4014-8EE4-E6701B6E93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3" name="Straight Connector 62">
              <a:extLst>
                <a:ext uri="{FF2B5EF4-FFF2-40B4-BE49-F238E27FC236}">
                  <a16:creationId xmlns:a16="http://schemas.microsoft.com/office/drawing/2014/main" id="{FD1DF05C-07BC-491B-9CAD-64494BA79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A1DD9EDF-1964-427F-B438-C9932530D1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65" name="Rectangle 23">
              <a:extLst>
                <a:ext uri="{FF2B5EF4-FFF2-40B4-BE49-F238E27FC236}">
                  <a16:creationId xmlns:a16="http://schemas.microsoft.com/office/drawing/2014/main" id="{923D52E1-E37A-48B6-B7EE-3C472F60E9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9FCF87B7-DFA0-41C5-B4B3-A9F113552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7BBB45BB-64EE-4E1A-9C95-28A4874E5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7">
              <a:extLst>
                <a:ext uri="{FF2B5EF4-FFF2-40B4-BE49-F238E27FC236}">
                  <a16:creationId xmlns:a16="http://schemas.microsoft.com/office/drawing/2014/main" id="{F8AD2D05-9327-4180-B006-53FDBF42F6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8">
              <a:extLst>
                <a:ext uri="{FF2B5EF4-FFF2-40B4-BE49-F238E27FC236}">
                  <a16:creationId xmlns:a16="http://schemas.microsoft.com/office/drawing/2014/main" id="{4A50A8D2-F326-4502-8778-AB479771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9">
              <a:extLst>
                <a:ext uri="{FF2B5EF4-FFF2-40B4-BE49-F238E27FC236}">
                  <a16:creationId xmlns:a16="http://schemas.microsoft.com/office/drawing/2014/main" id="{889E66B0-32A4-4375-84C1-A7612D042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C94DE422-737D-4C0B-9680-4F26E9BB4D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71">
              <a:extLst>
                <a:ext uri="{FF2B5EF4-FFF2-40B4-BE49-F238E27FC236}">
                  <a16:creationId xmlns:a16="http://schemas.microsoft.com/office/drawing/2014/main" id="{6D453758-4D58-442F-A42B-781C5C928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4" name="Rectangle 7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6" name="Rectangle 7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Freeform: Shape 91">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05508" y="187569"/>
            <a:ext cx="4415201" cy="6365631"/>
          </a:xfrm>
        </p:spPr>
        <p:txBody>
          <a:bodyPr vert="horz" lIns="91440" tIns="45720" rIns="91440" bIns="45720" rtlCol="0" anchor="ctr">
            <a:noAutofit/>
          </a:bodyPr>
          <a:lstStyle/>
          <a:p>
            <a:pPr algn="ctr"/>
            <a:r>
              <a:rPr lang="en-US" sz="1800" b="0" i="0" u="none" strike="noStrike" baseline="0" dirty="0"/>
              <a:t>	 </a:t>
            </a:r>
            <a:r>
              <a:rPr lang="en-US" sz="4000" b="1" u="none" strike="noStrike" baseline="0" dirty="0">
                <a:solidFill>
                  <a:schemeClr val="tx1"/>
                </a:solidFill>
                <a:latin typeface="Arial" panose="020B0604020202020204" pitchFamily="34" charset="0"/>
                <a:cs typeface="Arial" panose="020B0604020202020204" pitchFamily="34" charset="0"/>
              </a:rPr>
              <a:t>3.  Because </a:t>
            </a:r>
            <a:br>
              <a:rPr lang="en-US" sz="4000" b="1" u="none" strike="noStrike" baseline="0" dirty="0">
                <a:solidFill>
                  <a:schemeClr val="tx1"/>
                </a:solidFill>
                <a:latin typeface="Arial" panose="020B0604020202020204" pitchFamily="34" charset="0"/>
                <a:cs typeface="Arial" panose="020B0604020202020204" pitchFamily="34" charset="0"/>
              </a:rPr>
            </a:br>
            <a:r>
              <a:rPr lang="en-US" sz="4000" b="1" u="none" strike="noStrike" baseline="0" dirty="0">
                <a:solidFill>
                  <a:schemeClr val="tx1"/>
                </a:solidFill>
                <a:latin typeface="Arial" panose="020B0604020202020204" pitchFamily="34" charset="0"/>
                <a:cs typeface="Arial" panose="020B0604020202020204" pitchFamily="34" charset="0"/>
              </a:rPr>
              <a:t>the Holy Spirit gives us Power to Live a Holy Life</a:t>
            </a:r>
            <a:endParaRPr lang="en-US" sz="4000" b="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6116084" y="609600"/>
            <a:ext cx="5970408" cy="5545667"/>
          </a:xfrm>
        </p:spPr>
        <p:txBody>
          <a:bodyPr vert="horz" lIns="91440" tIns="45720" rIns="91440" bIns="45720" rtlCol="0" anchor="ctr">
            <a:noAutofit/>
          </a:bodyPr>
          <a:lstStyle/>
          <a:p>
            <a:pPr algn="l"/>
            <a:r>
              <a:rPr lang="en-US" sz="4000" i="1" dirty="0">
                <a:latin typeface="Arial" panose="020B0604020202020204" pitchFamily="34" charset="0"/>
                <a:cs typeface="Arial" panose="020B0604020202020204" pitchFamily="34" charset="0"/>
              </a:rPr>
              <a:t>“But if we walk in the light, as he is in the light, we have fellowship with one another, and the blood of Jesus, his Son, purifies us from all sin.”</a:t>
            </a:r>
          </a:p>
          <a:p>
            <a:pPr algn="l"/>
            <a:r>
              <a:rPr lang="en-CA" sz="4000" i="1" dirty="0">
                <a:latin typeface="Arial" panose="020B0604020202020204" pitchFamily="34" charset="0"/>
                <a:cs typeface="Arial" panose="020B0604020202020204" pitchFamily="34" charset="0"/>
              </a:rPr>
              <a:t>							I John1:7</a:t>
            </a:r>
            <a:endParaRPr lang="en-CA" sz="4000" i="1" u="none" strike="noStrike" baseline="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9538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Shape 50">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53" name="Straight Connector 52">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534653" y="1892300"/>
            <a:ext cx="4263483" cy="3073400"/>
          </a:xfrm>
        </p:spPr>
        <p:txBody>
          <a:bodyPr anchor="ctr">
            <a:noAutofit/>
          </a:bodyPr>
          <a:lstStyle/>
          <a:p>
            <a:pPr algn="l"/>
            <a:r>
              <a:rPr lang="en-US" b="1" baseline="30000" dirty="0"/>
              <a:t> </a:t>
            </a:r>
            <a:r>
              <a:rPr lang="en-US" sz="4000" dirty="0">
                <a:solidFill>
                  <a:schemeClr val="bg1"/>
                </a:solidFill>
                <a:latin typeface="Arial" panose="020B0604020202020204" pitchFamily="34" charset="0"/>
                <a:cs typeface="Arial" panose="020B0604020202020204" pitchFamily="34" charset="0"/>
              </a:rPr>
              <a:t>Jesus answered, “I am the way and the truth and the life. No one comes to the Father except through me.”</a:t>
            </a:r>
          </a:p>
          <a:p>
            <a:pPr algn="l"/>
            <a:r>
              <a:rPr lang="en-US" sz="4000" b="0" i="1" u="none" strike="noStrike" baseline="0" dirty="0">
                <a:solidFill>
                  <a:schemeClr val="bg1"/>
                </a:solidFill>
                <a:latin typeface="Arial" panose="020B0604020202020204" pitchFamily="34" charset="0"/>
                <a:cs typeface="Arial" panose="020B0604020202020204" pitchFamily="34" charset="0"/>
              </a:rPr>
              <a:t>		</a:t>
            </a:r>
            <a:r>
              <a:rPr lang="en-US" sz="4000" b="0" i="1" u="none" strike="noStrike" dirty="0">
                <a:solidFill>
                  <a:schemeClr val="bg1"/>
                </a:solidFill>
                <a:latin typeface="Arial" panose="020B0604020202020204" pitchFamily="34" charset="0"/>
                <a:cs typeface="Arial" panose="020B0604020202020204" pitchFamily="34" charset="0"/>
              </a:rPr>
              <a:t>  </a:t>
            </a:r>
            <a:r>
              <a:rPr lang="en-US" sz="4000" b="0" i="1" u="none" strike="noStrike" baseline="0" dirty="0">
                <a:solidFill>
                  <a:schemeClr val="bg1"/>
                </a:solidFill>
                <a:latin typeface="Arial" panose="020B0604020202020204" pitchFamily="34" charset="0"/>
                <a:cs typeface="Arial" panose="020B0604020202020204" pitchFamily="34" charset="0"/>
              </a:rPr>
              <a:t>John 14:16</a:t>
            </a:r>
            <a:endParaRPr lang="en-CA" sz="4000" b="0" i="1" u="none" strike="noStrike" baseline="0" dirty="0">
              <a:solidFill>
                <a:schemeClr val="bg1"/>
              </a:solidFill>
              <a:latin typeface="Arial" panose="020B0604020202020204" pitchFamily="34" charset="0"/>
              <a:cs typeface="Arial" panose="020B0604020202020204" pitchFamily="34" charset="0"/>
            </a:endParaRPr>
          </a:p>
        </p:txBody>
      </p:sp>
      <p:sp>
        <p:nvSpPr>
          <p:cNvPr id="57" name="Isosceles Triangle 56">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829734" y="854529"/>
            <a:ext cx="5799665" cy="5148943"/>
          </a:xfrm>
        </p:spPr>
        <p:txBody>
          <a:bodyPr anchor="ctr">
            <a:normAutofit/>
          </a:bodyPr>
          <a:lstStyle/>
          <a:p>
            <a:pPr algn="l"/>
            <a:r>
              <a:rPr lang="en-US" sz="4000" b="1" i="0" u="none" strike="noStrike" baseline="0" dirty="0">
                <a:solidFill>
                  <a:schemeClr val="tx1"/>
                </a:solidFill>
                <a:latin typeface="Arial" panose="020B0604020202020204" pitchFamily="34" charset="0"/>
                <a:cs typeface="Arial" panose="020B0604020202020204" pitchFamily="34" charset="0"/>
              </a:rPr>
              <a:t>4. Because We All Need a Constant Comforter</a:t>
            </a:r>
            <a:endParaRPr lang="en-CA" sz="4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772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96">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98">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100">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3" name="Straight Connector 102">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133638" y="140677"/>
            <a:ext cx="7766936" cy="1413144"/>
          </a:xfrm>
        </p:spPr>
        <p:txBody>
          <a:bodyPr vert="horz" lIns="91440" tIns="45720" rIns="91440" bIns="45720" rtlCol="0">
            <a:normAutofit/>
          </a:bodyPr>
          <a:lstStyle/>
          <a:p>
            <a:pPr algn="l"/>
            <a:r>
              <a:rPr lang="en-US" sz="4000" b="1" i="0" u="none" strike="noStrike" baseline="0" dirty="0">
                <a:solidFill>
                  <a:schemeClr val="tx1"/>
                </a:solidFill>
                <a:latin typeface="Arial" panose="020B0604020202020204" pitchFamily="34" charset="0"/>
                <a:cs typeface="Arial" panose="020B0604020202020204" pitchFamily="34" charset="0"/>
              </a:rPr>
              <a:t>5. Because We All Need Times of Refreshing</a:t>
            </a:r>
            <a:endParaRPr lang="en-US" sz="4000" b="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1272605" y="1736178"/>
            <a:ext cx="7766936" cy="1096899"/>
          </a:xfrm>
        </p:spPr>
        <p:txBody>
          <a:bodyPr vert="horz" lIns="91440" tIns="45720" rIns="91440" bIns="45720" rtlCol="0">
            <a:noAutofit/>
          </a:bodyPr>
          <a:lstStyle/>
          <a:p>
            <a:pPr algn="l"/>
            <a:r>
              <a:rPr lang="en-US" sz="4000" i="1" dirty="0">
                <a:solidFill>
                  <a:schemeClr val="tx1"/>
                </a:solidFill>
                <a:latin typeface="Arial" panose="020B0604020202020204" pitchFamily="34" charset="0"/>
                <a:cs typeface="Arial" panose="020B0604020202020204" pitchFamily="34" charset="0"/>
              </a:rPr>
              <a:t>“Repent, then, and turn to God, so that your sins may be wiped out, that times of refreshing may come from the Lord,”</a:t>
            </a:r>
          </a:p>
          <a:p>
            <a:pPr algn="l"/>
            <a:r>
              <a:rPr lang="en-US" sz="4000" b="0" i="1" u="none" strike="noStrike" baseline="0" dirty="0">
                <a:solidFill>
                  <a:schemeClr val="tx1"/>
                </a:solidFill>
                <a:latin typeface="Arial" panose="020B0604020202020204" pitchFamily="34" charset="0"/>
                <a:cs typeface="Arial" panose="020B0604020202020204" pitchFamily="34" charset="0"/>
              </a:rPr>
              <a:t>											Acts 3:19</a:t>
            </a:r>
            <a:endParaRPr lang="en-CA" sz="4000" b="0" i="1" u="none" strike="noStrike" baseline="0" dirty="0">
              <a:solidFill>
                <a:schemeClr val="tx1"/>
              </a:solidFill>
              <a:latin typeface="Arial" panose="020B0604020202020204" pitchFamily="34" charset="0"/>
              <a:cs typeface="Arial" panose="020B0604020202020204" pitchFamily="34" charset="0"/>
            </a:endParaRPr>
          </a:p>
        </p:txBody>
      </p:sp>
      <p:sp>
        <p:nvSpPr>
          <p:cNvPr id="10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923889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96">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Isosceles Triangle 98">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1" name="Isosceles Triangle 100">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3" name="Straight Connector 102">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133638" y="140677"/>
            <a:ext cx="7766936" cy="1413144"/>
          </a:xfrm>
        </p:spPr>
        <p:txBody>
          <a:bodyPr vert="horz" lIns="91440" tIns="45720" rIns="91440" bIns="45720" rtlCol="0">
            <a:normAutofit/>
          </a:bodyPr>
          <a:lstStyle/>
          <a:p>
            <a:pPr algn="l"/>
            <a:r>
              <a:rPr lang="en-US" sz="4000" b="1" i="0" u="none" strike="noStrike" baseline="0" dirty="0">
                <a:solidFill>
                  <a:schemeClr val="tx1"/>
                </a:solidFill>
                <a:latin typeface="Arial" panose="020B0604020202020204" pitchFamily="34" charset="0"/>
                <a:cs typeface="Arial" panose="020B0604020202020204" pitchFamily="34" charset="0"/>
              </a:rPr>
              <a:t>5. Because We All Need Times of Refreshing</a:t>
            </a:r>
            <a:endParaRPr lang="en-US" sz="4000" b="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842597" y="1736178"/>
            <a:ext cx="9583044" cy="1096899"/>
          </a:xfrm>
        </p:spPr>
        <p:txBody>
          <a:bodyPr vert="horz" lIns="91440" tIns="45720" rIns="91440" bIns="45720" rtlCol="0">
            <a:noAutofit/>
          </a:bodyPr>
          <a:lstStyle/>
          <a:p>
            <a:pPr algn="l"/>
            <a:r>
              <a:rPr lang="en-US" sz="3200" i="1" dirty="0">
                <a:solidFill>
                  <a:schemeClr val="tx1"/>
                </a:solidFill>
                <a:latin typeface="Arial" panose="020B0604020202020204" pitchFamily="34" charset="0"/>
                <a:cs typeface="Arial" panose="020B0604020202020204" pitchFamily="34" charset="0"/>
              </a:rPr>
              <a:t>“If anyone is thirsty, let them come to me and drink. </a:t>
            </a:r>
          </a:p>
          <a:p>
            <a:pPr algn="l"/>
            <a:r>
              <a:rPr lang="en-US" sz="3200" i="1" dirty="0">
                <a:solidFill>
                  <a:schemeClr val="tx1"/>
                </a:solidFill>
                <a:latin typeface="Arial" panose="020B0604020202020204" pitchFamily="34" charset="0"/>
                <a:cs typeface="Arial" panose="020B0604020202020204" pitchFamily="34" charset="0"/>
              </a:rPr>
              <a:t> 38. Whoever believes in me, as the Scripture has said, streams of living water will flow from within him. </a:t>
            </a:r>
          </a:p>
          <a:p>
            <a:pPr algn="l"/>
            <a:r>
              <a:rPr lang="en-US" sz="3200" i="1" dirty="0">
                <a:solidFill>
                  <a:schemeClr val="tx1"/>
                </a:solidFill>
                <a:latin typeface="Arial" panose="020B0604020202020204" pitchFamily="34" charset="0"/>
                <a:cs typeface="Arial" panose="020B0604020202020204" pitchFamily="34" charset="0"/>
              </a:rPr>
              <a:t>39. By this he meant the Spirit whom those who believed in him were </a:t>
            </a:r>
          </a:p>
          <a:p>
            <a:pPr algn="l"/>
            <a:r>
              <a:rPr lang="en-US" sz="3200" i="1" dirty="0">
                <a:solidFill>
                  <a:schemeClr val="tx1"/>
                </a:solidFill>
                <a:latin typeface="Arial" panose="020B0604020202020204" pitchFamily="34" charset="0"/>
                <a:cs typeface="Arial" panose="020B0604020202020204" pitchFamily="34" charset="0"/>
              </a:rPr>
              <a:t>later to receive.” </a:t>
            </a:r>
          </a:p>
          <a:p>
            <a:pPr algn="l"/>
            <a:r>
              <a:rPr lang="en-CA" sz="3200" i="1" dirty="0">
                <a:solidFill>
                  <a:schemeClr val="tx1"/>
                </a:solidFill>
                <a:latin typeface="Arial" panose="020B0604020202020204" pitchFamily="34" charset="0"/>
                <a:cs typeface="Arial" panose="020B0604020202020204" pitchFamily="34" charset="0"/>
              </a:rPr>
              <a:t> 										John 7:37, 38</a:t>
            </a:r>
            <a:endParaRPr lang="en-CA" sz="3200" b="0" i="1" u="none" strike="noStrike" baseline="0" dirty="0">
              <a:solidFill>
                <a:schemeClr val="tx1"/>
              </a:solidFill>
              <a:latin typeface="Arial" panose="020B0604020202020204" pitchFamily="34" charset="0"/>
              <a:cs typeface="Arial" panose="020B0604020202020204" pitchFamily="34" charset="0"/>
            </a:endParaRPr>
          </a:p>
        </p:txBody>
      </p:sp>
      <p:sp>
        <p:nvSpPr>
          <p:cNvPr id="107"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569352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2" end="2"/>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3" end="3"/>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 name="Rectangle 111">
            <a:extLst>
              <a:ext uri="{FF2B5EF4-FFF2-40B4-BE49-F238E27FC236}">
                <a16:creationId xmlns:a16="http://schemas.microsoft.com/office/drawing/2014/main" id="{9B8A5A16-7BE9-4AA1-9B5E-00FAFA5C8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A93528F3-EFCB-4F9C-AC6F-A130BC6FAC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433639C4-7BA8-46BF-B77F-C44F350F8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5B4FA542-2523-4BD8-BCF7-09F23BB6A2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0DC937BF-4C1E-4507-B43D-0C7644CAE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47E376DE-2C96-4763-AD42-01D60C2B0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B158AF34-A9BC-4D79-9525-2D355954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C7FAAF9-2552-422D-846A-3ADC4AD46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AE9C7168-E636-4C02-96D2-6D58240358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EFA004EC-0377-4ED7-AA13-B901F5D0B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7874CAB0-23F6-4DCB-B2FB-6ABE95AA5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8024AF93-149D-4CDC-9A3F-5B87F347D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485246" y="2035112"/>
            <a:ext cx="9577902" cy="2638243"/>
          </a:xfrm>
        </p:spPr>
        <p:txBody>
          <a:bodyPr vert="horz" lIns="91440" tIns="45720" rIns="91440" bIns="45720" rtlCol="0">
            <a:noAutofit/>
          </a:bodyPr>
          <a:lstStyle/>
          <a:p>
            <a:pPr algn="l"/>
            <a:r>
              <a:rPr lang="en-US" sz="4000" i="1" dirty="0">
                <a:solidFill>
                  <a:schemeClr val="bg1"/>
                </a:solidFill>
                <a:latin typeface="Arial" panose="020B0604020202020204" pitchFamily="34" charset="0"/>
                <a:cs typeface="Arial" panose="020B0604020202020204" pitchFamily="34" charset="0"/>
              </a:rPr>
              <a:t>“And if the Spirit of him who raised Jesus from the dead is living in you, he who raised Christ from the dead will also give life (quicken)to your mortal bodies through his Spirit, who lives in you.”</a:t>
            </a:r>
          </a:p>
          <a:p>
            <a:pPr algn="l"/>
            <a:r>
              <a:rPr lang="en-CA" sz="4000" i="1" dirty="0">
                <a:solidFill>
                  <a:schemeClr val="bg1"/>
                </a:solidFill>
                <a:latin typeface="Arial" panose="020B0604020202020204" pitchFamily="34" charset="0"/>
                <a:cs typeface="Arial" panose="020B0604020202020204" pitchFamily="34" charset="0"/>
              </a:rPr>
              <a:t>												Romans 8:11</a:t>
            </a:r>
            <a:endParaRPr lang="en-CA" sz="4000" b="0" i="1" u="none" strike="noStrike" baseline="0" dirty="0">
              <a:solidFill>
                <a:schemeClr val="bg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46482" y="194405"/>
            <a:ext cx="7766936" cy="1646302"/>
          </a:xfrm>
        </p:spPr>
        <p:txBody>
          <a:bodyPr vert="horz" lIns="91440" tIns="45720" rIns="91440" bIns="45720" rtlCol="0">
            <a:noAutofit/>
          </a:bodyPr>
          <a:lstStyle/>
          <a:p>
            <a:pPr algn="l">
              <a:lnSpc>
                <a:spcPct val="90000"/>
              </a:lnSpc>
            </a:pPr>
            <a:r>
              <a:rPr lang="en-US" sz="4000" b="1" i="0" u="none" strike="noStrike" baseline="0" dirty="0">
                <a:solidFill>
                  <a:schemeClr val="bg1"/>
                </a:solidFill>
                <a:latin typeface="Arial" panose="020B0604020202020204" pitchFamily="34" charset="0"/>
                <a:cs typeface="Arial" panose="020B0604020202020204" pitchFamily="34" charset="0"/>
              </a:rPr>
              <a:t>6. Because He Will Quicken Our Mortal Bodies</a:t>
            </a:r>
            <a:endParaRPr lang="en-US" sz="4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76081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9" name="Rectangle 128">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2" name="Straight Connector 131">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4"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5"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6" name="Isosceles Triangle 135">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7"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8"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Isosceles Triangle 138">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Isosceles Triangle 139">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586154" y="1990292"/>
            <a:ext cx="9014114" cy="1096899"/>
          </a:xfrm>
        </p:spPr>
        <p:txBody>
          <a:bodyPr vert="horz" lIns="91440" tIns="45720" rIns="91440" bIns="45720" rtlCol="0">
            <a:noAutofit/>
          </a:bodyPr>
          <a:lstStyle/>
          <a:p>
            <a:pPr algn="l">
              <a:lnSpc>
                <a:spcPct val="90000"/>
              </a:lnSpc>
            </a:pPr>
            <a:r>
              <a:rPr lang="en-US" sz="4000" i="1" dirty="0"/>
              <a:t>“I have much more to say to you, more than you can now bear. </a:t>
            </a:r>
            <a:r>
              <a:rPr lang="en-US" sz="4000" b="1" i="1" baseline="30000" dirty="0"/>
              <a:t>13 </a:t>
            </a:r>
            <a:r>
              <a:rPr lang="en-US" sz="4000" i="1" dirty="0"/>
              <a:t>But when he, the Spirit of truth, comes, he will guide you into all the truth. He will not speak on his own; he will speak only what he hears, and he will tell you what is yet to come.”</a:t>
            </a:r>
            <a:r>
              <a:rPr lang="en-US" sz="4000" b="1" i="1" dirty="0">
                <a:solidFill>
                  <a:schemeClr val="tx1"/>
                </a:solidFill>
                <a:latin typeface="Arial" panose="020B0604020202020204" pitchFamily="34" charset="0"/>
                <a:cs typeface="Arial" panose="020B0604020202020204" pitchFamily="34" charset="0"/>
              </a:rPr>
              <a:t> </a:t>
            </a:r>
          </a:p>
          <a:p>
            <a:pPr algn="l">
              <a:lnSpc>
                <a:spcPct val="90000"/>
              </a:lnSpc>
            </a:pPr>
            <a:r>
              <a:rPr lang="en-US" sz="4000" b="1" i="1" dirty="0">
                <a:solidFill>
                  <a:schemeClr val="tx1"/>
                </a:solidFill>
                <a:latin typeface="Arial" panose="020B0604020202020204" pitchFamily="34" charset="0"/>
                <a:cs typeface="Arial" panose="020B0604020202020204" pitchFamily="34" charset="0"/>
              </a:rPr>
              <a:t>										</a:t>
            </a:r>
            <a:r>
              <a:rPr lang="en-US" sz="4000" i="1" dirty="0">
                <a:solidFill>
                  <a:schemeClr val="tx1"/>
                </a:solidFill>
                <a:latin typeface="Arial" panose="020B0604020202020204" pitchFamily="34" charset="0"/>
                <a:cs typeface="Arial" panose="020B0604020202020204" pitchFamily="34" charset="0"/>
              </a:rPr>
              <a:t>John 16:12,13</a:t>
            </a:r>
            <a:endParaRPr lang="en-CA" sz="4000" i="1" u="none" strike="noStrike" baseline="0" dirty="0">
              <a:solidFill>
                <a:schemeClr val="tx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1003997" y="9695"/>
            <a:ext cx="7766936" cy="1646302"/>
          </a:xfrm>
        </p:spPr>
        <p:txBody>
          <a:bodyPr vert="horz" lIns="91440" tIns="45720" rIns="91440" bIns="45720" rtlCol="0">
            <a:normAutofit/>
          </a:bodyPr>
          <a:lstStyle/>
          <a:p>
            <a:pPr algn="l">
              <a:lnSpc>
                <a:spcPct val="90000"/>
              </a:lnSpc>
            </a:pPr>
            <a:r>
              <a:rPr lang="en-US" sz="1800" b="0" i="0" u="none" strike="noStrike" baseline="0" dirty="0"/>
              <a:t> </a:t>
            </a:r>
            <a:r>
              <a:rPr lang="en-US" sz="4000" b="1" i="0" u="none" strike="noStrike" baseline="0" dirty="0">
                <a:solidFill>
                  <a:schemeClr val="tx1"/>
                </a:solidFill>
                <a:latin typeface="Arial" panose="020B0604020202020204" pitchFamily="34" charset="0"/>
                <a:cs typeface="Arial" panose="020B0604020202020204" pitchFamily="34" charset="0"/>
              </a:rPr>
              <a:t>7. Because He Will Lead Us into All Truth</a:t>
            </a:r>
            <a:endParaRPr lang="en-US" sz="4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20438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0B738-BE52-4577-BCA4-AB0253EAAACA}"/>
              </a:ext>
            </a:extLst>
          </p:cNvPr>
          <p:cNvSpPr>
            <a:spLocks noGrp="1"/>
          </p:cNvSpPr>
          <p:nvPr>
            <p:ph idx="1"/>
          </p:nvPr>
        </p:nvSpPr>
        <p:spPr>
          <a:xfrm>
            <a:off x="248357" y="128589"/>
            <a:ext cx="8596668" cy="3880773"/>
          </a:xfrm>
        </p:spPr>
        <p:txBody>
          <a:bodyPr>
            <a:noAutofit/>
          </a:bodyPr>
          <a:lstStyle/>
          <a:p>
            <a:pPr marL="0" indent="0">
              <a:buNone/>
            </a:pPr>
            <a:r>
              <a:rPr lang="en-US" sz="3600" b="0" i="1" dirty="0">
                <a:solidFill>
                  <a:srgbClr val="000000"/>
                </a:solidFill>
                <a:effectLst/>
                <a:latin typeface="Arial" panose="020B0604020202020204" pitchFamily="34" charset="0"/>
                <a:cs typeface="Arial" panose="020B0604020202020204" pitchFamily="34" charset="0"/>
              </a:rPr>
              <a:t>“But when the Pharisees heard this, they said, “It is only by </a:t>
            </a:r>
            <a:r>
              <a:rPr lang="en-US" sz="3600" b="0" i="1" dirty="0" err="1">
                <a:solidFill>
                  <a:srgbClr val="000000"/>
                </a:solidFill>
                <a:effectLst/>
                <a:latin typeface="Arial" panose="020B0604020202020204" pitchFamily="34" charset="0"/>
                <a:cs typeface="Arial" panose="020B0604020202020204" pitchFamily="34" charset="0"/>
              </a:rPr>
              <a:t>Beelzebul</a:t>
            </a:r>
            <a:r>
              <a:rPr lang="en-US" sz="3600" b="0" i="1" dirty="0">
                <a:solidFill>
                  <a:srgbClr val="000000"/>
                </a:solidFill>
                <a:effectLst/>
                <a:latin typeface="Arial" panose="020B0604020202020204" pitchFamily="34" charset="0"/>
                <a:cs typeface="Arial" panose="020B0604020202020204" pitchFamily="34" charset="0"/>
              </a:rPr>
              <a:t>, the prince of demons, that this fellow drives out demons.”</a:t>
            </a:r>
          </a:p>
          <a:p>
            <a:pPr marL="0" indent="0">
              <a:buNone/>
            </a:pPr>
            <a:r>
              <a:rPr lang="en-US" sz="3600" i="1" dirty="0">
                <a:solidFill>
                  <a:srgbClr val="000000"/>
                </a:solidFill>
                <a:latin typeface="Arial" panose="020B0604020202020204" pitchFamily="34" charset="0"/>
                <a:cs typeface="Arial" panose="020B0604020202020204" pitchFamily="34" charset="0"/>
              </a:rPr>
              <a:t>										Matthew 12:24</a:t>
            </a:r>
          </a:p>
          <a:p>
            <a:pPr marL="0" indent="0">
              <a:buNone/>
            </a:pPr>
            <a:endParaRPr lang="en-US" sz="3600" i="1" dirty="0">
              <a:solidFill>
                <a:srgbClr val="000000"/>
              </a:solidFill>
              <a:latin typeface="Arial" panose="020B0604020202020204" pitchFamily="34" charset="0"/>
              <a:cs typeface="Arial" panose="020B0604020202020204" pitchFamily="34" charset="0"/>
            </a:endParaRPr>
          </a:p>
          <a:p>
            <a:pPr marL="0" indent="0">
              <a:buNone/>
            </a:pPr>
            <a:r>
              <a:rPr lang="en-US" sz="3600" b="0" i="1" dirty="0">
                <a:solidFill>
                  <a:srgbClr val="FF0000"/>
                </a:solidFill>
                <a:effectLst/>
                <a:latin typeface="Arial" panose="020B0604020202020204" pitchFamily="34" charset="0"/>
                <a:cs typeface="Arial" panose="020B0604020202020204" pitchFamily="34" charset="0"/>
              </a:rPr>
              <a:t>“And so I tell you, every kind of sin and slander can be forgiven, but blasphemy against the Spirit will not be forgiven.”</a:t>
            </a:r>
          </a:p>
          <a:p>
            <a:pPr marL="0" indent="0">
              <a:buNone/>
            </a:pPr>
            <a:r>
              <a:rPr lang="en-US" sz="3600" i="1" dirty="0">
                <a:solidFill>
                  <a:srgbClr val="FF0000"/>
                </a:solidFill>
                <a:latin typeface="Arial" panose="020B0604020202020204" pitchFamily="34" charset="0"/>
                <a:cs typeface="Arial" panose="020B0604020202020204" pitchFamily="34" charset="0"/>
              </a:rPr>
              <a:t>										Matthew 12:31</a:t>
            </a:r>
            <a:endParaRPr lang="en-CA" sz="3600"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4452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0B738-BE52-4577-BCA4-AB0253EAAACA}"/>
              </a:ext>
            </a:extLst>
          </p:cNvPr>
          <p:cNvSpPr>
            <a:spLocks noGrp="1"/>
          </p:cNvSpPr>
          <p:nvPr>
            <p:ph idx="1"/>
          </p:nvPr>
        </p:nvSpPr>
        <p:spPr>
          <a:xfrm>
            <a:off x="248357" y="128589"/>
            <a:ext cx="8596668" cy="3880773"/>
          </a:xfrm>
        </p:spPr>
        <p:txBody>
          <a:bodyPr>
            <a:noAutofit/>
          </a:bodyPr>
          <a:lstStyle/>
          <a:p>
            <a:pPr marL="0" indent="0">
              <a:buNone/>
            </a:pPr>
            <a:endParaRPr lang="en-US" sz="4000" b="1" i="0" u="none" strike="noStrike" baseline="0" dirty="0">
              <a:solidFill>
                <a:srgbClr val="0000FF"/>
              </a:solidFill>
              <a:latin typeface="Arial" panose="020B0604020202020204" pitchFamily="34" charset="0"/>
              <a:cs typeface="Arial" panose="020B0604020202020204" pitchFamily="34" charset="0"/>
            </a:endParaRPr>
          </a:p>
          <a:p>
            <a:pPr marL="0" indent="0">
              <a:buNone/>
            </a:pPr>
            <a:endParaRPr lang="en-US" sz="4000" b="1" dirty="0">
              <a:solidFill>
                <a:srgbClr val="0000FF"/>
              </a:solidFill>
              <a:latin typeface="Arial" panose="020B0604020202020204" pitchFamily="34" charset="0"/>
              <a:cs typeface="Arial" panose="020B0604020202020204" pitchFamily="34" charset="0"/>
            </a:endParaRPr>
          </a:p>
          <a:p>
            <a:pPr marL="0" indent="0" algn="ctr">
              <a:buNone/>
            </a:pPr>
            <a:r>
              <a:rPr lang="en-US" sz="4000" b="1" i="0" u="none" strike="noStrike" baseline="0" dirty="0">
                <a:solidFill>
                  <a:schemeClr val="tx1"/>
                </a:solidFill>
                <a:latin typeface="Arial" panose="020B0604020202020204" pitchFamily="34" charset="0"/>
                <a:cs typeface="Arial" panose="020B0604020202020204" pitchFamily="34" charset="0"/>
              </a:rPr>
              <a:t>Why Should Every Christian Receive the Holy Spirit</a:t>
            </a:r>
          </a:p>
          <a:p>
            <a:pPr marL="0" indent="0" algn="ctr">
              <a:buNone/>
            </a:pPr>
            <a:r>
              <a:rPr lang="en-US" sz="4000" b="1" i="0" u="none" strike="noStrike" baseline="0" dirty="0">
                <a:solidFill>
                  <a:schemeClr val="tx1"/>
                </a:solidFill>
                <a:latin typeface="Arial" panose="020B0604020202020204" pitchFamily="34" charset="0"/>
                <a:cs typeface="Arial" panose="020B0604020202020204" pitchFamily="34" charset="0"/>
              </a:rPr>
              <a:t>and Speak in Other Tongues?</a:t>
            </a:r>
            <a:endParaRPr lang="en-CA"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57547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34" name="Straight Connector 33">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51692" y="1282701"/>
            <a:ext cx="5421703" cy="4307148"/>
          </a:xfrm>
        </p:spPr>
        <p:txBody>
          <a:bodyPr anchor="ctr">
            <a:noAutofit/>
          </a:bodyPr>
          <a:lstStyle/>
          <a:p>
            <a:pPr algn="l"/>
            <a:r>
              <a:rPr lang="en-US" sz="4000" i="1" dirty="0">
                <a:solidFill>
                  <a:schemeClr val="tx1"/>
                </a:solidFill>
                <a:latin typeface="Arial" panose="020B0604020202020204" pitchFamily="34" charset="0"/>
                <a:cs typeface="Arial" panose="020B0604020202020204" pitchFamily="34" charset="0"/>
              </a:rPr>
              <a:t>“The man on whom you see the Spirit come down and remain is he who will baptize with the Holy Spirit. </a:t>
            </a:r>
            <a:br>
              <a:rPr lang="en-US" sz="4000" i="1" dirty="0">
                <a:solidFill>
                  <a:schemeClr val="tx1"/>
                </a:solidFill>
                <a:latin typeface="Arial" panose="020B0604020202020204" pitchFamily="34" charset="0"/>
                <a:cs typeface="Arial" panose="020B0604020202020204" pitchFamily="34" charset="0"/>
              </a:rPr>
            </a:br>
            <a:r>
              <a:rPr lang="en-US" sz="4000" i="1" dirty="0">
                <a:solidFill>
                  <a:schemeClr val="tx1"/>
                </a:solidFill>
                <a:latin typeface="Arial" panose="020B0604020202020204" pitchFamily="34" charset="0"/>
                <a:cs typeface="Arial" panose="020B0604020202020204" pitchFamily="34" charset="0"/>
              </a:rPr>
              <a:t>34. I have seen and I testify that this is the Son of God”</a:t>
            </a:r>
            <a:r>
              <a:rPr lang="en-US" sz="4000" i="1" dirty="0">
                <a:solidFill>
                  <a:schemeClr val="bg1"/>
                </a:solidFill>
                <a:latin typeface="Arial" panose="020B0604020202020204" pitchFamily="34" charset="0"/>
                <a:cs typeface="Arial" panose="020B0604020202020204" pitchFamily="34" charset="0"/>
              </a:rPr>
              <a:t>.” </a:t>
            </a:r>
            <a:br>
              <a:rPr lang="en-US" sz="4000" i="1" dirty="0">
                <a:solidFill>
                  <a:schemeClr val="bg1"/>
                </a:solidFill>
                <a:latin typeface="Arial" panose="020B0604020202020204" pitchFamily="34" charset="0"/>
                <a:cs typeface="Arial" panose="020B0604020202020204" pitchFamily="34" charset="0"/>
              </a:rPr>
            </a:br>
            <a:r>
              <a:rPr lang="en-CA" sz="4000" i="1" dirty="0">
                <a:solidFill>
                  <a:schemeClr val="tx1"/>
                </a:solidFill>
                <a:latin typeface="Arial" panose="020B0604020202020204" pitchFamily="34" charset="0"/>
                <a:cs typeface="Arial" panose="020B0604020202020204" pitchFamily="34" charset="0"/>
              </a:rPr>
              <a:t>			John 1: 33:34</a:t>
            </a:r>
            <a:br>
              <a:rPr lang="en-CA" sz="4000" dirty="0">
                <a:solidFill>
                  <a:schemeClr val="bg1"/>
                </a:solidFill>
                <a:latin typeface="Arial" panose="020B0604020202020204" pitchFamily="34" charset="0"/>
                <a:cs typeface="Arial" panose="020B0604020202020204" pitchFamily="34" charset="0"/>
              </a:rPr>
            </a:br>
            <a:endParaRPr lang="en-CA" sz="4000" dirty="0">
              <a:solidFill>
                <a:schemeClr val="accent2">
                  <a:lumMod val="50000"/>
                </a:schemeClr>
              </a:solidFill>
              <a:latin typeface="Arial" panose="020B0604020202020204" pitchFamily="34" charset="0"/>
              <a:cs typeface="Arial" panose="020B0604020202020204" pitchFamily="34" charset="0"/>
            </a:endParaRPr>
          </a:p>
        </p:txBody>
      </p:sp>
      <p:sp>
        <p:nvSpPr>
          <p:cNvPr id="42" name="Freeform: Shape 41">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8018585" y="2876315"/>
            <a:ext cx="4067907" cy="1096899"/>
          </a:xfrm>
        </p:spPr>
        <p:txBody>
          <a:bodyPr anchor="ctr">
            <a:noAutofit/>
          </a:bodyPr>
          <a:lstStyle/>
          <a:p>
            <a:pPr algn="ctr"/>
            <a:r>
              <a:rPr lang="en-US" sz="4000" b="1" dirty="0">
                <a:solidFill>
                  <a:schemeClr val="bg1"/>
                </a:solidFill>
                <a:latin typeface="Arial" panose="020B0604020202020204" pitchFamily="34" charset="0"/>
                <a:cs typeface="Arial" panose="020B0604020202020204" pitchFamily="34" charset="0"/>
              </a:rPr>
              <a:t>1. Because if Christ and His Apostles Needed the Holy Spirit, So Do We</a:t>
            </a:r>
            <a:endParaRPr lang="en-CA"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7301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34" name="Straight Connector 33">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07844" y="1271190"/>
            <a:ext cx="5421703" cy="4307148"/>
          </a:xfrm>
        </p:spPr>
        <p:txBody>
          <a:bodyPr anchor="ctr">
            <a:noAutofit/>
          </a:bodyPr>
          <a:lstStyle/>
          <a:p>
            <a:pPr algn="l"/>
            <a:r>
              <a:rPr lang="en-US" sz="4000" b="0" i="1" dirty="0">
                <a:solidFill>
                  <a:srgbClr val="000000"/>
                </a:solidFill>
                <a:effectLst/>
                <a:latin typeface="Arial" panose="020B0604020202020204" pitchFamily="34" charset="0"/>
                <a:cs typeface="Arial" panose="020B0604020202020204" pitchFamily="34" charset="0"/>
              </a:rPr>
              <a:t>“When the day of Pentecost came, they were all together in one place. </a:t>
            </a:r>
            <a:r>
              <a:rPr lang="en-US" sz="4000" b="1" i="1" baseline="30000" dirty="0">
                <a:solidFill>
                  <a:srgbClr val="000000"/>
                </a:solidFill>
                <a:effectLst/>
                <a:latin typeface="Arial" panose="020B0604020202020204" pitchFamily="34" charset="0"/>
                <a:cs typeface="Arial" panose="020B0604020202020204" pitchFamily="34" charset="0"/>
              </a:rPr>
              <a:t>2 </a:t>
            </a:r>
            <a:r>
              <a:rPr lang="en-US" sz="4000" b="0" i="1" dirty="0">
                <a:solidFill>
                  <a:srgbClr val="000000"/>
                </a:solidFill>
                <a:effectLst/>
                <a:latin typeface="Arial" panose="020B0604020202020204" pitchFamily="34" charset="0"/>
                <a:cs typeface="Arial" panose="020B0604020202020204" pitchFamily="34" charset="0"/>
              </a:rPr>
              <a:t>Suddenly a sound like the blowing of a violent wind came from heaven and filled the whole house where they were sitting.”</a:t>
            </a:r>
            <a:br>
              <a:rPr lang="en-US" sz="4000" b="0" i="1" dirty="0">
                <a:solidFill>
                  <a:srgbClr val="000000"/>
                </a:solidFill>
                <a:effectLst/>
                <a:latin typeface="Arial" panose="020B0604020202020204" pitchFamily="34" charset="0"/>
                <a:cs typeface="Arial" panose="020B0604020202020204" pitchFamily="34" charset="0"/>
              </a:rPr>
            </a:br>
            <a:r>
              <a:rPr lang="en-US" sz="4000" b="0" i="1" dirty="0">
                <a:solidFill>
                  <a:srgbClr val="000000"/>
                </a:solidFill>
                <a:effectLst/>
                <a:latin typeface="Arial" panose="020B0604020202020204" pitchFamily="34" charset="0"/>
                <a:cs typeface="Arial" panose="020B0604020202020204" pitchFamily="34" charset="0"/>
              </a:rPr>
              <a:t>					Acts 2:1-2</a:t>
            </a:r>
            <a:endParaRPr lang="en-CA" sz="4000" i="1" dirty="0">
              <a:solidFill>
                <a:schemeClr val="accent2">
                  <a:lumMod val="50000"/>
                </a:schemeClr>
              </a:solidFill>
              <a:latin typeface="Arial" panose="020B0604020202020204" pitchFamily="34" charset="0"/>
              <a:cs typeface="Arial" panose="020B0604020202020204" pitchFamily="34" charset="0"/>
            </a:endParaRPr>
          </a:p>
        </p:txBody>
      </p:sp>
      <p:sp>
        <p:nvSpPr>
          <p:cNvPr id="42" name="Freeform: Shape 41">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8018585" y="2876315"/>
            <a:ext cx="4067907" cy="1096899"/>
          </a:xfrm>
        </p:spPr>
        <p:txBody>
          <a:bodyPr anchor="ctr">
            <a:noAutofit/>
          </a:bodyPr>
          <a:lstStyle/>
          <a:p>
            <a:pPr algn="ctr"/>
            <a:r>
              <a:rPr lang="en-US" sz="4000" b="1" dirty="0">
                <a:solidFill>
                  <a:schemeClr val="bg1"/>
                </a:solidFill>
                <a:latin typeface="Arial" panose="020B0604020202020204" pitchFamily="34" charset="0"/>
                <a:cs typeface="Arial" panose="020B0604020202020204" pitchFamily="34" charset="0"/>
              </a:rPr>
              <a:t>1. Because if Christ and His Apostles Needed the Holy Spirit, So Do We</a:t>
            </a:r>
            <a:endParaRPr lang="en-CA"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11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34" name="Straight Connector 33">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07844" y="1271190"/>
            <a:ext cx="5409049" cy="4307148"/>
          </a:xfrm>
        </p:spPr>
        <p:txBody>
          <a:bodyPr anchor="ctr">
            <a:noAutofit/>
          </a:bodyPr>
          <a:lstStyle/>
          <a:p>
            <a:pPr algn="l"/>
            <a:r>
              <a:rPr lang="en-US" sz="4000" b="0" i="1" dirty="0">
                <a:solidFill>
                  <a:srgbClr val="000000"/>
                </a:solidFill>
                <a:effectLst/>
                <a:latin typeface="Arial" panose="020B0604020202020204" pitchFamily="34" charset="0"/>
                <a:cs typeface="Arial" panose="020B0604020202020204" pitchFamily="34" charset="0"/>
              </a:rPr>
              <a:t>“They saw what seemed to be tongues of fire that separated and came to rest on each of them. </a:t>
            </a:r>
            <a:r>
              <a:rPr lang="en-US" sz="4000" b="1" i="1" baseline="30000" dirty="0">
                <a:solidFill>
                  <a:srgbClr val="000000"/>
                </a:solidFill>
                <a:effectLst/>
                <a:latin typeface="Arial" panose="020B0604020202020204" pitchFamily="34" charset="0"/>
                <a:cs typeface="Arial" panose="020B0604020202020204" pitchFamily="34" charset="0"/>
              </a:rPr>
              <a:t>4 </a:t>
            </a:r>
            <a:r>
              <a:rPr lang="en-US" sz="4000" b="0" i="1" dirty="0">
                <a:solidFill>
                  <a:srgbClr val="000000"/>
                </a:solidFill>
                <a:effectLst/>
                <a:latin typeface="Arial" panose="020B0604020202020204" pitchFamily="34" charset="0"/>
                <a:cs typeface="Arial" panose="020B0604020202020204" pitchFamily="34" charset="0"/>
              </a:rPr>
              <a:t>All of them were filled with the Holy Spirit and began to speak in other tongues</a:t>
            </a:r>
            <a:r>
              <a:rPr lang="en-US" sz="4000" b="0" i="1" baseline="30000" dirty="0">
                <a:solidFill>
                  <a:srgbClr val="000000"/>
                </a:solidFill>
                <a:effectLst/>
                <a:latin typeface="Arial" panose="020B0604020202020204" pitchFamily="34" charset="0"/>
                <a:cs typeface="Arial" panose="020B0604020202020204" pitchFamily="34" charset="0"/>
              </a:rPr>
              <a:t> </a:t>
            </a:r>
            <a:r>
              <a:rPr lang="en-US" sz="4000" b="0" i="1" dirty="0">
                <a:solidFill>
                  <a:srgbClr val="000000"/>
                </a:solidFill>
                <a:effectLst/>
                <a:latin typeface="Arial" panose="020B0604020202020204" pitchFamily="34" charset="0"/>
                <a:cs typeface="Arial" panose="020B0604020202020204" pitchFamily="34" charset="0"/>
              </a:rPr>
              <a:t>as the Spirit enabled them.”</a:t>
            </a:r>
            <a:br>
              <a:rPr lang="en-US" sz="4000" b="0" i="1" dirty="0">
                <a:solidFill>
                  <a:srgbClr val="000000"/>
                </a:solidFill>
                <a:effectLst/>
                <a:latin typeface="Arial" panose="020B0604020202020204" pitchFamily="34" charset="0"/>
                <a:cs typeface="Arial" panose="020B0604020202020204" pitchFamily="34" charset="0"/>
              </a:rPr>
            </a:br>
            <a:r>
              <a:rPr lang="en-US" sz="4000" b="0" i="1" dirty="0">
                <a:solidFill>
                  <a:srgbClr val="000000"/>
                </a:solidFill>
                <a:effectLst/>
                <a:latin typeface="Arial" panose="020B0604020202020204" pitchFamily="34" charset="0"/>
                <a:cs typeface="Arial" panose="020B0604020202020204" pitchFamily="34" charset="0"/>
              </a:rPr>
              <a:t>					Acts 2:3-4</a:t>
            </a:r>
            <a:endParaRPr lang="en-CA" sz="4000" i="1" dirty="0">
              <a:solidFill>
                <a:schemeClr val="accent2">
                  <a:lumMod val="50000"/>
                </a:schemeClr>
              </a:solidFill>
              <a:latin typeface="Arial" panose="020B0604020202020204" pitchFamily="34" charset="0"/>
              <a:cs typeface="Arial" panose="020B0604020202020204" pitchFamily="34" charset="0"/>
            </a:endParaRPr>
          </a:p>
        </p:txBody>
      </p:sp>
      <p:sp>
        <p:nvSpPr>
          <p:cNvPr id="42" name="Freeform: Shape 41">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8018585" y="2876315"/>
            <a:ext cx="4067907" cy="1096899"/>
          </a:xfrm>
        </p:spPr>
        <p:txBody>
          <a:bodyPr anchor="ctr">
            <a:noAutofit/>
          </a:bodyPr>
          <a:lstStyle/>
          <a:p>
            <a:pPr algn="ctr"/>
            <a:r>
              <a:rPr lang="en-US" sz="4000" b="1" dirty="0">
                <a:solidFill>
                  <a:schemeClr val="bg1"/>
                </a:solidFill>
                <a:latin typeface="Arial" panose="020B0604020202020204" pitchFamily="34" charset="0"/>
                <a:cs typeface="Arial" panose="020B0604020202020204" pitchFamily="34" charset="0"/>
              </a:rPr>
              <a:t>1. Because if Christ and His Apostles Needed the Holy Spirit, So Do We</a:t>
            </a:r>
            <a:endParaRPr lang="en-CA"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711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34" name="Straight Connector 33">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6"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07844" y="1271190"/>
            <a:ext cx="5409049" cy="4307148"/>
          </a:xfrm>
        </p:spPr>
        <p:txBody>
          <a:bodyPr anchor="ctr">
            <a:noAutofit/>
          </a:bodyPr>
          <a:lstStyle/>
          <a:p>
            <a:pPr algn="l"/>
            <a:r>
              <a:rPr lang="en-US" sz="4000" b="0" i="1" u="none" strike="noStrike" baseline="0" dirty="0">
                <a:solidFill>
                  <a:schemeClr val="tx1"/>
                </a:solidFill>
                <a:latin typeface="Arial" panose="020B0604020202020204" pitchFamily="34" charset="0"/>
                <a:cs typeface="Arial" panose="020B0604020202020204" pitchFamily="34" charset="0"/>
              </a:rPr>
              <a:t>“The promise is for you and your children and for all who are far off – for all whom the Lord our God will call.”</a:t>
            </a:r>
            <a:br>
              <a:rPr lang="en-US" sz="4000" b="0" i="1" u="none" strike="noStrike" baseline="0" dirty="0">
                <a:solidFill>
                  <a:schemeClr val="tx1"/>
                </a:solidFill>
                <a:latin typeface="Arial" panose="020B0604020202020204" pitchFamily="34" charset="0"/>
                <a:cs typeface="Arial" panose="020B0604020202020204" pitchFamily="34" charset="0"/>
              </a:rPr>
            </a:br>
            <a:br>
              <a:rPr lang="en-CA" sz="4000" b="0" i="1" u="none" strike="noStrike" baseline="0" dirty="0">
                <a:solidFill>
                  <a:schemeClr val="tx1"/>
                </a:solidFill>
                <a:latin typeface="Arial" panose="020B0604020202020204" pitchFamily="34" charset="0"/>
                <a:cs typeface="Arial" panose="020B0604020202020204" pitchFamily="34" charset="0"/>
              </a:rPr>
            </a:br>
            <a:r>
              <a:rPr lang="en-CA" sz="4000" b="0" i="1" u="none" strike="noStrike" baseline="0" dirty="0">
                <a:solidFill>
                  <a:schemeClr val="tx1"/>
                </a:solidFill>
                <a:latin typeface="Arial" panose="020B0604020202020204" pitchFamily="34" charset="0"/>
                <a:cs typeface="Arial" panose="020B0604020202020204" pitchFamily="34" charset="0"/>
              </a:rPr>
              <a:t>						Acts 2:39</a:t>
            </a:r>
            <a:endParaRPr lang="en-CA" sz="4000" dirty="0">
              <a:solidFill>
                <a:schemeClr val="tx1"/>
              </a:solidFill>
              <a:latin typeface="Arial" panose="020B0604020202020204" pitchFamily="34" charset="0"/>
              <a:cs typeface="Arial" panose="020B0604020202020204" pitchFamily="34" charset="0"/>
            </a:endParaRPr>
          </a:p>
        </p:txBody>
      </p:sp>
      <p:sp>
        <p:nvSpPr>
          <p:cNvPr id="42" name="Freeform: Shape 41">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8018585" y="2876315"/>
            <a:ext cx="4067907" cy="1096899"/>
          </a:xfrm>
        </p:spPr>
        <p:txBody>
          <a:bodyPr anchor="ctr">
            <a:noAutofit/>
          </a:bodyPr>
          <a:lstStyle/>
          <a:p>
            <a:pPr algn="ctr"/>
            <a:r>
              <a:rPr lang="en-US" sz="4000" b="1" dirty="0">
                <a:solidFill>
                  <a:schemeClr val="bg1"/>
                </a:solidFill>
                <a:latin typeface="Arial" panose="020B0604020202020204" pitchFamily="34" charset="0"/>
                <a:cs typeface="Arial" panose="020B0604020202020204" pitchFamily="34" charset="0"/>
              </a:rPr>
              <a:t>1. Because if Christ and His Apostles Needed the Holy Spirit, So Do We</a:t>
            </a:r>
            <a:endParaRPr lang="en-CA"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906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Shape 50">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53" name="Straight Connector 52">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534654" y="1892300"/>
            <a:ext cx="4422884" cy="3073400"/>
          </a:xfrm>
        </p:spPr>
        <p:txBody>
          <a:bodyPr anchor="ctr">
            <a:noAutofit/>
          </a:bodyPr>
          <a:lstStyle/>
          <a:p>
            <a:pPr algn="l"/>
            <a:r>
              <a:rPr lang="en-US" dirty="0"/>
              <a:t> </a:t>
            </a:r>
            <a:r>
              <a:rPr lang="en-US" sz="4000" b="1" dirty="0">
                <a:solidFill>
                  <a:schemeClr val="bg1"/>
                </a:solidFill>
                <a:latin typeface="Arial" panose="020B0604020202020204" pitchFamily="34" charset="0"/>
                <a:cs typeface="Arial" panose="020B0604020202020204" pitchFamily="34" charset="0"/>
              </a:rPr>
              <a:t>2. Because the Holy Spirit gives us Power to Witness</a:t>
            </a:r>
            <a:endParaRPr lang="en-CA" sz="4000" b="0" i="1" u="none" strike="noStrike" baseline="0" dirty="0">
              <a:solidFill>
                <a:schemeClr val="bg1"/>
              </a:solidFill>
              <a:latin typeface="Arial" panose="020B0604020202020204" pitchFamily="34" charset="0"/>
              <a:cs typeface="Arial" panose="020B0604020202020204" pitchFamily="34" charset="0"/>
            </a:endParaRPr>
          </a:p>
        </p:txBody>
      </p:sp>
      <p:sp>
        <p:nvSpPr>
          <p:cNvPr id="57" name="Isosceles Triangle 56">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829734" y="854529"/>
            <a:ext cx="5799665" cy="5148943"/>
          </a:xfrm>
        </p:spPr>
        <p:txBody>
          <a:bodyPr anchor="ctr">
            <a:normAutofit fontScale="90000"/>
          </a:bodyPr>
          <a:lstStyle/>
          <a:p>
            <a:pPr algn="l"/>
            <a:r>
              <a:rPr lang="en-US" sz="4000" b="0" i="1" dirty="0">
                <a:solidFill>
                  <a:srgbClr val="000000"/>
                </a:solidFill>
                <a:effectLst/>
                <a:latin typeface="Arial" panose="020B0604020202020204" pitchFamily="34" charset="0"/>
                <a:cs typeface="Arial" panose="020B0604020202020204" pitchFamily="34" charset="0"/>
              </a:rPr>
              <a:t>“But you will receive power when the Holy Spirit comes on you; and you will be my witnesses in Jerusalem, and in all Judea and Samaria, and to the ends of the earth.”</a:t>
            </a:r>
            <a:br>
              <a:rPr lang="en-US" sz="4000" b="0" i="1" dirty="0">
                <a:solidFill>
                  <a:srgbClr val="000000"/>
                </a:solidFill>
                <a:effectLst/>
                <a:latin typeface="Arial" panose="020B0604020202020204" pitchFamily="34" charset="0"/>
                <a:cs typeface="Arial" panose="020B0604020202020204" pitchFamily="34" charset="0"/>
              </a:rPr>
            </a:br>
            <a:r>
              <a:rPr lang="en-US" sz="4000" b="0" i="1" dirty="0">
                <a:solidFill>
                  <a:srgbClr val="000000"/>
                </a:solidFill>
                <a:effectLst/>
                <a:latin typeface="Arial" panose="020B0604020202020204" pitchFamily="34" charset="0"/>
                <a:cs typeface="Arial" panose="020B0604020202020204" pitchFamily="34" charset="0"/>
              </a:rPr>
              <a:t>								Acts 1:8</a:t>
            </a:r>
            <a:endParaRPr lang="en-CA" sz="4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4787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Shape 50">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53" name="Straight Connector 52">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7534654" y="1892300"/>
            <a:ext cx="4422884" cy="3073400"/>
          </a:xfrm>
        </p:spPr>
        <p:txBody>
          <a:bodyPr anchor="ctr">
            <a:noAutofit/>
          </a:bodyPr>
          <a:lstStyle/>
          <a:p>
            <a:pPr algn="l"/>
            <a:r>
              <a:rPr lang="en-US" dirty="0"/>
              <a:t> </a:t>
            </a:r>
            <a:r>
              <a:rPr lang="en-US" sz="4000" b="1" dirty="0">
                <a:solidFill>
                  <a:schemeClr val="bg1"/>
                </a:solidFill>
                <a:latin typeface="Arial" panose="020B0604020202020204" pitchFamily="34" charset="0"/>
                <a:cs typeface="Arial" panose="020B0604020202020204" pitchFamily="34" charset="0"/>
              </a:rPr>
              <a:t>2. Because the Holy Spirit gives us Power to Witness</a:t>
            </a:r>
            <a:endParaRPr lang="en-CA" sz="4000" b="0" i="1" u="none" strike="noStrike" baseline="0" dirty="0">
              <a:solidFill>
                <a:schemeClr val="bg1"/>
              </a:solidFill>
              <a:latin typeface="Arial" panose="020B0604020202020204" pitchFamily="34" charset="0"/>
              <a:cs typeface="Arial" panose="020B0604020202020204" pitchFamily="34" charset="0"/>
            </a:endParaRPr>
          </a:p>
        </p:txBody>
      </p:sp>
      <p:sp>
        <p:nvSpPr>
          <p:cNvPr id="57" name="Isosceles Triangle 56">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829734" y="854529"/>
            <a:ext cx="5799665" cy="5148943"/>
          </a:xfrm>
        </p:spPr>
        <p:txBody>
          <a:bodyPr anchor="ctr">
            <a:normAutofit fontScale="90000"/>
          </a:bodyPr>
          <a:lstStyle/>
          <a:p>
            <a:pPr algn="l"/>
            <a:r>
              <a:rPr lang="en-US" sz="1200" b="1" i="0" baseline="30000" dirty="0">
                <a:solidFill>
                  <a:srgbClr val="000000"/>
                </a:solidFill>
                <a:effectLst/>
                <a:latin typeface="system-ui"/>
              </a:rPr>
              <a:t> </a:t>
            </a:r>
            <a:r>
              <a:rPr lang="en-US" sz="4000" b="1" i="1" baseline="30000" dirty="0">
                <a:solidFill>
                  <a:srgbClr val="000000"/>
                </a:solidFill>
                <a:effectLst/>
                <a:latin typeface="Arial" panose="020B0604020202020204" pitchFamily="34" charset="0"/>
                <a:cs typeface="Arial" panose="020B0604020202020204" pitchFamily="34" charset="0"/>
              </a:rPr>
              <a:t>”</a:t>
            </a:r>
            <a:r>
              <a:rPr lang="en-US" sz="4000" b="0" i="1" dirty="0">
                <a:solidFill>
                  <a:srgbClr val="000000"/>
                </a:solidFill>
                <a:effectLst/>
                <a:latin typeface="Arial" panose="020B0604020202020204" pitchFamily="34" charset="0"/>
                <a:cs typeface="Arial" panose="020B0604020202020204" pitchFamily="34" charset="0"/>
              </a:rPr>
              <a:t>When they saw the courage of Peter and John and realized that they were unschooled, ordinary men, they were astonished and they took note that these men had been with Jesus.”</a:t>
            </a:r>
            <a:br>
              <a:rPr lang="en-US" sz="4000" b="0" i="1" dirty="0">
                <a:solidFill>
                  <a:srgbClr val="000000"/>
                </a:solidFill>
                <a:effectLst/>
                <a:latin typeface="Arial" panose="020B0604020202020204" pitchFamily="34" charset="0"/>
                <a:cs typeface="Arial" panose="020B0604020202020204" pitchFamily="34" charset="0"/>
              </a:rPr>
            </a:br>
            <a:r>
              <a:rPr lang="en-US" sz="4000" b="0" i="1" dirty="0">
                <a:solidFill>
                  <a:srgbClr val="000000"/>
                </a:solidFill>
                <a:effectLst/>
                <a:latin typeface="Arial" panose="020B0604020202020204" pitchFamily="34" charset="0"/>
                <a:cs typeface="Arial" panose="020B0604020202020204" pitchFamily="34" charset="0"/>
              </a:rPr>
              <a:t>								Acts 4:13</a:t>
            </a:r>
            <a:endParaRPr lang="en-CA" sz="4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76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37</TotalTime>
  <Words>1000</Words>
  <Application>Microsoft Office PowerPoint</Application>
  <PresentationFormat>Widescreen</PresentationFormat>
  <Paragraphs>50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system-ui</vt:lpstr>
      <vt:lpstr>Trebuchet MS</vt:lpstr>
      <vt:lpstr>Wingdings 3</vt:lpstr>
      <vt:lpstr>Facet</vt:lpstr>
      <vt:lpstr>THE GIFTS OF THE HOLY SPIRIT - PART XI SPEAKING IN OTHER TONGUES PART 2</vt:lpstr>
      <vt:lpstr>PowerPoint Presentation</vt:lpstr>
      <vt:lpstr>PowerPoint Presentation</vt:lpstr>
      <vt:lpstr>“The man on whom you see the Spirit come down and remain is he who will baptize with the Holy Spirit.  34. I have seen and I testify that this is the Son of God”.”     John 1: 33:34 </vt:lpstr>
      <vt:lpstr>“When the day of Pentecost came, they were all together in one place. 2 Suddenly a sound like the blowing of a violent wind came from heaven and filled the whole house where they were sitting.”      Acts 2:1-2</vt:lpstr>
      <vt:lpstr>“They saw what seemed to be tongues of fire that separated and came to rest on each of them. 4 All of them were filled with the Holy Spirit and began to speak in other tongues as the Spirit enabled them.”      Acts 2:3-4</vt:lpstr>
      <vt:lpstr>“The promise is for you and your children and for all who are far off – for all whom the Lord our God will call.”        Acts 2:39</vt:lpstr>
      <vt:lpstr>“But you will receive power when the Holy Spirit comes on you; and you will be my witnesses in Jerusalem, and in all Judea and Samaria, and to the ends of the earth.”         Acts 1:8</vt:lpstr>
      <vt:lpstr> ”When they saw the courage of Peter and John and realized that they were unschooled, ordinary men, they were astonished and they took note that these men had been with Jesus.”         Acts 4:13</vt:lpstr>
      <vt:lpstr>  3.  Because  the Holy Spirit gives us Power to Live a Holy Life</vt:lpstr>
      <vt:lpstr>  3.  Because  the Holy Spirit gives us Power to Live a Holy Life</vt:lpstr>
      <vt:lpstr>  3.  Because  the Holy Spirit gives us Power to Live a Holy Life</vt:lpstr>
      <vt:lpstr>4. Because We All Need a Constant Comforter</vt:lpstr>
      <vt:lpstr>5. Because We All Need Times of Refreshing</vt:lpstr>
      <vt:lpstr>5. Because We All Need Times of Refreshing</vt:lpstr>
      <vt:lpstr>6. Because He Will Quicken Our Mortal Bodies</vt:lpstr>
      <vt:lpstr> 7. Because He Will Lead Us into All Truth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GIFTS OF THE HOLY SPIRIT - PART XI SPEAKING IN OTHER TONGUES PART 2</dc:title>
  <dc:creator>Brad Montsion</dc:creator>
  <cp:lastModifiedBy>Brad Montsion</cp:lastModifiedBy>
  <cp:revision>6</cp:revision>
  <dcterms:created xsi:type="dcterms:W3CDTF">2020-09-05T20:34:10Z</dcterms:created>
  <dcterms:modified xsi:type="dcterms:W3CDTF">2020-09-05T22:20:13Z</dcterms:modified>
</cp:coreProperties>
</file>