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8" r:id="rId2"/>
  </p:sldMasterIdLst>
  <p:notesMasterIdLst>
    <p:notesMasterId r:id="rId15"/>
  </p:notes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6B9"/>
    <a:srgbClr val="BDBEC0"/>
    <a:srgbClr val="C7C8CA"/>
    <a:srgbClr val="AEB0B3"/>
    <a:srgbClr val="ABADB0"/>
    <a:srgbClr val="4D8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47" autoAdjust="0"/>
    <p:restoredTop sz="93217" autoAdjust="0"/>
  </p:normalViewPr>
  <p:slideViewPr>
    <p:cSldViewPr snapToGrid="0" snapToObjects="1">
      <p:cViewPr varScale="1">
        <p:scale>
          <a:sx n="70" d="100"/>
          <a:sy n="70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DF27C-23B7-9C40-8636-97E800621904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EC937-7A34-054B-8EB2-23496495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2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EC937-7A34-054B-8EB2-2349649578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F976DE-F6A6-0149-ADAE-9BF528C6E6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511239"/>
            <a:ext cx="16656424" cy="9369239"/>
          </a:xfrm>
          <a:prstGeom prst="rect">
            <a:avLst/>
          </a:prstGeom>
          <a:solidFill>
            <a:srgbClr val="BDBEC0"/>
          </a:solidFill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249FAD6-8D2E-3F4B-BA86-AAC4EDBA95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1507538" y="638576"/>
            <a:ext cx="1103670" cy="5431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5886DC5-31D1-884F-A425-C917FE781D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1976286" y="735260"/>
            <a:ext cx="1269845" cy="6249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45C6DD-CDAE-A643-9E13-29D2552680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42487" y="66765"/>
            <a:ext cx="3066380" cy="1503867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552DA949-579F-6448-8C50-6AFB1BF34029}"/>
              </a:ext>
            </a:extLst>
          </p:cNvPr>
          <p:cNvSpPr/>
          <p:nvPr userDrawn="1"/>
        </p:nvSpPr>
        <p:spPr>
          <a:xfrm>
            <a:off x="5835127" y="-1642692"/>
            <a:ext cx="4581200" cy="4581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93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53B4A5-68B3-8545-9AFE-578DF86C50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6235" y="910173"/>
            <a:ext cx="1872503" cy="9215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A2FA49A-A98C-6443-B01D-7612F50EDB51}"/>
              </a:ext>
            </a:extLst>
          </p:cNvPr>
          <p:cNvSpPr/>
          <p:nvPr userDrawn="1"/>
        </p:nvSpPr>
        <p:spPr>
          <a:xfrm>
            <a:off x="0" y="1047750"/>
            <a:ext cx="12192000" cy="581025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1000"/>
                </a:schemeClr>
              </a:gs>
              <a:gs pos="60000">
                <a:schemeClr val="bg1">
                  <a:lumMod val="50000"/>
                  <a:alpha val="85000"/>
                </a:schemeClr>
              </a:gs>
              <a:gs pos="40000">
                <a:schemeClr val="bg1">
                  <a:lumMod val="50000"/>
                  <a:alpha val="85000"/>
                </a:scheme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B9AA09F-715D-A34E-94B7-279D5FC007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5900" y="3429000"/>
            <a:ext cx="9220200" cy="10175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63500" dist="38100" dir="2700000" algn="tl" rotWithShape="0">
                    <a:schemeClr val="tx1">
                      <a:alpha val="60000"/>
                    </a:schemeClr>
                  </a:outerShdw>
                </a:effectLst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9EF441D-42DE-CF48-B0AB-48A5E97D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71" y="2200695"/>
            <a:ext cx="9624059" cy="65240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effectLst>
                  <a:outerShdw blurRad="63500" dist="38100" dir="2700000" algn="tl" rotWithShape="0">
                    <a:schemeClr val="tx1">
                      <a:alpha val="6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22EFFE-2DFF-024C-9E1C-8AD26C70FB65}"/>
              </a:ext>
            </a:extLst>
          </p:cNvPr>
          <p:cNvGrpSpPr/>
          <p:nvPr userDrawn="1"/>
        </p:nvGrpSpPr>
        <p:grpSpPr>
          <a:xfrm>
            <a:off x="1283971" y="3193643"/>
            <a:ext cx="9624059" cy="2224502"/>
            <a:chOff x="1283971" y="3193643"/>
            <a:chExt cx="9624059" cy="2224502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DDC8259-5439-1141-977E-E10B205DD03B}"/>
                </a:ext>
              </a:extLst>
            </p:cNvPr>
            <p:cNvSpPr/>
            <p:nvPr userDrawn="1"/>
          </p:nvSpPr>
          <p:spPr>
            <a:xfrm rot="5400000">
              <a:off x="5935979" y="-1458365"/>
              <a:ext cx="320043" cy="9624059"/>
            </a:xfrm>
            <a:custGeom>
              <a:avLst/>
              <a:gdLst>
                <a:gd name="connsiteX0" fmla="*/ 0 w 320043"/>
                <a:gd name="connsiteY0" fmla="*/ 9624058 h 9624059"/>
                <a:gd name="connsiteX1" fmla="*/ 0 w 320043"/>
                <a:gd name="connsiteY1" fmla="*/ 22859 h 9624059"/>
                <a:gd name="connsiteX2" fmla="*/ 3 w 320043"/>
                <a:gd name="connsiteY2" fmla="*/ 22859 h 9624059"/>
                <a:gd name="connsiteX3" fmla="*/ 3 w 320043"/>
                <a:gd name="connsiteY3" fmla="*/ 0 h 9624059"/>
                <a:gd name="connsiteX4" fmla="*/ 320043 w 320043"/>
                <a:gd name="connsiteY4" fmla="*/ 0 h 9624059"/>
                <a:gd name="connsiteX5" fmla="*/ 320043 w 320043"/>
                <a:gd name="connsiteY5" fmla="*/ 45718 h 9624059"/>
                <a:gd name="connsiteX6" fmla="*/ 45720 w 320043"/>
                <a:gd name="connsiteY6" fmla="*/ 45718 h 9624059"/>
                <a:gd name="connsiteX7" fmla="*/ 45719 w 320043"/>
                <a:gd name="connsiteY7" fmla="*/ 9578340 h 9624059"/>
                <a:gd name="connsiteX8" fmla="*/ 320041 w 320043"/>
                <a:gd name="connsiteY8" fmla="*/ 9578340 h 9624059"/>
                <a:gd name="connsiteX9" fmla="*/ 320041 w 320043"/>
                <a:gd name="connsiteY9" fmla="*/ 9624059 h 9624059"/>
                <a:gd name="connsiteX10" fmla="*/ 1 w 320043"/>
                <a:gd name="connsiteY10" fmla="*/ 9624059 h 9624059"/>
                <a:gd name="connsiteX11" fmla="*/ 1 w 320043"/>
                <a:gd name="connsiteY11" fmla="*/ 9624058 h 962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0043" h="9624059">
                  <a:moveTo>
                    <a:pt x="0" y="9624058"/>
                  </a:moveTo>
                  <a:lnTo>
                    <a:pt x="0" y="22859"/>
                  </a:lnTo>
                  <a:lnTo>
                    <a:pt x="3" y="22859"/>
                  </a:lnTo>
                  <a:lnTo>
                    <a:pt x="3" y="0"/>
                  </a:lnTo>
                  <a:lnTo>
                    <a:pt x="320043" y="0"/>
                  </a:lnTo>
                  <a:lnTo>
                    <a:pt x="320043" y="45718"/>
                  </a:lnTo>
                  <a:lnTo>
                    <a:pt x="45720" y="45718"/>
                  </a:lnTo>
                  <a:lnTo>
                    <a:pt x="45719" y="9578340"/>
                  </a:lnTo>
                  <a:lnTo>
                    <a:pt x="320041" y="9578340"/>
                  </a:lnTo>
                  <a:lnTo>
                    <a:pt x="320041" y="9624059"/>
                  </a:lnTo>
                  <a:lnTo>
                    <a:pt x="1" y="9624059"/>
                  </a:lnTo>
                  <a:lnTo>
                    <a:pt x="1" y="96240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B28BC5D8-96D5-C34F-8298-7A33B7CC9695}"/>
                </a:ext>
              </a:extLst>
            </p:cNvPr>
            <p:cNvSpPr/>
            <p:nvPr userDrawn="1"/>
          </p:nvSpPr>
          <p:spPr>
            <a:xfrm rot="16200000" flipV="1">
              <a:off x="5935979" y="-252659"/>
              <a:ext cx="320043" cy="9624059"/>
            </a:xfrm>
            <a:custGeom>
              <a:avLst/>
              <a:gdLst>
                <a:gd name="connsiteX0" fmla="*/ 0 w 320043"/>
                <a:gd name="connsiteY0" fmla="*/ 9624058 h 9624059"/>
                <a:gd name="connsiteX1" fmla="*/ 0 w 320043"/>
                <a:gd name="connsiteY1" fmla="*/ 22859 h 9624059"/>
                <a:gd name="connsiteX2" fmla="*/ 3 w 320043"/>
                <a:gd name="connsiteY2" fmla="*/ 22859 h 9624059"/>
                <a:gd name="connsiteX3" fmla="*/ 3 w 320043"/>
                <a:gd name="connsiteY3" fmla="*/ 0 h 9624059"/>
                <a:gd name="connsiteX4" fmla="*/ 320043 w 320043"/>
                <a:gd name="connsiteY4" fmla="*/ 0 h 9624059"/>
                <a:gd name="connsiteX5" fmla="*/ 320043 w 320043"/>
                <a:gd name="connsiteY5" fmla="*/ 45718 h 9624059"/>
                <a:gd name="connsiteX6" fmla="*/ 45720 w 320043"/>
                <a:gd name="connsiteY6" fmla="*/ 45718 h 9624059"/>
                <a:gd name="connsiteX7" fmla="*/ 45719 w 320043"/>
                <a:gd name="connsiteY7" fmla="*/ 9578340 h 9624059"/>
                <a:gd name="connsiteX8" fmla="*/ 320041 w 320043"/>
                <a:gd name="connsiteY8" fmla="*/ 9578340 h 9624059"/>
                <a:gd name="connsiteX9" fmla="*/ 320041 w 320043"/>
                <a:gd name="connsiteY9" fmla="*/ 9624059 h 9624059"/>
                <a:gd name="connsiteX10" fmla="*/ 1 w 320043"/>
                <a:gd name="connsiteY10" fmla="*/ 9624059 h 9624059"/>
                <a:gd name="connsiteX11" fmla="*/ 1 w 320043"/>
                <a:gd name="connsiteY11" fmla="*/ 9624058 h 9624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0043" h="9624059">
                  <a:moveTo>
                    <a:pt x="0" y="9624058"/>
                  </a:moveTo>
                  <a:lnTo>
                    <a:pt x="0" y="22859"/>
                  </a:lnTo>
                  <a:lnTo>
                    <a:pt x="3" y="22859"/>
                  </a:lnTo>
                  <a:lnTo>
                    <a:pt x="3" y="0"/>
                  </a:lnTo>
                  <a:lnTo>
                    <a:pt x="320043" y="0"/>
                  </a:lnTo>
                  <a:lnTo>
                    <a:pt x="320043" y="45718"/>
                  </a:lnTo>
                  <a:lnTo>
                    <a:pt x="45720" y="45718"/>
                  </a:lnTo>
                  <a:lnTo>
                    <a:pt x="45719" y="9578340"/>
                  </a:lnTo>
                  <a:lnTo>
                    <a:pt x="320041" y="9578340"/>
                  </a:lnTo>
                  <a:lnTo>
                    <a:pt x="320041" y="9624059"/>
                  </a:lnTo>
                  <a:lnTo>
                    <a:pt x="1" y="9624059"/>
                  </a:lnTo>
                  <a:lnTo>
                    <a:pt x="1" y="96240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DD6367FF-B8D4-624E-87F8-36D5E50D49BE}"/>
                </a:ext>
              </a:extLst>
            </p:cNvPr>
            <p:cNvSpPr/>
            <p:nvPr userDrawn="1"/>
          </p:nvSpPr>
          <p:spPr>
            <a:xfrm rot="13500000">
              <a:off x="5765073" y="4756291"/>
              <a:ext cx="661854" cy="661854"/>
            </a:xfrm>
            <a:prstGeom prst="halfFrame">
              <a:avLst>
                <a:gd name="adj1" fmla="val 6273"/>
                <a:gd name="adj2" fmla="val 62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F72FC533-DFC8-1946-8ABA-A4A320022DD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33520" y="619078"/>
            <a:ext cx="4555160" cy="22340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5CC0ADD-098C-0445-BEA6-96A944C3F8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4061134" y="638575"/>
            <a:ext cx="1103670" cy="54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0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84 0.00069 L -0.12461 0.00069 " pathEditMode="relative" rAng="0" ptsTypes="AA">
                                      <p:cBhvr>
                                        <p:cTn id="6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utoRev="1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-0.22019 0.06598 " pathEditMode="relative" rAng="0" ptsTypes="AA">
                                      <p:cBhvr>
                                        <p:cTn id="8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16" y="328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48148E-6 L -0.33907 1.48148E-6 " pathEditMode="relative" rAng="0" ptsTypes="AA">
                                      <p:cBhvr>
                                        <p:cTn id="10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5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1612 -0.0007 " pathEditMode="relative" rAng="0" ptsTypes="AA">
                                      <p:cBhvr>
                                        <p:cTn id="12" dur="2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-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96296E-6 L -0.21341 0.00255 " pathEditMode="relative" rAng="0" ptsTypes="AA">
                                      <p:cBhvr>
                                        <p:cTn id="14" dur="2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-0.39883 1.11111E-6 " pathEditMode="relative" rAng="0" ptsTypes="AA">
                                      <p:cBhvr>
                                        <p:cTn id="16" dur="2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4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33906 1.11111E-6 " pathEditMode="relative" rAng="0" ptsTypes="AA">
                                      <p:cBhvr>
                                        <p:cTn id="18" dur="2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5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-0.30091 0.01412 " pathEditMode="relative" rAng="0" ptsTypes="AA">
                                      <p:cBhvr>
                                        <p:cTn id="20" dur="2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39" y="69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1" build="p">
        <p:tmplLst>
          <p:tmpl lvl="1">
            <p:tnLst>
              <p:par>
                <p:cTn presetID="10" presetClass="exit" presetSubtype="0" fill="hold" nodeType="withEffect">
                  <p:stCondLst>
                    <p:cond delay="1000"/>
                  </p:stCondLst>
                  <p:childTnLst>
                    <p:animEffect transition="out" filter="fade">
                      <p:cBhvr>
                        <p:cTn dur="2000"/>
                        <p:tgtEl>
                          <p:spTgt spid="1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1999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1" grpId="0"/>
      <p:bldP spid="11" grpId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8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8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2100B-A111-4379-AEED-6341AC79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42F8-7540-4733-B343-07D1C3577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DAD19-89EC-4830-AED6-293680316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B0E32-0304-4451-ADB8-C044457D5B85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C5E59-6466-4E0A-8317-7FF66CBF3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CDD0A-74FF-4205-80A3-283831D0C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E6B0CD-B834-EF4F-AFA1-83526B4B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70" y="1941347"/>
            <a:ext cx="9624059" cy="652403"/>
          </a:xfrm>
        </p:spPr>
        <p:txBody>
          <a:bodyPr/>
          <a:lstStyle/>
          <a:p>
            <a:r>
              <a:rPr lang="en-US" sz="5400" b="1" dirty="0">
                <a:solidFill>
                  <a:srgbClr val="0070C0"/>
                </a:solidFill>
              </a:rPr>
              <a:t>THE HALL OF FAITH - Part II</a:t>
            </a:r>
            <a:br>
              <a:rPr lang="en-US" sz="5400" b="1" dirty="0">
                <a:solidFill>
                  <a:schemeClr val="tx1"/>
                </a:solidFill>
              </a:rPr>
            </a:br>
            <a:br>
              <a:rPr lang="en-US" sz="5400" b="1" dirty="0">
                <a:solidFill>
                  <a:schemeClr val="tx1"/>
                </a:solidFill>
              </a:rPr>
            </a:br>
            <a:br>
              <a:rPr lang="en-US" sz="5400" b="1" dirty="0">
                <a:solidFill>
                  <a:schemeClr val="tx1"/>
                </a:solidFill>
              </a:rPr>
            </a:br>
            <a:br>
              <a:rPr lang="en-US" sz="5400" b="1" dirty="0">
                <a:solidFill>
                  <a:schemeClr val="tx1"/>
                </a:solidFill>
              </a:rPr>
            </a:br>
            <a:br>
              <a:rPr lang="en-CA" sz="5400" b="1" dirty="0">
                <a:solidFill>
                  <a:schemeClr val="tx1"/>
                </a:solidFill>
              </a:rPr>
            </a:br>
            <a:r>
              <a:rPr lang="en-CA" sz="5400" b="1" dirty="0">
                <a:solidFill>
                  <a:srgbClr val="0070C0"/>
                </a:solidFill>
              </a:rPr>
              <a:t>Text: Hebrews 11:7-10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6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4976031" y="963876"/>
            <a:ext cx="6377769" cy="5352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 </a:t>
            </a:r>
            <a:r>
              <a:rPr lang="en-US" sz="4000" i="1" dirty="0"/>
              <a:t>“By faith he made his home in the promised land like a stranger in a foreign country; he lived in tents, </a:t>
            </a:r>
            <a:r>
              <a:rPr lang="en-US" sz="4000" i="1" u="sng" dirty="0"/>
              <a:t>as did Isaac and Jacob</a:t>
            </a:r>
            <a:r>
              <a:rPr lang="en-US" sz="4000" i="1" dirty="0"/>
              <a:t>, who were heirs with him of the same promise.”	</a:t>
            </a:r>
          </a:p>
          <a:p>
            <a:r>
              <a:rPr lang="en-US" sz="4000" b="1" i="1" dirty="0"/>
              <a:t>			Hebrews 11:9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424D16-B0B0-4B11-AE33-13ED0831DA24}"/>
              </a:ext>
            </a:extLst>
          </p:cNvPr>
          <p:cNvSpPr/>
          <p:nvPr/>
        </p:nvSpPr>
        <p:spPr>
          <a:xfrm>
            <a:off x="464234" y="1941342"/>
            <a:ext cx="41900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II. CALLED FAITH </a:t>
            </a:r>
          </a:p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(Hebrews 11:8-10)</a:t>
            </a:r>
            <a:endParaRPr lang="en-CA" sz="40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337220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4976031" y="963876"/>
            <a:ext cx="6377769" cy="5352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424D16-B0B0-4B11-AE33-13ED0831DA24}"/>
              </a:ext>
            </a:extLst>
          </p:cNvPr>
          <p:cNvSpPr/>
          <p:nvPr/>
        </p:nvSpPr>
        <p:spPr>
          <a:xfrm>
            <a:off x="464234" y="1941342"/>
            <a:ext cx="41900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II. CALLED FAITH </a:t>
            </a:r>
          </a:p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(Hebrews 11:8-10)</a:t>
            </a:r>
            <a:endParaRPr lang="en-CA" sz="40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EEBDF8-C42A-4EBE-BD54-2DBD104B109A}"/>
              </a:ext>
            </a:extLst>
          </p:cNvPr>
          <p:cNvSpPr/>
          <p:nvPr/>
        </p:nvSpPr>
        <p:spPr>
          <a:xfrm>
            <a:off x="4796959" y="1443841"/>
            <a:ext cx="70370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/>
              <a:t>1. William Wilberforce (1759-1833)</a:t>
            </a:r>
            <a:endParaRPr lang="en-CA" sz="3600" dirty="0"/>
          </a:p>
          <a:p>
            <a:r>
              <a:rPr lang="en-CA" sz="3600" b="1" dirty="0"/>
              <a:t>2. William Carey (1761-1834)</a:t>
            </a:r>
          </a:p>
          <a:p>
            <a:r>
              <a:rPr lang="en-CA" sz="3600" b="1" dirty="0"/>
              <a:t>3. Thomas Chalmers (1780-1847)</a:t>
            </a:r>
            <a:endParaRPr lang="en-CA" sz="3600" dirty="0"/>
          </a:p>
          <a:p>
            <a:r>
              <a:rPr lang="en-CA" sz="3600" b="1" dirty="0"/>
              <a:t>4. David Livingstone (1813-1873)</a:t>
            </a:r>
            <a:endParaRPr lang="en-CA" sz="3600" dirty="0"/>
          </a:p>
          <a:p>
            <a:r>
              <a:rPr lang="fr-FR" sz="3600" b="1" dirty="0"/>
              <a:t>5. Charles H. </a:t>
            </a:r>
            <a:r>
              <a:rPr lang="fr-FR" sz="3600" b="1" dirty="0" err="1"/>
              <a:t>Spurgeon</a:t>
            </a:r>
            <a:r>
              <a:rPr lang="fr-FR" sz="3600" b="1" dirty="0"/>
              <a:t> (1834-92)</a:t>
            </a:r>
            <a:endParaRPr lang="fr-FR" sz="3600" dirty="0"/>
          </a:p>
          <a:p>
            <a:r>
              <a:rPr lang="en-US" sz="3600" b="1" dirty="0"/>
              <a:t>6. Dwight L. Moody (1837-99)</a:t>
            </a:r>
            <a:endParaRPr lang="en-US" sz="3600" dirty="0"/>
          </a:p>
          <a:p>
            <a:r>
              <a:rPr lang="en-CA" sz="3600" b="1" dirty="0"/>
              <a:t>7. William Booth (1829-1912)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283747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4976031" y="963876"/>
            <a:ext cx="6377769" cy="5352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424D16-B0B0-4B11-AE33-13ED0831DA24}"/>
              </a:ext>
            </a:extLst>
          </p:cNvPr>
          <p:cNvSpPr/>
          <p:nvPr/>
        </p:nvSpPr>
        <p:spPr>
          <a:xfrm>
            <a:off x="464234" y="1941342"/>
            <a:ext cx="41900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II. CALLED FAITH </a:t>
            </a:r>
          </a:p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(Hebrews 11:8-10)</a:t>
            </a:r>
            <a:endParaRPr lang="en-CA" sz="40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EEBDF8-C42A-4EBE-BD54-2DBD104B109A}"/>
              </a:ext>
            </a:extLst>
          </p:cNvPr>
          <p:cNvSpPr/>
          <p:nvPr/>
        </p:nvSpPr>
        <p:spPr>
          <a:xfrm>
            <a:off x="4654297" y="1443841"/>
            <a:ext cx="7358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/>
              <a:t>8. Albert Schweitzer (1875-1965)</a:t>
            </a:r>
            <a:endParaRPr lang="en-CA" sz="3600" dirty="0"/>
          </a:p>
          <a:p>
            <a:r>
              <a:rPr lang="en-CA" sz="3600" b="1" dirty="0"/>
              <a:t>9. Cameron Townsend</a:t>
            </a:r>
            <a:r>
              <a:rPr lang="en-CA" sz="3600" dirty="0"/>
              <a:t> </a:t>
            </a:r>
            <a:r>
              <a:rPr lang="en-CA" sz="3600" b="1" dirty="0"/>
              <a:t>(1896-1982)</a:t>
            </a:r>
            <a:endParaRPr lang="en-CA" sz="3600" dirty="0"/>
          </a:p>
          <a:p>
            <a:r>
              <a:rPr lang="en-CA" sz="3600" b="1" dirty="0"/>
              <a:t>10. Dietrich Bonhoeffer (1906-1945)</a:t>
            </a:r>
            <a:endParaRPr lang="en-CA" sz="3600" dirty="0"/>
          </a:p>
          <a:p>
            <a:r>
              <a:rPr lang="pl-PL" sz="3600" b="1" dirty="0"/>
              <a:t>11. C. S. Lewis (1898-1963)</a:t>
            </a:r>
            <a:endParaRPr lang="pl-PL" sz="3600" dirty="0"/>
          </a:p>
          <a:p>
            <a:r>
              <a:rPr lang="en-CA" sz="3600" b="1" dirty="0"/>
              <a:t>12. Alexander Solzhenitsyn (1918-2008)</a:t>
            </a:r>
            <a:endParaRPr lang="en-CA" sz="3600" dirty="0"/>
          </a:p>
          <a:p>
            <a:r>
              <a:rPr lang="en-US" sz="3600" b="1" dirty="0"/>
              <a:t>13. Martin Luther King Jr. (1929-1968)</a:t>
            </a:r>
            <a:endParaRPr lang="en-US" sz="3600" dirty="0"/>
          </a:p>
          <a:p>
            <a:r>
              <a:rPr lang="en-US" sz="3600" b="1" dirty="0"/>
              <a:t>14. Billy Graham (1918- 2018)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193803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2878037" y="1786596"/>
            <a:ext cx="6105194" cy="29542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 </a:t>
            </a:r>
            <a:r>
              <a:rPr lang="en-US" sz="4400" b="1" dirty="0">
                <a:solidFill>
                  <a:schemeClr val="bg1"/>
                </a:solidFill>
              </a:rPr>
              <a:t>Perhaps we need to think again and set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solidFill>
                  <a:schemeClr val="bg1"/>
                </a:solidFill>
              </a:rPr>
              <a:t>new levels of faith in order to reach our maximum potential for God</a:t>
            </a:r>
            <a:endParaRPr lang="en-US" sz="4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74099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6090574" y="309489"/>
            <a:ext cx="5306084" cy="6217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4000" i="1" dirty="0"/>
              <a:t>By faith Noah, </a:t>
            </a:r>
            <a:r>
              <a:rPr lang="en-US" sz="4000" i="1" u="sng" dirty="0"/>
              <a:t>when warned about things not yet seen, in holy fear built an ark to save his family. By his faith</a:t>
            </a:r>
            <a:r>
              <a:rPr lang="en-US" sz="4000" i="1" dirty="0"/>
              <a:t> he condemned the world and became heir of the righteousness that comes by faith.”</a:t>
            </a:r>
          </a:p>
          <a:p>
            <a:r>
              <a:rPr lang="en-CA" sz="4000" i="1" dirty="0"/>
              <a:t>		</a:t>
            </a:r>
            <a:r>
              <a:rPr lang="en-CA" sz="4000" b="1" i="1" dirty="0"/>
              <a:t>Hebrews 11:7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99823D-F82F-4274-965B-A3E9BBD9FCCC}"/>
              </a:ext>
            </a:extLst>
          </p:cNvPr>
          <p:cNvSpPr/>
          <p:nvPr/>
        </p:nvSpPr>
        <p:spPr>
          <a:xfrm>
            <a:off x="1" y="2101334"/>
            <a:ext cx="406290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I. CONCERNED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	FAITH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(Hebrews 11:7)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71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6090574" y="323557"/>
            <a:ext cx="5306084" cy="6288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4000" i="1" dirty="0"/>
              <a:t>“But Noah found favor (grace - KJV) in the eyes of the LORD.</a:t>
            </a:r>
          </a:p>
          <a:p>
            <a:r>
              <a:rPr lang="en-US" sz="4000" i="1" dirty="0"/>
              <a:t>9. This is the account of Noah. Noah was a righteous man, blameless among the people of his time, and he walked with God.”</a:t>
            </a:r>
          </a:p>
          <a:p>
            <a:r>
              <a:rPr lang="en-CA" sz="4000" i="1" dirty="0"/>
              <a:t>		 </a:t>
            </a:r>
            <a:r>
              <a:rPr lang="en-CA" sz="4000" b="1" i="1" dirty="0"/>
              <a:t>Genesis 6:8,9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99823D-F82F-4274-965B-A3E9BBD9FCCC}"/>
              </a:ext>
            </a:extLst>
          </p:cNvPr>
          <p:cNvSpPr/>
          <p:nvPr/>
        </p:nvSpPr>
        <p:spPr>
          <a:xfrm>
            <a:off x="1" y="2101334"/>
            <a:ext cx="406290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I. CONCERNED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	FAITH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(Hebrews 11:7)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88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6090574" y="323557"/>
            <a:ext cx="5306084" cy="6288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 “</a:t>
            </a:r>
            <a:r>
              <a:rPr lang="en-US" sz="4000" i="1" u="sng" dirty="0"/>
              <a:t>So God spoke to Noah</a:t>
            </a:r>
            <a:r>
              <a:rPr lang="en-US" sz="4000" i="1" dirty="0"/>
              <a:t>, ‘I am going to put an end to all people, for the earth is </a:t>
            </a:r>
            <a:r>
              <a:rPr lang="en-US" sz="4000" i="1" u="sng" dirty="0"/>
              <a:t>filled with violence </a:t>
            </a:r>
            <a:r>
              <a:rPr lang="en-US" sz="4000" i="1" dirty="0"/>
              <a:t>because of them. I am surely going to</a:t>
            </a:r>
            <a:r>
              <a:rPr lang="en-US" sz="4000" i="1" u="sng" dirty="0"/>
              <a:t> destroy both them and the earth</a:t>
            </a:r>
            <a:r>
              <a:rPr lang="en-US" sz="4000" i="1" dirty="0"/>
              <a:t>.”</a:t>
            </a:r>
          </a:p>
          <a:p>
            <a:r>
              <a:rPr lang="en-CA" sz="4000" i="1" dirty="0"/>
              <a:t>		    </a:t>
            </a:r>
            <a:r>
              <a:rPr lang="en-CA" sz="4000" b="1" i="1" dirty="0"/>
              <a:t>Genesis 6:13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99823D-F82F-4274-965B-A3E9BBD9FCCC}"/>
              </a:ext>
            </a:extLst>
          </p:cNvPr>
          <p:cNvSpPr/>
          <p:nvPr/>
        </p:nvSpPr>
        <p:spPr>
          <a:xfrm>
            <a:off x="1" y="2101334"/>
            <a:ext cx="406290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I. CONCERNED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	FAITH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(Hebrews 11:7)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5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5430129" y="323557"/>
            <a:ext cx="6569613" cy="6288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</a:rPr>
              <a:t>“</a:t>
            </a:r>
            <a:r>
              <a:rPr lang="en-US" sz="4000" i="1" dirty="0"/>
              <a:t>The animals going in were male and female of every living thing, as God had commanded Noah. </a:t>
            </a:r>
            <a:r>
              <a:rPr lang="en-US" sz="4000" i="1" u="sng" dirty="0"/>
              <a:t>Then the </a:t>
            </a:r>
            <a:r>
              <a:rPr lang="en-US" sz="4000" i="1" u="sng" cap="small" dirty="0"/>
              <a:t>Lord</a:t>
            </a:r>
            <a:r>
              <a:rPr lang="en-US" sz="4000" i="1" u="sng" dirty="0"/>
              <a:t> shut him in</a:t>
            </a:r>
            <a:r>
              <a:rPr lang="en-US" sz="4000" i="1" dirty="0"/>
              <a:t>.”</a:t>
            </a:r>
          </a:p>
          <a:p>
            <a:r>
              <a:rPr lang="en-US" sz="4000" b="1" i="1" dirty="0">
                <a:solidFill>
                  <a:srgbClr val="000000"/>
                </a:solidFill>
              </a:rPr>
              <a:t>				Genesis 7:16</a:t>
            </a:r>
          </a:p>
          <a:p>
            <a:r>
              <a:rPr lang="en-US" sz="4000" i="1" dirty="0"/>
              <a:t>"But while they were on their way to buy the oil, the bridegroom arrived. The virgins who were ready went in with him to the wedding banquet. </a:t>
            </a:r>
            <a:r>
              <a:rPr lang="en-US" sz="4000" i="1" u="sng" dirty="0"/>
              <a:t>And the door was shut</a:t>
            </a:r>
            <a:r>
              <a:rPr lang="en-US" sz="4000" i="1" dirty="0"/>
              <a:t>.”</a:t>
            </a:r>
          </a:p>
          <a:p>
            <a:r>
              <a:rPr lang="en-US" sz="4000" b="1" i="1" dirty="0">
                <a:solidFill>
                  <a:srgbClr val="000000"/>
                </a:solidFill>
              </a:rPr>
              <a:t>			    Matthew 25:10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99823D-F82F-4274-965B-A3E9BBD9FCCC}"/>
              </a:ext>
            </a:extLst>
          </p:cNvPr>
          <p:cNvSpPr/>
          <p:nvPr/>
        </p:nvSpPr>
        <p:spPr>
          <a:xfrm>
            <a:off x="1" y="2101334"/>
            <a:ext cx="406290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I. CONCERNED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	FAITH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(Hebrews 11:7)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27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5430129" y="323557"/>
            <a:ext cx="6569613" cy="6288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 </a:t>
            </a:r>
            <a:r>
              <a:rPr lang="en-US" sz="4000" i="1" dirty="0"/>
              <a:t>“If he did not spare the ancient world when he brought the flood on its ungodly people, but </a:t>
            </a:r>
            <a:r>
              <a:rPr lang="en-US" sz="4000" i="1" u="sng" dirty="0"/>
              <a:t>protected Noah, a preacher of righteousness, and seven others;</a:t>
            </a:r>
            <a:r>
              <a:rPr lang="en-US" sz="4000" i="1" dirty="0"/>
              <a:t>”</a:t>
            </a:r>
          </a:p>
          <a:p>
            <a:r>
              <a:rPr lang="en-CA" sz="4000" i="1" dirty="0"/>
              <a:t>				</a:t>
            </a:r>
            <a:r>
              <a:rPr lang="en-CA" sz="4000" b="1" i="1" dirty="0"/>
              <a:t>II Peter 2:5</a:t>
            </a:r>
            <a:endParaRPr lang="en-US" sz="4000" b="1" i="1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99823D-F82F-4274-965B-A3E9BBD9FCCC}"/>
              </a:ext>
            </a:extLst>
          </p:cNvPr>
          <p:cNvSpPr/>
          <p:nvPr/>
        </p:nvSpPr>
        <p:spPr>
          <a:xfrm>
            <a:off x="1" y="2101334"/>
            <a:ext cx="406290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I. CONCERNED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	FAITH 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(Hebrews 11:7)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37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4976031" y="963877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 </a:t>
            </a:r>
            <a:r>
              <a:rPr lang="en-US" sz="4000" i="1" dirty="0"/>
              <a:t>“</a:t>
            </a:r>
            <a:r>
              <a:rPr lang="en-US" sz="4000" i="1" u="sng" dirty="0"/>
              <a:t>By faith Abraham, when called</a:t>
            </a:r>
            <a:r>
              <a:rPr lang="en-US" sz="4000" i="1" dirty="0"/>
              <a:t> to go to a place he would later receive as his inheritance, obeyed and went, even though he did not know where he was going.”</a:t>
            </a:r>
          </a:p>
          <a:p>
            <a:r>
              <a:rPr lang="en-CA" sz="4000" i="1" dirty="0"/>
              <a:t>			</a:t>
            </a:r>
            <a:r>
              <a:rPr lang="en-CA" sz="4000" b="1" i="1" dirty="0"/>
              <a:t>Hebrews 11:8 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424D16-B0B0-4B11-AE33-13ED0831DA24}"/>
              </a:ext>
            </a:extLst>
          </p:cNvPr>
          <p:cNvSpPr/>
          <p:nvPr/>
        </p:nvSpPr>
        <p:spPr>
          <a:xfrm>
            <a:off x="464234" y="1941342"/>
            <a:ext cx="41900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II. CALLED FAITH </a:t>
            </a:r>
          </a:p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(Hebrews 11:8-10)</a:t>
            </a:r>
            <a:endParaRPr lang="en-CA" sz="40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328239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">
            <a:extLst>
              <a:ext uri="{FF2B5EF4-FFF2-40B4-BE49-F238E27FC236}">
                <a16:creationId xmlns:a16="http://schemas.microsoft.com/office/drawing/2014/main" id="{C542A917-2DC0-41C3-A1A8-3D1A5C65E9C5}"/>
              </a:ext>
            </a:extLst>
          </p:cNvPr>
          <p:cNvSpPr txBox="1"/>
          <p:nvPr/>
        </p:nvSpPr>
        <p:spPr>
          <a:xfrm>
            <a:off x="4976031" y="963877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 “</a:t>
            </a:r>
            <a:r>
              <a:rPr lang="en-US" sz="4000" i="1" dirty="0"/>
              <a:t>For he was looking forward to the city with foundations, whose architect and builder is God.”</a:t>
            </a:r>
          </a:p>
          <a:p>
            <a:endParaRPr lang="en-CA" sz="4000" i="1" dirty="0"/>
          </a:p>
          <a:p>
            <a:r>
              <a:rPr lang="en-CA" sz="4000" i="1" dirty="0"/>
              <a:t>			</a:t>
            </a:r>
            <a:r>
              <a:rPr lang="en-CA" sz="4000" b="1" i="1" dirty="0"/>
              <a:t>Hebrews 11:10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424D16-B0B0-4B11-AE33-13ED0831DA24}"/>
              </a:ext>
            </a:extLst>
          </p:cNvPr>
          <p:cNvSpPr/>
          <p:nvPr/>
        </p:nvSpPr>
        <p:spPr>
          <a:xfrm>
            <a:off x="464234" y="1941342"/>
            <a:ext cx="41900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II. CALLED FAITH </a:t>
            </a:r>
          </a:p>
          <a:p>
            <a:r>
              <a:rPr lang="en-US" sz="4000" b="1" dirty="0">
                <a:solidFill>
                  <a:schemeClr val="bg1"/>
                </a:solidFill>
                <a:highlight>
                  <a:srgbClr val="000080"/>
                </a:highlight>
              </a:rPr>
              <a:t>(Hebrews 11:8-10)</a:t>
            </a:r>
            <a:endParaRPr lang="en-CA" sz="40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98548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705F57"/>
      </a:dk2>
      <a:lt2>
        <a:srgbClr val="EEE7DF"/>
      </a:lt2>
      <a:accent1>
        <a:srgbClr val="4D8680"/>
      </a:accent1>
      <a:accent2>
        <a:srgbClr val="ABDED7"/>
      </a:accent2>
      <a:accent3>
        <a:srgbClr val="B0988E"/>
      </a:accent3>
      <a:accent4>
        <a:srgbClr val="DBCBBE"/>
      </a:accent4>
      <a:accent5>
        <a:srgbClr val="BD8A77"/>
      </a:accent5>
      <a:accent6>
        <a:srgbClr val="65615D"/>
      </a:accent6>
      <a:hlink>
        <a:srgbClr val="000000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imated title cloudsTF34272759.potx" id="{9D833EAE-DC1C-46E4-8A82-1458C7C12F7A}" vid="{904E61DD-58A7-4066-94A3-2B4238BE6B99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imated title cloudsTF34272759.potx" id="{9D833EAE-DC1C-46E4-8A82-1458C7C12F7A}" vid="{0EB07390-28E8-4C4A-AAF3-CC801A8E049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Animated title clouds</Template>
  <TotalTime>0</TotalTime>
  <Words>479</Words>
  <Application>Microsoft Office PowerPoint</Application>
  <PresentationFormat>Widescreen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THE HALL OF FAITH - Part II     Text: Hebrews 11:7-10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2018-10-20T17:37:02Z</dcterms:created>
  <dcterms:modified xsi:type="dcterms:W3CDTF">2018-10-20T19:03:33Z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2018-08-15T22:18:08.3004910Z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