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9" r:id="rId6"/>
    <p:sldId id="260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48" autoAdjust="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750AC01-D39D-4F3A-9DC8-2A211EE986A2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CA" sz="3200" dirty="0"/>
            <a:t>A. Bolshevik/Russian Revolution</a:t>
          </a:r>
          <a:r>
            <a:rPr lang="en-US" sz="3100" dirty="0"/>
            <a:t>	</a:t>
          </a:r>
        </a:p>
      </dgm:t>
    </dgm:pt>
    <dgm:pt modelId="{720680DC-AAA4-4434-A582-60EBCC5BA355}" type="parTrans" cxnId="{0B5DAE5F-BCDC-4BF7-A6E7-CF856886A64D}">
      <dgm:prSet/>
      <dgm:spPr/>
      <dgm:t>
        <a:bodyPr/>
        <a:lstStyle/>
        <a:p>
          <a:endParaRPr lang="en-US"/>
        </a:p>
      </dgm:t>
    </dgm:pt>
    <dgm:pt modelId="{CA077D98-8478-47EA-B6A9-99ACE60C64D4}" type="sibTrans" cxnId="{0B5DAE5F-BCDC-4BF7-A6E7-CF856886A64D}">
      <dgm:prSet/>
      <dgm:spPr/>
      <dgm:t>
        <a:bodyPr/>
        <a:lstStyle/>
        <a:p>
          <a:endParaRPr lang="en-US"/>
        </a:p>
      </dgm:t>
    </dgm:pt>
    <dgm:pt modelId="{5605D28D-2CE6-4513-8566-952984E21E14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CA" sz="3200" dirty="0"/>
            <a:t>B. Communist Party</a:t>
          </a:r>
          <a:endParaRPr lang="en-US" sz="3200" dirty="0"/>
        </a:p>
      </dgm:t>
    </dgm:pt>
    <dgm:pt modelId="{EB15AB98-362B-4E70-A3DA-995FC3E8BA79}" type="parTrans" cxnId="{FAF3F884-F0CF-440F-8CB1-B7648AB1B138}">
      <dgm:prSet/>
      <dgm:spPr/>
      <dgm:t>
        <a:bodyPr/>
        <a:lstStyle/>
        <a:p>
          <a:endParaRPr lang="en-US"/>
        </a:p>
      </dgm:t>
    </dgm:pt>
    <dgm:pt modelId="{823D1971-2C4D-4EC5-A874-2F463DE37109}" type="sibTrans" cxnId="{FAF3F884-F0CF-440F-8CB1-B7648AB1B138}">
      <dgm:prSet/>
      <dgm:spPr/>
      <dgm:t>
        <a:bodyPr/>
        <a:lstStyle/>
        <a:p>
          <a:endParaRPr lang="en-US"/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2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</dgm:pt>
    <dgm:pt modelId="{3CAD8DA1-8D53-445C-ACE8-D8449E4F0F55}" type="pres">
      <dgm:prSet presAssocID="{7E5AA53B-3EEE-4DE4-BB81-9044890C2946}" presName="extraNode" presStyleLbl="node1" presStyleIdx="0" presStyleCnt="2"/>
      <dgm:spPr/>
    </dgm:pt>
    <dgm:pt modelId="{429CABD1-4116-474B-81BF-735E2CA9DD00}" type="pres">
      <dgm:prSet presAssocID="{7E5AA53B-3EEE-4DE4-BB81-9044890C2946}" presName="dstNode" presStyleLbl="node1" presStyleIdx="0" presStyleCnt="2"/>
      <dgm:spPr/>
    </dgm:pt>
    <dgm:pt modelId="{58319267-C71E-43C9-94E1-827D0616C7A7}" type="pres">
      <dgm:prSet presAssocID="{6750AC01-D39D-4F3A-9DC8-2A211EE986A2}" presName="text_1" presStyleLbl="node1" presStyleIdx="0" presStyleCnt="2">
        <dgm:presLayoutVars>
          <dgm:bulletEnabled val="1"/>
        </dgm:presLayoutVars>
      </dgm:prSet>
      <dgm:spPr/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2"/>
      <dgm:spPr/>
    </dgm:pt>
    <dgm:pt modelId="{94D2CA96-9840-4249-BE5D-DDED63595123}" type="pres">
      <dgm:prSet presAssocID="{5605D28D-2CE6-4513-8566-952984E21E14}" presName="text_2" presStyleLbl="node1" presStyleIdx="1" presStyleCnt="2">
        <dgm:presLayoutVars>
          <dgm:bulletEnabled val="1"/>
        </dgm:presLayoutVars>
      </dgm:prSet>
      <dgm:spPr/>
    </dgm:pt>
    <dgm:pt modelId="{9EED2607-44ED-4AB0-9229-A3CC73CD2916}" type="pres">
      <dgm:prSet presAssocID="{5605D28D-2CE6-4513-8566-952984E21E14}" presName="accent_2" presStyleCnt="0"/>
      <dgm:spPr/>
    </dgm:pt>
    <dgm:pt modelId="{A965097E-32F1-4AB8-8C4E-2814A7596B2F}" type="pres">
      <dgm:prSet presAssocID="{5605D28D-2CE6-4513-8566-952984E21E14}" presName="accentRepeatNode" presStyleLbl="solidFgAcc1" presStyleIdx="1" presStyleCnt="2"/>
      <dgm:spPr/>
    </dgm:pt>
  </dgm:ptLst>
  <dgm:cxnLst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1AE29A64-3CF6-488C-81FF-5BC40BE98CE7}" type="presOf" srcId="{5605D28D-2CE6-4513-8566-952984E21E14}" destId="{94D2CA96-9840-4249-BE5D-DDED63595123}" srcOrd="0" destOrd="0" presId="urn:microsoft.com/office/officeart/2008/layout/VerticalCurvedList"/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FAF3F884-F0CF-440F-8CB1-B7648AB1B138}" srcId="{7E5AA53B-3EEE-4DE4-BB81-9044890C2946}" destId="{5605D28D-2CE6-4513-8566-952984E21E14}" srcOrd="1" destOrd="0" parTransId="{EB15AB98-362B-4E70-A3DA-995FC3E8BA79}" sibTransId="{823D1971-2C4D-4EC5-A874-2F463DE37109}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E21DE998-137D-496F-B78C-27AFAF635E9F}" type="presParOf" srcId="{90561C55-3C6E-4D53-85E1-2C50BCDDA392}" destId="{94D2CA96-9840-4249-BE5D-DDED63595123}" srcOrd="3" destOrd="0" presId="urn:microsoft.com/office/officeart/2008/layout/VerticalCurvedList"/>
    <dgm:cxn modelId="{593A5531-E656-4284-B2C1-A35948440149}" type="presParOf" srcId="{90561C55-3C6E-4D53-85E1-2C50BCDDA392}" destId="{9EED2607-44ED-4AB0-9229-A3CC73CD2916}" srcOrd="4" destOrd="0" presId="urn:microsoft.com/office/officeart/2008/layout/VerticalCurvedList"/>
    <dgm:cxn modelId="{09791D87-DB3A-4144-A82D-584218721E09}" type="presParOf" srcId="{9EED2607-44ED-4AB0-9229-A3CC73CD2916}" destId="{A965097E-32F1-4AB8-8C4E-2814A7596B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000085" y="-618397"/>
          <a:ext cx="4800732" cy="4800732"/>
        </a:xfrm>
        <a:prstGeom prst="blockArc">
          <a:avLst>
            <a:gd name="adj1" fmla="val 18900000"/>
            <a:gd name="adj2" fmla="val 2700000"/>
            <a:gd name="adj3" fmla="val 450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655140" y="509144"/>
          <a:ext cx="6579356" cy="101814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8153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A. Bolshevik/Russian Revolution</a:t>
          </a:r>
          <a:r>
            <a:rPr lang="en-US" sz="3100" kern="1200" dirty="0"/>
            <a:t>	</a:t>
          </a:r>
        </a:p>
      </dsp:txBody>
      <dsp:txXfrm>
        <a:off x="655140" y="509144"/>
        <a:ext cx="6579356" cy="1018145"/>
      </dsp:txXfrm>
    </dsp:sp>
    <dsp:sp modelId="{07CB3071-D555-47DA-A36A-69EB91531FD8}">
      <dsp:nvSpPr>
        <dsp:cNvPr id="0" name=""/>
        <dsp:cNvSpPr/>
      </dsp:nvSpPr>
      <dsp:spPr>
        <a:xfrm>
          <a:off x="18799" y="381875"/>
          <a:ext cx="1272682" cy="12726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D2CA96-9840-4249-BE5D-DDED63595123}">
      <dsp:nvSpPr>
        <dsp:cNvPr id="0" name=""/>
        <dsp:cNvSpPr/>
      </dsp:nvSpPr>
      <dsp:spPr>
        <a:xfrm>
          <a:off x="655140" y="2036648"/>
          <a:ext cx="6579356" cy="101814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8153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B. Communist Party</a:t>
          </a:r>
          <a:endParaRPr lang="en-US" sz="3200" kern="1200" dirty="0"/>
        </a:p>
      </dsp:txBody>
      <dsp:txXfrm>
        <a:off x="655140" y="2036648"/>
        <a:ext cx="6579356" cy="1018145"/>
      </dsp:txXfrm>
    </dsp:sp>
    <dsp:sp modelId="{A965097E-32F1-4AB8-8C4E-2814A7596B2F}">
      <dsp:nvSpPr>
        <dsp:cNvPr id="0" name=""/>
        <dsp:cNvSpPr/>
      </dsp:nvSpPr>
      <dsp:spPr>
        <a:xfrm>
          <a:off x="18799" y="1909379"/>
          <a:ext cx="1272682" cy="12726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69721-F543-4A6C-BF9D-65D7CC540427}" type="datetimeFigureOut">
              <a:rPr lang="en-US" smtClean="0"/>
              <a:t>7/4/2020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0168E-626C-4E60-93C0-A00D256094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2326A-4C88-4AFB-AA5B-5919D81DFF5B}" type="datetimeFigureOut">
              <a:rPr lang="en-US" smtClean="0"/>
              <a:t>7/4/2020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3AB32-59DF-41F1-9618-EDFBF5049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15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14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27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60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62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112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Digital Connections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>
            <a:noAutofit/>
          </a:bodyPr>
          <a:lstStyle/>
          <a:p>
            <a:pPr algn="ctr"/>
            <a:r>
              <a:rPr lang="en-CA" sz="5400" b="1" i="0" u="none" strike="noStrike" baseline="0" dirty="0">
                <a:solidFill>
                  <a:schemeClr val="bg1"/>
                </a:solidFill>
              </a:rPr>
              <a:t>THE LAST WARNINGSSSS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>
            <a:noAutofit/>
          </a:bodyPr>
          <a:lstStyle/>
          <a:p>
            <a:pPr algn="ctr"/>
            <a:r>
              <a:rPr lang="en-CA" sz="4000" b="1" i="0" u="none" strike="noStrike" baseline="0" dirty="0">
                <a:solidFill>
                  <a:schemeClr val="bg1"/>
                </a:solidFill>
              </a:rPr>
              <a:t>Text: Matthew 24:12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aphicFrame>
        <p:nvGraphicFramePr>
          <p:cNvPr id="6" name="Content Placeholder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564137"/>
              </p:ext>
            </p:extLst>
          </p:nvPr>
        </p:nvGraphicFramePr>
        <p:xfrm>
          <a:off x="581191" y="2119232"/>
          <a:ext cx="7253297" cy="356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F6439B69-24CD-45AC-A937-12106E3A4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7253297" cy="1013800"/>
          </a:xfrm>
        </p:spPr>
        <p:txBody>
          <a:bodyPr>
            <a:normAutofit/>
          </a:bodyPr>
          <a:lstStyle/>
          <a:p>
            <a:pPr algn="ctr"/>
            <a:r>
              <a:rPr lang="en-CA" sz="4000" b="1" i="0" u="none" strike="noStrike" baseline="0" dirty="0">
                <a:highlight>
                  <a:srgbClr val="FF00FF"/>
                </a:highlight>
              </a:rPr>
              <a:t>I. HISTORICAL WARNINGS</a:t>
            </a:r>
            <a:endParaRPr lang="en-CA" sz="4000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Digital Numbers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" name="Subtitle 5">
            <a:extLst>
              <a:ext uri="{FF2B5EF4-FFF2-40B4-BE49-F238E27FC236}">
                <a16:creationId xmlns:a16="http://schemas.microsoft.com/office/drawing/2014/main" id="{833AC698-4FF2-4FF1-91A6-6D14BB909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89209" y="2315454"/>
            <a:ext cx="3609195" cy="590321"/>
          </a:xfrm>
        </p:spPr>
        <p:txBody>
          <a:bodyPr>
            <a:noAutofit/>
          </a:bodyPr>
          <a:lstStyle/>
          <a:p>
            <a:pPr algn="ctr"/>
            <a:r>
              <a:rPr lang="en-CA" sz="4400" b="1" i="0" u="none" strike="noStrike" baseline="0" dirty="0">
                <a:solidFill>
                  <a:schemeClr val="bg1"/>
                </a:solidFill>
                <a:highlight>
                  <a:srgbClr val="FF00FF"/>
                </a:highlight>
              </a:rPr>
              <a:t>II. PRESENT DAY WARNINGS</a:t>
            </a:r>
            <a:endParaRPr lang="en-CA" sz="4400" dirty="0">
              <a:solidFill>
                <a:schemeClr val="bg1"/>
              </a:solidFill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BAEAB8-E756-4A98-9512-77610624B990}"/>
              </a:ext>
            </a:extLst>
          </p:cNvPr>
          <p:cNvSpPr txBox="1"/>
          <p:nvPr/>
        </p:nvSpPr>
        <p:spPr>
          <a:xfrm>
            <a:off x="1682043" y="5309722"/>
            <a:ext cx="96294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b="1" i="0" u="none" strike="noStrike" baseline="0" dirty="0">
                <a:solidFill>
                  <a:schemeClr val="bg1"/>
                </a:solidFill>
                <a:highlight>
                  <a:srgbClr val="FF00FF"/>
                </a:highlight>
              </a:rPr>
              <a:t>III. BIBLICAL WARNINGS</a:t>
            </a:r>
            <a:endParaRPr lang="en-CA" sz="5400" dirty="0">
              <a:solidFill>
                <a:schemeClr val="bg1"/>
              </a:solidFill>
              <a:highlight>
                <a:srgbClr val="FF00FF"/>
              </a:highlight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F059C5-3476-42F3-A291-844E7273F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39" y="801692"/>
            <a:ext cx="11029615" cy="3973507"/>
          </a:xfrm>
        </p:spPr>
        <p:txBody>
          <a:bodyPr/>
          <a:lstStyle/>
          <a:p>
            <a:pPr marL="342900" indent="-342900">
              <a:buAutoNum type="alphaUcPeriod"/>
            </a:pPr>
            <a:r>
              <a:rPr lang="en-US" sz="4000" b="1" i="0" u="none" strike="noStrike" baseline="0" dirty="0"/>
              <a:t> Lovers of Themselves</a:t>
            </a:r>
            <a:r>
              <a:rPr lang="en-US" sz="4000" b="0" i="0" u="none" strike="noStrike" baseline="0" dirty="0"/>
              <a:t> - </a:t>
            </a:r>
            <a:r>
              <a:rPr lang="en-US" sz="4000" b="0" i="1" u="none" strike="noStrike" baseline="0" dirty="0"/>
              <a:t>II Timothy 3:1-5</a:t>
            </a:r>
          </a:p>
          <a:p>
            <a:pPr marL="342900" indent="-342900">
              <a:buAutoNum type="alphaUcPeriod"/>
            </a:pPr>
            <a:r>
              <a:rPr lang="en-CA" sz="4000" b="1" i="0" u="none" strike="noStrike" baseline="0" dirty="0"/>
              <a:t> Materialism</a:t>
            </a:r>
            <a:r>
              <a:rPr lang="en-CA" sz="4000" b="0" i="0" u="none" strike="noStrike" baseline="0" dirty="0"/>
              <a:t> - </a:t>
            </a:r>
            <a:r>
              <a:rPr lang="en-CA" sz="4000" b="0" i="1" u="none" strike="noStrike" baseline="0" dirty="0"/>
              <a:t>I Timothy 6:17-19 NLT</a:t>
            </a:r>
          </a:p>
          <a:p>
            <a:pPr marL="342900" indent="-342900">
              <a:buAutoNum type="alphaUcPeriod"/>
            </a:pPr>
            <a:r>
              <a:rPr lang="en-CA" sz="4000" b="1" dirty="0"/>
              <a:t> </a:t>
            </a:r>
            <a:r>
              <a:rPr lang="en-CA" sz="4000" b="1" i="0" u="none" strike="noStrike" baseline="0" dirty="0"/>
              <a:t>Violence</a:t>
            </a:r>
            <a:r>
              <a:rPr lang="en-CA" sz="4000" b="0" i="0" u="none" strike="noStrike" baseline="0" dirty="0"/>
              <a:t> - </a:t>
            </a:r>
            <a:r>
              <a:rPr lang="en-CA" sz="4000" b="0" i="1" u="none" strike="noStrike" baseline="0" dirty="0">
                <a:solidFill>
                  <a:srgbClr val="FF0000"/>
                </a:solidFill>
              </a:rPr>
              <a:t>Matthew 24:12</a:t>
            </a:r>
          </a:p>
          <a:p>
            <a:pPr marL="342900" indent="-342900">
              <a:buAutoNum type="alphaUcPeriod"/>
            </a:pPr>
            <a:r>
              <a:rPr lang="en-CA" sz="4000" b="1" i="0" u="none" strike="noStrike" baseline="0" dirty="0"/>
              <a:t> Moral Decline</a:t>
            </a:r>
            <a:endParaRPr lang="en-US" sz="4000" b="0" i="1" u="none" strike="noStrike" baseline="0" dirty="0"/>
          </a:p>
          <a:p>
            <a:pPr marL="342900" indent="-342900">
              <a:buAutoNum type="alphaU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BAEAB8-E756-4A98-9512-77610624B990}"/>
              </a:ext>
            </a:extLst>
          </p:cNvPr>
          <p:cNvSpPr txBox="1"/>
          <p:nvPr/>
        </p:nvSpPr>
        <p:spPr>
          <a:xfrm>
            <a:off x="1682043" y="5309722"/>
            <a:ext cx="96294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b="1" i="0" u="none" strike="noStrike" baseline="0" dirty="0">
                <a:solidFill>
                  <a:schemeClr val="bg1"/>
                </a:solidFill>
                <a:highlight>
                  <a:srgbClr val="FF00FF"/>
                </a:highlight>
              </a:rPr>
              <a:t>III. BIBLICAL WARNINGS</a:t>
            </a:r>
            <a:endParaRPr lang="en-CA" sz="5400" dirty="0">
              <a:solidFill>
                <a:schemeClr val="bg1"/>
              </a:solidFill>
              <a:highlight>
                <a:srgbClr val="FF00FF"/>
              </a:highlight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F059C5-3476-42F3-A291-844E7273F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39" y="801692"/>
            <a:ext cx="11029615" cy="41725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4000" b="1" i="0" u="none" strike="noStrike" baseline="0" dirty="0"/>
              <a:t>E. Multiple Signs</a:t>
            </a:r>
          </a:p>
          <a:p>
            <a:pPr lvl="1"/>
            <a:r>
              <a:rPr lang="en-CA" sz="3200" b="0" i="0" u="none" strike="noStrike" baseline="0" dirty="0"/>
              <a:t>Deceptive Teachers - </a:t>
            </a:r>
            <a:r>
              <a:rPr lang="en-CA" sz="3200" b="0" i="1" u="none" strike="noStrike" baseline="0" dirty="0"/>
              <a:t>Matthew 24:4,5,11</a:t>
            </a:r>
            <a:endParaRPr lang="en-CA" sz="3200" dirty="0"/>
          </a:p>
          <a:p>
            <a:pPr lvl="1"/>
            <a:r>
              <a:rPr lang="en-US" sz="3200" b="0" i="0" u="none" strike="noStrike" baseline="0" dirty="0"/>
              <a:t>Wars and </a:t>
            </a:r>
            <a:r>
              <a:rPr lang="en-US" sz="3200" b="0" i="0" u="none" strike="noStrike" baseline="0" dirty="0" err="1"/>
              <a:t>rumours</a:t>
            </a:r>
            <a:r>
              <a:rPr lang="en-US" sz="3200" b="0" i="0" u="none" strike="noStrike" baseline="0" dirty="0"/>
              <a:t> of Wars - </a:t>
            </a:r>
            <a:r>
              <a:rPr lang="en-US" sz="3200" b="0" i="1" u="none" strike="noStrike" baseline="0" dirty="0"/>
              <a:t>Matthew 24:6</a:t>
            </a:r>
            <a:endParaRPr lang="en-US" sz="3200" dirty="0"/>
          </a:p>
          <a:p>
            <a:pPr lvl="1"/>
            <a:r>
              <a:rPr lang="en-US" sz="3200" b="0" i="0" u="none" strike="noStrike" baseline="0" dirty="0"/>
              <a:t>Nation against nation: </a:t>
            </a:r>
            <a:r>
              <a:rPr lang="en-US" sz="3200" b="0" i="1" u="none" strike="noStrike" baseline="0" dirty="0"/>
              <a:t>Matthew 24:7</a:t>
            </a:r>
            <a:endParaRPr lang="en-US" sz="3200" dirty="0"/>
          </a:p>
          <a:p>
            <a:pPr lvl="1"/>
            <a:r>
              <a:rPr lang="en-CA" sz="3200" b="0" i="0" u="none" strike="noStrike" baseline="0" dirty="0"/>
              <a:t>Kingdom against kingdom - </a:t>
            </a:r>
            <a:r>
              <a:rPr lang="en-CA" sz="3200" b="0" i="1" u="none" strike="noStrike" baseline="0" dirty="0"/>
              <a:t>Matthew 24:7</a:t>
            </a:r>
            <a:endParaRPr lang="en-CA" sz="3200" dirty="0"/>
          </a:p>
          <a:p>
            <a:pPr lvl="1"/>
            <a:r>
              <a:rPr lang="en-US" sz="3200" b="0" i="0" u="none" strike="noStrike" baseline="0" dirty="0"/>
              <a:t>Famines and earthquakes - </a:t>
            </a:r>
            <a:r>
              <a:rPr lang="en-US" sz="3200" b="0" i="1" u="none" strike="noStrike" baseline="0" dirty="0"/>
              <a:t>Matthew 24:7</a:t>
            </a:r>
            <a:endParaRPr lang="en-US" sz="3200" dirty="0"/>
          </a:p>
          <a:p>
            <a:pPr lvl="1"/>
            <a:r>
              <a:rPr lang="en-CA" sz="3200" b="0" i="0" u="none" strike="noStrike" baseline="0" dirty="0"/>
              <a:t>Persecution - </a:t>
            </a:r>
            <a:r>
              <a:rPr lang="en-CA" sz="3200" b="0" i="1" u="none" strike="noStrike" baseline="0" dirty="0"/>
              <a:t>Matthew 24:9</a:t>
            </a:r>
            <a:endParaRPr lang="en-CA" sz="3200" b="0" i="0" u="none" strike="noStrike" baseline="0" dirty="0"/>
          </a:p>
          <a:p>
            <a:pPr marL="0" indent="0">
              <a:buNone/>
            </a:pP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0581372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BAEAB8-E756-4A98-9512-77610624B990}"/>
              </a:ext>
            </a:extLst>
          </p:cNvPr>
          <p:cNvSpPr txBox="1"/>
          <p:nvPr/>
        </p:nvSpPr>
        <p:spPr>
          <a:xfrm>
            <a:off x="1682043" y="5309722"/>
            <a:ext cx="96294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b="1" i="0" u="none" strike="noStrike" baseline="0" dirty="0">
                <a:solidFill>
                  <a:schemeClr val="bg1"/>
                </a:solidFill>
                <a:highlight>
                  <a:srgbClr val="FF00FF"/>
                </a:highlight>
              </a:rPr>
              <a:t>III. BIBLICAL WARNINGS</a:t>
            </a:r>
            <a:endParaRPr lang="en-CA" sz="5400" dirty="0">
              <a:solidFill>
                <a:schemeClr val="bg1"/>
              </a:solidFill>
              <a:highlight>
                <a:srgbClr val="FF00FF"/>
              </a:highlight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F059C5-3476-42F3-A291-844E7273F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39" y="801692"/>
            <a:ext cx="11029615" cy="4172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000" b="1" i="0" u="none" strike="noStrike" baseline="0" dirty="0"/>
              <a:t>E. Multiple Signs</a:t>
            </a:r>
          </a:p>
          <a:p>
            <a:pPr lvl="1"/>
            <a:r>
              <a:rPr lang="en-US" sz="3000" b="0" i="0" u="none" strike="noStrike" baseline="0" dirty="0"/>
              <a:t>Loss of faith in God - </a:t>
            </a:r>
            <a:r>
              <a:rPr lang="en-US" sz="3000" b="0" i="1" u="none" strike="noStrike" baseline="0" dirty="0"/>
              <a:t>Matthew 24:10</a:t>
            </a:r>
            <a:endParaRPr lang="en-US" sz="3000" dirty="0"/>
          </a:p>
          <a:p>
            <a:pPr lvl="1"/>
            <a:r>
              <a:rPr lang="en-US" sz="3200" b="0" i="0" u="none" strike="noStrike" baseline="0" dirty="0"/>
              <a:t>The gospel will be preached in all the world - </a:t>
            </a:r>
            <a:r>
              <a:rPr lang="en-US" sz="3200" b="0" i="1" u="none" strike="noStrike" baseline="0" dirty="0"/>
              <a:t>Matthew 24:14</a:t>
            </a:r>
            <a:endParaRPr lang="en-US" sz="3200" dirty="0"/>
          </a:p>
          <a:p>
            <a:pPr lvl="1"/>
            <a:r>
              <a:rPr lang="en-US" sz="3200" b="0" i="0" u="none" strike="noStrike" baseline="0" dirty="0"/>
              <a:t>Great Distress (unequalled) - </a:t>
            </a:r>
            <a:r>
              <a:rPr lang="en-US" sz="3200" b="0" i="1" u="none" strike="noStrike" baseline="0" dirty="0"/>
              <a:t>Matthew 24:21</a:t>
            </a:r>
            <a:endParaRPr lang="en-US" sz="3200" dirty="0"/>
          </a:p>
          <a:p>
            <a:pPr lvl="1"/>
            <a:r>
              <a:rPr lang="en-US" sz="3200" b="0" i="0" u="none" strike="noStrike" baseline="0" dirty="0"/>
              <a:t>Fearful Signs in the heavens - </a:t>
            </a:r>
            <a:r>
              <a:rPr lang="en-US" sz="3200" b="0" i="1" u="none" strike="noStrike" baseline="0" dirty="0"/>
              <a:t>Matthew 24:29; Luke 21:11</a:t>
            </a:r>
            <a:endParaRPr lang="en-US" sz="3200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2360991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BAEAB8-E756-4A98-9512-77610624B990}"/>
              </a:ext>
            </a:extLst>
          </p:cNvPr>
          <p:cNvSpPr txBox="1"/>
          <p:nvPr/>
        </p:nvSpPr>
        <p:spPr>
          <a:xfrm>
            <a:off x="1682043" y="5309722"/>
            <a:ext cx="96294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b="1" i="0" u="none" strike="noStrike" baseline="0" dirty="0">
                <a:solidFill>
                  <a:schemeClr val="bg1"/>
                </a:solidFill>
                <a:highlight>
                  <a:srgbClr val="FF00FF"/>
                </a:highlight>
              </a:rPr>
              <a:t>III. BIBLICAL WARNINGS</a:t>
            </a:r>
            <a:endParaRPr lang="en-CA" sz="5400" dirty="0">
              <a:solidFill>
                <a:schemeClr val="bg1"/>
              </a:solidFill>
              <a:highlight>
                <a:srgbClr val="FF00FF"/>
              </a:highlight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F059C5-3476-42F3-A291-844E7273F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39" y="801692"/>
            <a:ext cx="11029615" cy="4172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000" b="1" i="0" u="none" strike="noStrike" baseline="0" dirty="0"/>
              <a:t>E. Multiple Signs</a:t>
            </a:r>
          </a:p>
          <a:p>
            <a:pPr lvl="1"/>
            <a:r>
              <a:rPr lang="en-CA" sz="3400" b="0" i="0" u="none" strike="noStrike" baseline="0" dirty="0"/>
              <a:t>Pestilence - </a:t>
            </a:r>
            <a:r>
              <a:rPr lang="en-CA" sz="3400" b="0" i="1" u="none" strike="noStrike" baseline="0" dirty="0"/>
              <a:t>Luke 21:11</a:t>
            </a:r>
            <a:endParaRPr lang="en-CA" sz="3400" dirty="0"/>
          </a:p>
          <a:p>
            <a:pPr lvl="1"/>
            <a:r>
              <a:rPr lang="en-US" sz="3600" b="0" i="0" u="none" strike="noStrike" baseline="0" dirty="0"/>
              <a:t>Weighing down with carousing, drunkenness, and anxieties of life - </a:t>
            </a:r>
            <a:r>
              <a:rPr lang="en-US" sz="3600" b="0" i="1" u="none" strike="noStrike" baseline="0" dirty="0"/>
              <a:t>Luke 21:34</a:t>
            </a:r>
            <a:endParaRPr lang="en-US" sz="3600" dirty="0"/>
          </a:p>
          <a:p>
            <a:pPr lvl="1"/>
            <a:r>
              <a:rPr lang="en-US" sz="3600" b="0" i="0" u="none" strike="noStrike" baseline="0" dirty="0"/>
              <a:t>Shaking of heaven and earth - </a:t>
            </a:r>
            <a:r>
              <a:rPr lang="en-US" sz="3600" b="0" i="1" u="none" strike="noStrike" baseline="0" dirty="0"/>
              <a:t>Hebrews 12:26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1454202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E586370-B0FB-4108-8B4F-329716A22E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03B719-B9A6-4DC9-AA9D-06F16B758B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B48092-4A2C-4E16-B971-9ACADFFF69E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{D01D1F80-9DCC-4879-BCBB-0713578FDCF5}tf33568355</Template>
  <TotalTime>0</TotalTime>
  <Words>185</Words>
  <Application>Microsoft Office PowerPoint</Application>
  <PresentationFormat>Widescreen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Gill Sans MT</vt:lpstr>
      <vt:lpstr>Wingdings 2</vt:lpstr>
      <vt:lpstr>Dividend</vt:lpstr>
      <vt:lpstr>THE LAST WARNINGSSSS</vt:lpstr>
      <vt:lpstr>I. HISTORICAL WARNINGS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2020-07-04T23:14:47Z</dcterms:created>
  <dcterms:modified xsi:type="dcterms:W3CDTF">2020-07-05T00:23:47Z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