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48"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54D03-916C-2115-7DF9-41D2C1D732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5434A06-479A-B428-D3F7-807E8C9ACD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6B63713-036B-4B94-3AC5-95AD6FCD98C9}"/>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5" name="Footer Placeholder 4">
            <a:extLst>
              <a:ext uri="{FF2B5EF4-FFF2-40B4-BE49-F238E27FC236}">
                <a16:creationId xmlns:a16="http://schemas.microsoft.com/office/drawing/2014/main" id="{E60696D5-E6BF-7E1A-293F-3837B0A7264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6CE9104-DD98-75B6-C127-434433ED7A14}"/>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3930404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97C56-6F0C-6E07-9CD6-60E6522290D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69D1ADB-9E49-9167-FE80-4FE28D79F4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13900AB-8689-29D7-37B8-C467461034DC}"/>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5" name="Footer Placeholder 4">
            <a:extLst>
              <a:ext uri="{FF2B5EF4-FFF2-40B4-BE49-F238E27FC236}">
                <a16:creationId xmlns:a16="http://schemas.microsoft.com/office/drawing/2014/main" id="{D6FD77CF-748E-6945-2EE1-2631101D101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D6A6B56-63E7-9208-D7AA-3D5BAB0E525F}"/>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2174637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A480-92CE-B0C1-659E-3799372B2C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87A8D18-5C49-F948-EEC4-F5F92BE397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2C909C0-6CBE-B22E-F32D-71A331F7A72D}"/>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5" name="Footer Placeholder 4">
            <a:extLst>
              <a:ext uri="{FF2B5EF4-FFF2-40B4-BE49-F238E27FC236}">
                <a16:creationId xmlns:a16="http://schemas.microsoft.com/office/drawing/2014/main" id="{09BDA6F2-5839-6B30-3D96-78BE891FF7E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5B5F4DE-73E2-E54A-B0B9-88BAC738DDFB}"/>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421087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94561-5F4C-9144-BBDF-39DBAB62B66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92B5753-AA38-B9BD-8635-C208C6A582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D68E35D-99A9-C6AF-CA1D-C8A255580705}"/>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5" name="Footer Placeholder 4">
            <a:extLst>
              <a:ext uri="{FF2B5EF4-FFF2-40B4-BE49-F238E27FC236}">
                <a16:creationId xmlns:a16="http://schemas.microsoft.com/office/drawing/2014/main" id="{B56B3CD7-B343-F96A-2D5C-9144BC14DE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5BE0753-494A-9E80-1BA1-81BA7711494C}"/>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3676715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0F358-0D88-8F28-A561-13ECD51A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377F905-A8F4-8CA1-0EBC-3EC6389BF3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28C2EE-8AC1-C1D2-71CF-A0323A675352}"/>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5" name="Footer Placeholder 4">
            <a:extLst>
              <a:ext uri="{FF2B5EF4-FFF2-40B4-BE49-F238E27FC236}">
                <a16:creationId xmlns:a16="http://schemas.microsoft.com/office/drawing/2014/main" id="{5E8C02E7-749E-D3AD-609A-8B995C66257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CD56C21-8492-D639-04D5-A68C9A1A2538}"/>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23859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17420-EB67-EA9F-1B44-14A07A0A2F9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E965D8F-5919-FD93-735F-4F03520AED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5F17DB8-C85C-D20D-4463-B68A91F28D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0858988-20D6-6D59-74AD-33FCA7D3331A}"/>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6" name="Footer Placeholder 5">
            <a:extLst>
              <a:ext uri="{FF2B5EF4-FFF2-40B4-BE49-F238E27FC236}">
                <a16:creationId xmlns:a16="http://schemas.microsoft.com/office/drawing/2014/main" id="{CF960E3F-BFDF-F07E-8B78-48114EDF07B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F605073-078D-687F-0012-1DBA08D5B00A}"/>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188027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5CA07-1BE4-346D-53FF-EF8D44BAB2D2}"/>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AAF5A82-5A78-E5FC-D9CD-4FB77D1996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2CEF58-349D-2C16-6E21-CCC8D34A42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307F3AF-D1AB-E74B-6BC5-246AB7D649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3E3EBC-E85F-FD33-E80C-2DD7274D49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F6A72C5-C6F8-1F52-DCA4-CF09704F03DD}"/>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8" name="Footer Placeholder 7">
            <a:extLst>
              <a:ext uri="{FF2B5EF4-FFF2-40B4-BE49-F238E27FC236}">
                <a16:creationId xmlns:a16="http://schemas.microsoft.com/office/drawing/2014/main" id="{2EF19E26-0CEE-044E-CEF1-4E3966EBB44D}"/>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9109DE2-EDEA-7767-385C-7F096CA24E4D}"/>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394813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1A379-6B5B-DC09-C629-51464BE33F97}"/>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0870B94-5868-E6B7-38D6-7C1CF80642C0}"/>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4" name="Footer Placeholder 3">
            <a:extLst>
              <a:ext uri="{FF2B5EF4-FFF2-40B4-BE49-F238E27FC236}">
                <a16:creationId xmlns:a16="http://schemas.microsoft.com/office/drawing/2014/main" id="{3748CC80-812C-4FFC-E749-2B2733C1579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BAEFF3F-AAA7-F42F-7787-9682EE17B0CA}"/>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294365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E50275-7040-13FC-7D6A-DDF8AC0F754A}"/>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3" name="Footer Placeholder 2">
            <a:extLst>
              <a:ext uri="{FF2B5EF4-FFF2-40B4-BE49-F238E27FC236}">
                <a16:creationId xmlns:a16="http://schemas.microsoft.com/office/drawing/2014/main" id="{20C66AAE-1B67-2777-EA1D-B84EB4380C8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F506931-AF0E-8464-CA9E-C7B94CF974D6}"/>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224235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97BE0-F1E5-5C28-AEDD-5E6D31E552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C5FBA0D-7205-11C5-8A18-ED99765574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52BECC1-CADB-B17E-8FDB-B4B1F0101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6F258E-A4EE-936B-570F-FA4EC3E0CACE}"/>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6" name="Footer Placeholder 5">
            <a:extLst>
              <a:ext uri="{FF2B5EF4-FFF2-40B4-BE49-F238E27FC236}">
                <a16:creationId xmlns:a16="http://schemas.microsoft.com/office/drawing/2014/main" id="{61C0981C-80F1-DF2D-F843-6BD7B23F3B0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A90666A-8386-6FB8-0DDC-92767F4C13C6}"/>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4086135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7C22A-2BED-777E-62D6-BDFDDE8F5F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342AB07-ADC9-22B9-7E0A-0BBE2B5EBA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2A1C15E-201B-5AAE-1AC7-FD90B2ADC1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6CD4E2-B0E1-7DAC-2D99-5E5481C98B4C}"/>
              </a:ext>
            </a:extLst>
          </p:cNvPr>
          <p:cNvSpPr>
            <a:spLocks noGrp="1"/>
          </p:cNvSpPr>
          <p:nvPr>
            <p:ph type="dt" sz="half" idx="10"/>
          </p:nvPr>
        </p:nvSpPr>
        <p:spPr/>
        <p:txBody>
          <a:bodyPr/>
          <a:lstStyle/>
          <a:p>
            <a:fld id="{A4D88463-ACCD-4DE9-B24F-506EC590457D}" type="datetimeFigureOut">
              <a:rPr lang="en-CA" smtClean="0"/>
              <a:t>2023-04-06</a:t>
            </a:fld>
            <a:endParaRPr lang="en-CA"/>
          </a:p>
        </p:txBody>
      </p:sp>
      <p:sp>
        <p:nvSpPr>
          <p:cNvPr id="6" name="Footer Placeholder 5">
            <a:extLst>
              <a:ext uri="{FF2B5EF4-FFF2-40B4-BE49-F238E27FC236}">
                <a16:creationId xmlns:a16="http://schemas.microsoft.com/office/drawing/2014/main" id="{81648F42-1E27-DD4B-156D-6E0808B9678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71109CE-6546-0932-B047-97622DE97366}"/>
              </a:ext>
            </a:extLst>
          </p:cNvPr>
          <p:cNvSpPr>
            <a:spLocks noGrp="1"/>
          </p:cNvSpPr>
          <p:nvPr>
            <p:ph type="sldNum" sz="quarter" idx="12"/>
          </p:nvPr>
        </p:nvSpPr>
        <p:spPr/>
        <p:txBody>
          <a:bodyPr/>
          <a:lstStyle/>
          <a:p>
            <a:fld id="{E1E30727-F6E9-4A8C-8174-A3C315F33FD1}" type="slidenum">
              <a:rPr lang="en-CA" smtClean="0"/>
              <a:t>‹#›</a:t>
            </a:fld>
            <a:endParaRPr lang="en-CA"/>
          </a:p>
        </p:txBody>
      </p:sp>
    </p:spTree>
    <p:extLst>
      <p:ext uri="{BB962C8B-B14F-4D97-AF65-F5344CB8AC3E}">
        <p14:creationId xmlns:p14="http://schemas.microsoft.com/office/powerpoint/2010/main" val="2484500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D881E9-B827-71D0-3C92-3602E62FAB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2E6683F-278C-33F5-F6A0-1E72C33275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E8FEA5A-FBE3-963F-80BF-4CED5A1919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88463-ACCD-4DE9-B24F-506EC590457D}" type="datetimeFigureOut">
              <a:rPr lang="en-CA" smtClean="0"/>
              <a:t>2023-04-06</a:t>
            </a:fld>
            <a:endParaRPr lang="en-CA"/>
          </a:p>
        </p:txBody>
      </p:sp>
      <p:sp>
        <p:nvSpPr>
          <p:cNvPr id="5" name="Footer Placeholder 4">
            <a:extLst>
              <a:ext uri="{FF2B5EF4-FFF2-40B4-BE49-F238E27FC236}">
                <a16:creationId xmlns:a16="http://schemas.microsoft.com/office/drawing/2014/main" id="{ADE7FDF2-45DF-75A4-A479-8A929C5448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6DB3820-0240-C72E-51A6-76E091C3A8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30727-F6E9-4A8C-8174-A3C315F33FD1}" type="slidenum">
              <a:rPr lang="en-CA" smtClean="0"/>
              <a:t>‹#›</a:t>
            </a:fld>
            <a:endParaRPr lang="en-CA"/>
          </a:p>
        </p:txBody>
      </p:sp>
    </p:spTree>
    <p:extLst>
      <p:ext uri="{BB962C8B-B14F-4D97-AF65-F5344CB8AC3E}">
        <p14:creationId xmlns:p14="http://schemas.microsoft.com/office/powerpoint/2010/main" val="1179992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1086" t="9091" r="14471" b="1"/>
          <a:stretch/>
        </p:blipFill>
        <p:spPr>
          <a:xfrm>
            <a:off x="20" y="10"/>
            <a:ext cx="12191981" cy="6857990"/>
          </a:xfrm>
          <a:prstGeom prst="rect">
            <a:avLst/>
          </a:prstGeom>
        </p:spPr>
      </p:pic>
      <p:sp>
        <p:nvSpPr>
          <p:cNvPr id="12" name="Rectangle 11">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404553" y="3091928"/>
            <a:ext cx="9078562" cy="2387600"/>
          </a:xfrm>
        </p:spPr>
        <p:txBody>
          <a:bodyPr>
            <a:normAutofit/>
          </a:bodyPr>
          <a:lstStyle/>
          <a:p>
            <a:pPr algn="l"/>
            <a:r>
              <a:rPr lang="en-CA" sz="6600"/>
              <a:t>THE OFFENCE OF THE CROSS</a:t>
            </a:r>
          </a:p>
        </p:txBody>
      </p:sp>
      <p:sp>
        <p:nvSpPr>
          <p:cNvPr id="14" name="Rectangle: Rounded Corners 13">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2290EB4-A7DB-DD96-00C8-EA79BF18D254}"/>
              </a:ext>
            </a:extLst>
          </p:cNvPr>
          <p:cNvSpPr>
            <a:spLocks noGrp="1"/>
          </p:cNvSpPr>
          <p:nvPr>
            <p:ph type="subTitle" idx="1"/>
          </p:nvPr>
        </p:nvSpPr>
        <p:spPr>
          <a:xfrm>
            <a:off x="404553" y="5624945"/>
            <a:ext cx="9078562" cy="592975"/>
          </a:xfrm>
        </p:spPr>
        <p:txBody>
          <a:bodyPr anchor="ctr">
            <a:normAutofit/>
          </a:bodyPr>
          <a:lstStyle/>
          <a:p>
            <a:pPr algn="l"/>
            <a:r>
              <a:rPr lang="en-CA" i="0" u="none" strike="noStrike" baseline="0"/>
              <a:t>Text: I Corinthians 1:18,19,23</a:t>
            </a:r>
            <a:endParaRPr lang="en-CA"/>
          </a:p>
        </p:txBody>
      </p:sp>
    </p:spTree>
    <p:extLst>
      <p:ext uri="{BB962C8B-B14F-4D97-AF65-F5344CB8AC3E}">
        <p14:creationId xmlns:p14="http://schemas.microsoft.com/office/powerpoint/2010/main" val="73434428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75B19E4-0108-41C4-8DB1-11BAE0B49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6217919" y="217343"/>
            <a:ext cx="5591165" cy="1325563"/>
          </a:xfrm>
        </p:spPr>
        <p:txBody>
          <a:bodyPr vert="horz" lIns="91440" tIns="45720" rIns="91440" bIns="45720" rtlCol="0" anchor="b">
            <a:normAutofit/>
          </a:bodyPr>
          <a:lstStyle/>
          <a:p>
            <a:pPr algn="l"/>
            <a:r>
              <a:rPr lang="en-CA" sz="4000" b="1" kern="1200" dirty="0">
                <a:solidFill>
                  <a:schemeClr val="bg1"/>
                </a:solidFill>
                <a:effectLst>
                  <a:outerShdw blurRad="38100" dist="38100" dir="2700000" algn="tl">
                    <a:srgbClr val="000000">
                      <a:alpha val="43137"/>
                    </a:srgbClr>
                  </a:outerShdw>
                </a:effectLst>
                <a:latin typeface="+mj-lt"/>
                <a:ea typeface="+mj-ea"/>
                <a:cs typeface="+mj-cs"/>
              </a:rPr>
              <a:t>II. HOW COULD A NATION ENDORSE IT?</a:t>
            </a:r>
            <a:endParaRPr lang="en-US" sz="4000" b="1" kern="1200" dirty="0">
              <a:solidFill>
                <a:schemeClr val="bg1"/>
              </a:solidFill>
              <a:effectLst>
                <a:outerShdw blurRad="38100" dist="38100" dir="2700000" algn="tl">
                  <a:srgbClr val="000000">
                    <a:alpha val="43137"/>
                  </a:srgbClr>
                </a:outerShdw>
              </a:effectLst>
              <a:latin typeface="+mj-lt"/>
              <a:ea typeface="+mj-ea"/>
              <a:cs typeface="+mj-cs"/>
            </a:endParaRPr>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0" y="1153276"/>
            <a:ext cx="5753102" cy="4551447"/>
          </a:xfrm>
          <a:prstGeom prst="rect">
            <a:avLst/>
          </a:prstGeom>
        </p:spPr>
      </p:pic>
      <p:cxnSp>
        <p:nvCxnSpPr>
          <p:cNvPr id="32" name="Straight Connector 31">
            <a:extLst>
              <a:ext uri="{FF2B5EF4-FFF2-40B4-BE49-F238E27FC236}">
                <a16:creationId xmlns:a16="http://schemas.microsoft.com/office/drawing/2014/main" id="{CEA14AE1-71AB-4B18-826E-F563FF4288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2916"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17920" y="2026340"/>
            <a:ext cx="597408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0DC285A-0A28-CF13-8D36-7C8659198902}"/>
              </a:ext>
            </a:extLst>
          </p:cNvPr>
          <p:cNvSpPr txBox="1"/>
          <p:nvPr/>
        </p:nvSpPr>
        <p:spPr>
          <a:xfrm>
            <a:off x="6217919" y="2057193"/>
            <a:ext cx="5900190" cy="3784803"/>
          </a:xfrm>
          <a:prstGeom prst="rect">
            <a:avLst/>
          </a:prstGeom>
        </p:spPr>
        <p:txBody>
          <a:bodyPr vert="horz" lIns="91440" tIns="45720" rIns="91440" bIns="45720" rtlCol="0">
            <a:noAutofit/>
          </a:bodyPr>
          <a:lstStyle/>
          <a:p>
            <a:pPr>
              <a:lnSpc>
                <a:spcPct val="90000"/>
              </a:lnSpc>
              <a:spcAft>
                <a:spcPts val="600"/>
              </a:spcAft>
            </a:pPr>
            <a:r>
              <a:rPr lang="en-CA" sz="3200" i="1" dirty="0">
                <a:solidFill>
                  <a:schemeClr val="bg1"/>
                </a:solidFill>
              </a:rPr>
              <a:t>23. “Why? What crime has he committed?” asked Pilate. But they shouted all the louder, “Crucify him!”</a:t>
            </a:r>
          </a:p>
          <a:p>
            <a:pPr>
              <a:lnSpc>
                <a:spcPct val="90000"/>
              </a:lnSpc>
              <a:spcAft>
                <a:spcPts val="600"/>
              </a:spcAft>
            </a:pPr>
            <a:r>
              <a:rPr lang="en-CA" sz="3200" i="1" dirty="0">
                <a:solidFill>
                  <a:schemeClr val="bg1"/>
                </a:solidFill>
              </a:rPr>
              <a:t>	</a:t>
            </a:r>
          </a:p>
          <a:p>
            <a:pPr>
              <a:lnSpc>
                <a:spcPct val="90000"/>
              </a:lnSpc>
              <a:spcAft>
                <a:spcPts val="600"/>
              </a:spcAft>
            </a:pPr>
            <a:r>
              <a:rPr lang="en-CA" sz="3200" i="1" dirty="0">
                <a:solidFill>
                  <a:schemeClr val="bg1"/>
                </a:solidFill>
              </a:rPr>
              <a:t>		     Matthew 27:19-23</a:t>
            </a:r>
            <a:endParaRPr lang="en-US" sz="3200" i="1" dirty="0">
              <a:solidFill>
                <a:schemeClr val="bg1"/>
              </a:solidFill>
            </a:endParaRPr>
          </a:p>
        </p:txBody>
      </p:sp>
    </p:spTree>
    <p:extLst>
      <p:ext uri="{BB962C8B-B14F-4D97-AF65-F5344CB8AC3E}">
        <p14:creationId xmlns:p14="http://schemas.microsoft.com/office/powerpoint/2010/main" val="14173874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75B19E4-0108-41C4-8DB1-11BAE0B49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6217919" y="217343"/>
            <a:ext cx="5591165" cy="1325563"/>
          </a:xfrm>
        </p:spPr>
        <p:txBody>
          <a:bodyPr vert="horz" lIns="91440" tIns="45720" rIns="91440" bIns="45720" rtlCol="0" anchor="b">
            <a:normAutofit/>
          </a:bodyPr>
          <a:lstStyle/>
          <a:p>
            <a:pPr algn="l"/>
            <a:r>
              <a:rPr lang="en-CA" sz="4000" b="1" kern="1200" dirty="0">
                <a:solidFill>
                  <a:schemeClr val="bg1"/>
                </a:solidFill>
                <a:effectLst>
                  <a:outerShdw blurRad="38100" dist="38100" dir="2700000" algn="tl">
                    <a:srgbClr val="000000">
                      <a:alpha val="43137"/>
                    </a:srgbClr>
                  </a:outerShdw>
                </a:effectLst>
                <a:latin typeface="+mj-lt"/>
                <a:ea typeface="+mj-ea"/>
                <a:cs typeface="+mj-cs"/>
              </a:rPr>
              <a:t>II. HOW COULD A NATION ENDORSE IT?</a:t>
            </a:r>
            <a:endParaRPr lang="en-US" sz="4000" b="1" kern="1200" dirty="0">
              <a:solidFill>
                <a:schemeClr val="bg1"/>
              </a:solidFill>
              <a:effectLst>
                <a:outerShdw blurRad="38100" dist="38100" dir="2700000" algn="tl">
                  <a:srgbClr val="000000">
                    <a:alpha val="43137"/>
                  </a:srgbClr>
                </a:outerShdw>
              </a:effectLst>
              <a:latin typeface="+mj-lt"/>
              <a:ea typeface="+mj-ea"/>
              <a:cs typeface="+mj-cs"/>
            </a:endParaRPr>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0" y="1153276"/>
            <a:ext cx="5753102" cy="4551447"/>
          </a:xfrm>
          <a:prstGeom prst="rect">
            <a:avLst/>
          </a:prstGeom>
        </p:spPr>
      </p:pic>
      <p:cxnSp>
        <p:nvCxnSpPr>
          <p:cNvPr id="32" name="Straight Connector 31">
            <a:extLst>
              <a:ext uri="{FF2B5EF4-FFF2-40B4-BE49-F238E27FC236}">
                <a16:creationId xmlns:a16="http://schemas.microsoft.com/office/drawing/2014/main" id="{CEA14AE1-71AB-4B18-826E-F563FF4288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2916"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17920" y="2026340"/>
            <a:ext cx="597408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0DC285A-0A28-CF13-8D36-7C8659198902}"/>
              </a:ext>
            </a:extLst>
          </p:cNvPr>
          <p:cNvSpPr txBox="1"/>
          <p:nvPr/>
        </p:nvSpPr>
        <p:spPr>
          <a:xfrm>
            <a:off x="6217919" y="2057193"/>
            <a:ext cx="5900190" cy="3784803"/>
          </a:xfrm>
          <a:prstGeom prst="rect">
            <a:avLst/>
          </a:prstGeom>
        </p:spPr>
        <p:txBody>
          <a:bodyPr vert="horz" lIns="91440" tIns="45720" rIns="91440" bIns="45720" rtlCol="0">
            <a:noAutofit/>
          </a:bodyPr>
          <a:lstStyle/>
          <a:p>
            <a:pPr>
              <a:lnSpc>
                <a:spcPct val="90000"/>
              </a:lnSpc>
              <a:spcAft>
                <a:spcPts val="600"/>
              </a:spcAft>
            </a:pPr>
            <a:r>
              <a:rPr lang="en-CA" sz="3200" i="1" dirty="0">
                <a:solidFill>
                  <a:schemeClr val="bg1"/>
                </a:solidFill>
              </a:rPr>
              <a:t>“If the world hates you, keep in mind that it hated me first. </a:t>
            </a:r>
          </a:p>
          <a:p>
            <a:pPr>
              <a:lnSpc>
                <a:spcPct val="90000"/>
              </a:lnSpc>
              <a:spcAft>
                <a:spcPts val="600"/>
              </a:spcAft>
            </a:pPr>
            <a:r>
              <a:rPr lang="en-CA" sz="3200" i="1" dirty="0">
                <a:solidFill>
                  <a:schemeClr val="bg1"/>
                </a:solidFill>
              </a:rPr>
              <a:t>19. If you belonged to the world, it would love you as its own. As it is, you do not belong to the world, but I have chosen you out of the world. That is why the world hates you.”</a:t>
            </a:r>
          </a:p>
          <a:p>
            <a:pPr>
              <a:lnSpc>
                <a:spcPct val="90000"/>
              </a:lnSpc>
              <a:spcAft>
                <a:spcPts val="600"/>
              </a:spcAft>
            </a:pPr>
            <a:r>
              <a:rPr lang="en-CA" sz="3200" i="1" dirty="0">
                <a:solidFill>
                  <a:schemeClr val="bg1"/>
                </a:solidFill>
              </a:rPr>
              <a:t>			John 15:18,19</a:t>
            </a:r>
            <a:endParaRPr lang="en-US" sz="3200" i="1" dirty="0">
              <a:solidFill>
                <a:schemeClr val="bg1"/>
              </a:solidFill>
            </a:endParaRPr>
          </a:p>
        </p:txBody>
      </p:sp>
    </p:spTree>
    <p:extLst>
      <p:ext uri="{BB962C8B-B14F-4D97-AF65-F5344CB8AC3E}">
        <p14:creationId xmlns:p14="http://schemas.microsoft.com/office/powerpoint/2010/main" val="35222306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F541DB91-0B10-46D9-B34B-7BFF96026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173106" y="330365"/>
            <a:ext cx="5827643" cy="1433433"/>
          </a:xfrm>
        </p:spPr>
        <p:txBody>
          <a:bodyPr vert="horz" lIns="91440" tIns="45720" rIns="91440" bIns="45720" rtlCol="0" anchor="b">
            <a:normAutofit/>
          </a:bodyPr>
          <a:lstStyle/>
          <a:p>
            <a:pPr algn="l"/>
            <a:r>
              <a:rPr lang="en-US" sz="3100" b="1" kern="1200" dirty="0">
                <a:solidFill>
                  <a:schemeClr val="tx1"/>
                </a:solidFill>
                <a:effectLst>
                  <a:outerShdw blurRad="38100" dist="38100" dir="2700000" algn="tl">
                    <a:srgbClr val="000000">
                      <a:alpha val="43137"/>
                    </a:srgbClr>
                  </a:outerShdw>
                </a:effectLst>
                <a:latin typeface="+mj-lt"/>
                <a:ea typeface="+mj-ea"/>
                <a:cs typeface="+mj-cs"/>
              </a:rPr>
              <a:t>III. HOW COULD IT BRING ABOUT SUCH WIDESPREAD DELIVERANCE?</a:t>
            </a:r>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643466" y="2802772"/>
            <a:ext cx="4309533" cy="3409397"/>
          </a:xfrm>
          <a:prstGeom prst="rect">
            <a:avLst/>
          </a:prstGeom>
        </p:spPr>
      </p:pic>
      <p:sp>
        <p:nvSpPr>
          <p:cNvPr id="7" name="TextBox 6">
            <a:extLst>
              <a:ext uri="{FF2B5EF4-FFF2-40B4-BE49-F238E27FC236}">
                <a16:creationId xmlns:a16="http://schemas.microsoft.com/office/drawing/2014/main" id="{F0DC285A-0A28-CF13-8D36-7C8659198902}"/>
              </a:ext>
            </a:extLst>
          </p:cNvPr>
          <p:cNvSpPr txBox="1"/>
          <p:nvPr/>
        </p:nvSpPr>
        <p:spPr>
          <a:xfrm>
            <a:off x="5911272" y="256807"/>
            <a:ext cx="6086763" cy="5920155"/>
          </a:xfrm>
          <a:prstGeom prst="rect">
            <a:avLst/>
          </a:prstGeom>
        </p:spPr>
        <p:txBody>
          <a:bodyPr vert="horz" lIns="91440" tIns="45720" rIns="91440" bIns="45720" rtlCol="0" anchor="t">
            <a:noAutofit/>
          </a:bodyPr>
          <a:lstStyle/>
          <a:p>
            <a:pPr>
              <a:lnSpc>
                <a:spcPct val="90000"/>
              </a:lnSpc>
              <a:spcAft>
                <a:spcPts val="600"/>
              </a:spcAft>
            </a:pPr>
            <a:r>
              <a:rPr lang="en-CA" sz="3200" i="1" dirty="0"/>
              <a:t>“For the message of the cross is foolishness to those who are perishing, but to us who are being saved it is the power of God.</a:t>
            </a:r>
          </a:p>
          <a:p>
            <a:pPr>
              <a:lnSpc>
                <a:spcPct val="90000"/>
              </a:lnSpc>
              <a:spcAft>
                <a:spcPts val="600"/>
              </a:spcAft>
            </a:pPr>
            <a:r>
              <a:rPr lang="en-CA" sz="3200" i="1" dirty="0"/>
              <a:t>19. For it is written: “I will destroy the wisdom of the wise; the intelligence of the intelligent I will frustrate . . .</a:t>
            </a:r>
          </a:p>
          <a:p>
            <a:pPr>
              <a:lnSpc>
                <a:spcPct val="90000"/>
              </a:lnSpc>
              <a:spcAft>
                <a:spcPts val="600"/>
              </a:spcAft>
            </a:pPr>
            <a:r>
              <a:rPr lang="en-CA" sz="3200" i="1" dirty="0"/>
              <a:t>25. For the foolishness of God is wiser than human wisdom, and the weakness of God is stronger than human strength.”</a:t>
            </a:r>
          </a:p>
          <a:p>
            <a:pPr>
              <a:lnSpc>
                <a:spcPct val="90000"/>
              </a:lnSpc>
              <a:spcAft>
                <a:spcPts val="600"/>
              </a:spcAft>
            </a:pPr>
            <a:r>
              <a:rPr lang="en-CA" sz="3200" i="1" dirty="0"/>
              <a:t>I Corinthians 1:18,19,25</a:t>
            </a:r>
            <a:endParaRPr lang="en-US" sz="3200" i="1" dirty="0"/>
          </a:p>
        </p:txBody>
      </p:sp>
    </p:spTree>
    <p:extLst>
      <p:ext uri="{BB962C8B-B14F-4D97-AF65-F5344CB8AC3E}">
        <p14:creationId xmlns:p14="http://schemas.microsoft.com/office/powerpoint/2010/main" val="22678526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F541DB91-0B10-46D9-B34B-7BFF96026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173106" y="330365"/>
            <a:ext cx="5827643" cy="1433433"/>
          </a:xfrm>
        </p:spPr>
        <p:txBody>
          <a:bodyPr vert="horz" lIns="91440" tIns="45720" rIns="91440" bIns="45720" rtlCol="0" anchor="b">
            <a:normAutofit/>
          </a:bodyPr>
          <a:lstStyle/>
          <a:p>
            <a:pPr algn="l"/>
            <a:r>
              <a:rPr lang="en-US" sz="3100" b="1" kern="1200" dirty="0">
                <a:solidFill>
                  <a:schemeClr val="tx1"/>
                </a:solidFill>
                <a:effectLst>
                  <a:outerShdw blurRad="38100" dist="38100" dir="2700000" algn="tl">
                    <a:srgbClr val="000000">
                      <a:alpha val="43137"/>
                    </a:srgbClr>
                  </a:outerShdw>
                </a:effectLst>
                <a:latin typeface="+mj-lt"/>
                <a:ea typeface="+mj-ea"/>
                <a:cs typeface="+mj-cs"/>
              </a:rPr>
              <a:t>III. HOW COULD IT BRING ABOUT SUCH WIDESPREAD DELIVERANCE?</a:t>
            </a:r>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643466" y="2802772"/>
            <a:ext cx="4309533" cy="3409397"/>
          </a:xfrm>
          <a:prstGeom prst="rect">
            <a:avLst/>
          </a:prstGeom>
        </p:spPr>
      </p:pic>
      <p:sp>
        <p:nvSpPr>
          <p:cNvPr id="7" name="TextBox 6">
            <a:extLst>
              <a:ext uri="{FF2B5EF4-FFF2-40B4-BE49-F238E27FC236}">
                <a16:creationId xmlns:a16="http://schemas.microsoft.com/office/drawing/2014/main" id="{F0DC285A-0A28-CF13-8D36-7C8659198902}"/>
              </a:ext>
            </a:extLst>
          </p:cNvPr>
          <p:cNvSpPr txBox="1"/>
          <p:nvPr/>
        </p:nvSpPr>
        <p:spPr>
          <a:xfrm>
            <a:off x="5911272" y="256807"/>
            <a:ext cx="6086763" cy="5920155"/>
          </a:xfrm>
          <a:prstGeom prst="rect">
            <a:avLst/>
          </a:prstGeom>
        </p:spPr>
        <p:txBody>
          <a:bodyPr vert="horz" lIns="91440" tIns="45720" rIns="91440" bIns="45720" rtlCol="0" anchor="t">
            <a:noAutofit/>
          </a:bodyPr>
          <a:lstStyle/>
          <a:p>
            <a:pPr>
              <a:lnSpc>
                <a:spcPct val="90000"/>
              </a:lnSpc>
              <a:spcAft>
                <a:spcPts val="600"/>
              </a:spcAft>
            </a:pPr>
            <a:r>
              <a:rPr lang="en-CA" sz="3200" i="1" dirty="0"/>
              <a:t>“When you were dead in your sins and in the uncircumcision of your flesh, God made you alive with Christ. He forgave us all our sins, </a:t>
            </a:r>
          </a:p>
          <a:p>
            <a:pPr>
              <a:lnSpc>
                <a:spcPct val="90000"/>
              </a:lnSpc>
              <a:spcAft>
                <a:spcPts val="600"/>
              </a:spcAft>
            </a:pPr>
            <a:r>
              <a:rPr lang="en-CA" sz="3200" i="1" dirty="0"/>
              <a:t>14. having canceled the charge of our legal indebtedness, which stood against us and condemned us; he has taken it away, nailing it to the cross. </a:t>
            </a:r>
          </a:p>
          <a:p>
            <a:pPr>
              <a:lnSpc>
                <a:spcPct val="90000"/>
              </a:lnSpc>
              <a:spcAft>
                <a:spcPts val="600"/>
              </a:spcAft>
            </a:pPr>
            <a:r>
              <a:rPr lang="en-CA" sz="3200" i="1" dirty="0"/>
              <a:t>15. And having disarmed the powers and authorities, he made a public spectacle of them, triumphing over them by the cross.”</a:t>
            </a:r>
          </a:p>
          <a:p>
            <a:pPr>
              <a:lnSpc>
                <a:spcPct val="90000"/>
              </a:lnSpc>
              <a:spcAft>
                <a:spcPts val="600"/>
              </a:spcAft>
            </a:pPr>
            <a:r>
              <a:rPr lang="en-CA" sz="3200" i="1" dirty="0"/>
              <a:t>			Colossians 2:13-15</a:t>
            </a:r>
            <a:endParaRPr lang="en-US" sz="3200" i="1" dirty="0"/>
          </a:p>
        </p:txBody>
      </p:sp>
    </p:spTree>
    <p:extLst>
      <p:ext uri="{BB962C8B-B14F-4D97-AF65-F5344CB8AC3E}">
        <p14:creationId xmlns:p14="http://schemas.microsoft.com/office/powerpoint/2010/main" val="330128521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F541DB91-0B10-46D9-B34B-7BFF96026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173106" y="330365"/>
            <a:ext cx="5827643" cy="1433433"/>
          </a:xfrm>
        </p:spPr>
        <p:txBody>
          <a:bodyPr vert="horz" lIns="91440" tIns="45720" rIns="91440" bIns="45720" rtlCol="0" anchor="b">
            <a:normAutofit/>
          </a:bodyPr>
          <a:lstStyle/>
          <a:p>
            <a:pPr algn="l"/>
            <a:r>
              <a:rPr lang="en-US" sz="3100" b="1" kern="1200" dirty="0">
                <a:solidFill>
                  <a:schemeClr val="tx1"/>
                </a:solidFill>
                <a:effectLst>
                  <a:outerShdw blurRad="38100" dist="38100" dir="2700000" algn="tl">
                    <a:srgbClr val="000000">
                      <a:alpha val="43137"/>
                    </a:srgbClr>
                  </a:outerShdw>
                </a:effectLst>
                <a:latin typeface="+mj-lt"/>
                <a:ea typeface="+mj-ea"/>
                <a:cs typeface="+mj-cs"/>
              </a:rPr>
              <a:t>III. HOW COULD IT BRING ABOUT SUCH WIDESPREAD DELIVERANCE?</a:t>
            </a:r>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643466" y="2802772"/>
            <a:ext cx="4309533" cy="3409397"/>
          </a:xfrm>
          <a:prstGeom prst="rect">
            <a:avLst/>
          </a:prstGeom>
        </p:spPr>
      </p:pic>
      <p:sp>
        <p:nvSpPr>
          <p:cNvPr id="7" name="TextBox 6">
            <a:extLst>
              <a:ext uri="{FF2B5EF4-FFF2-40B4-BE49-F238E27FC236}">
                <a16:creationId xmlns:a16="http://schemas.microsoft.com/office/drawing/2014/main" id="{F0DC285A-0A28-CF13-8D36-7C8659198902}"/>
              </a:ext>
            </a:extLst>
          </p:cNvPr>
          <p:cNvSpPr txBox="1"/>
          <p:nvPr/>
        </p:nvSpPr>
        <p:spPr>
          <a:xfrm>
            <a:off x="5911272" y="256807"/>
            <a:ext cx="6086763" cy="5920155"/>
          </a:xfrm>
          <a:prstGeom prst="rect">
            <a:avLst/>
          </a:prstGeom>
        </p:spPr>
        <p:txBody>
          <a:bodyPr vert="horz" lIns="91440" tIns="45720" rIns="91440" bIns="45720" rtlCol="0" anchor="t">
            <a:noAutofit/>
          </a:bodyPr>
          <a:lstStyle/>
          <a:p>
            <a:pPr>
              <a:lnSpc>
                <a:spcPct val="90000"/>
              </a:lnSpc>
              <a:spcAft>
                <a:spcPts val="600"/>
              </a:spcAft>
            </a:pPr>
            <a:endParaRPr lang="en-CA" sz="3200" i="1" dirty="0"/>
          </a:p>
          <a:p>
            <a:pPr algn="ctr">
              <a:lnSpc>
                <a:spcPct val="90000"/>
              </a:lnSpc>
              <a:spcAft>
                <a:spcPts val="600"/>
              </a:spcAft>
            </a:pPr>
            <a:r>
              <a:rPr lang="en-CA" sz="3200" i="1" dirty="0"/>
              <a:t>Deliverance in itself </a:t>
            </a:r>
          </a:p>
          <a:p>
            <a:pPr algn="ctr">
              <a:lnSpc>
                <a:spcPct val="90000"/>
              </a:lnSpc>
              <a:spcAft>
                <a:spcPts val="600"/>
              </a:spcAft>
            </a:pPr>
            <a:r>
              <a:rPr lang="en-CA" sz="3200" i="1" dirty="0"/>
              <a:t>is not freedom, </a:t>
            </a:r>
          </a:p>
          <a:p>
            <a:pPr algn="ctr">
              <a:lnSpc>
                <a:spcPct val="90000"/>
              </a:lnSpc>
              <a:spcAft>
                <a:spcPts val="600"/>
              </a:spcAft>
            </a:pPr>
            <a:r>
              <a:rPr lang="en-CA" sz="3200" i="1" dirty="0"/>
              <a:t>It is the opportunity </a:t>
            </a:r>
          </a:p>
          <a:p>
            <a:pPr algn="ctr">
              <a:lnSpc>
                <a:spcPct val="90000"/>
              </a:lnSpc>
              <a:spcAft>
                <a:spcPts val="600"/>
              </a:spcAft>
            </a:pPr>
            <a:r>
              <a:rPr lang="en-CA" sz="3200" i="1" dirty="0"/>
              <a:t>to pursue freedom. </a:t>
            </a:r>
          </a:p>
          <a:p>
            <a:pPr algn="ctr">
              <a:lnSpc>
                <a:spcPct val="90000"/>
              </a:lnSpc>
              <a:spcAft>
                <a:spcPts val="600"/>
              </a:spcAft>
            </a:pPr>
            <a:endParaRPr lang="en-CA" sz="3200" i="1" dirty="0"/>
          </a:p>
          <a:p>
            <a:pPr algn="ctr">
              <a:lnSpc>
                <a:spcPct val="90000"/>
              </a:lnSpc>
              <a:spcAft>
                <a:spcPts val="600"/>
              </a:spcAft>
            </a:pPr>
            <a:r>
              <a:rPr lang="en-CA" sz="3200" i="1" dirty="0"/>
              <a:t>What we do with what God has freely given to us is our choice. </a:t>
            </a:r>
          </a:p>
          <a:p>
            <a:pPr algn="ctr">
              <a:lnSpc>
                <a:spcPct val="90000"/>
              </a:lnSpc>
              <a:spcAft>
                <a:spcPts val="600"/>
              </a:spcAft>
            </a:pPr>
            <a:endParaRPr lang="en-CA" sz="3200" i="1" dirty="0"/>
          </a:p>
          <a:p>
            <a:pPr algn="ctr">
              <a:lnSpc>
                <a:spcPct val="90000"/>
              </a:lnSpc>
              <a:spcAft>
                <a:spcPts val="600"/>
              </a:spcAft>
            </a:pPr>
            <a:r>
              <a:rPr lang="en-CA" sz="3200" i="1" dirty="0"/>
              <a:t>Make good use of the opportunity.</a:t>
            </a:r>
            <a:endParaRPr lang="en-US" sz="3200" i="1" dirty="0"/>
          </a:p>
        </p:txBody>
      </p:sp>
    </p:spTree>
    <p:extLst>
      <p:ext uri="{BB962C8B-B14F-4D97-AF65-F5344CB8AC3E}">
        <p14:creationId xmlns:p14="http://schemas.microsoft.com/office/powerpoint/2010/main" val="230499326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3523488" y="10"/>
            <a:ext cx="8668512" cy="6857990"/>
          </a:xfrm>
          <a:prstGeom prst="rect">
            <a:avLst/>
          </a:prstGeom>
        </p:spPr>
      </p:pic>
      <p:sp>
        <p:nvSpPr>
          <p:cNvPr id="21" name="Rectangle 2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477980" y="771988"/>
            <a:ext cx="7345219" cy="1421846"/>
          </a:xfrm>
        </p:spPr>
        <p:txBody>
          <a:bodyPr anchor="b">
            <a:normAutofit/>
          </a:bodyPr>
          <a:lstStyle/>
          <a:p>
            <a:pPr algn="l"/>
            <a:r>
              <a:rPr lang="en-CA" sz="4800" b="1" dirty="0">
                <a:effectLst>
                  <a:outerShdw blurRad="38100" dist="38100" dir="2700000" algn="tl">
                    <a:srgbClr val="000000">
                      <a:alpha val="43137"/>
                    </a:srgbClr>
                  </a:outerShdw>
                </a:effectLst>
              </a:rPr>
              <a:t>I. HOW COULD A LOVING HEAVENLY FATHER ALLOW IT?</a:t>
            </a:r>
          </a:p>
        </p:txBody>
      </p:sp>
      <p:sp>
        <p:nvSpPr>
          <p:cNvPr id="23" name="Rectangle 2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0DC285A-0A28-CF13-8D36-7C8659198902}"/>
              </a:ext>
            </a:extLst>
          </p:cNvPr>
          <p:cNvSpPr txBox="1"/>
          <p:nvPr/>
        </p:nvSpPr>
        <p:spPr>
          <a:xfrm>
            <a:off x="212436" y="2325314"/>
            <a:ext cx="8026400" cy="4401205"/>
          </a:xfrm>
          <a:prstGeom prst="rect">
            <a:avLst/>
          </a:prstGeom>
          <a:blipFill>
            <a:blip r:embed="rId3"/>
            <a:tile tx="0" ty="0" sx="100000" sy="100000" flip="none" algn="tl"/>
          </a:blipFill>
        </p:spPr>
        <p:txBody>
          <a:bodyPr wrap="square" rtlCol="0">
            <a:spAutoFit/>
          </a:bodyPr>
          <a:lstStyle/>
          <a:p>
            <a:r>
              <a:rPr lang="en-CA" sz="2800" i="1" dirty="0"/>
              <a:t>“When the sentence for a crime is not quickly carried out, people’s hearts are filled with schemes to do wrong. </a:t>
            </a:r>
          </a:p>
          <a:p>
            <a:r>
              <a:rPr lang="en-CA" sz="2800" i="1" dirty="0"/>
              <a:t>12.  Although a wicked person who commits a hundred crimes may live a long time, I know that it will go better with those who fear God, who are reverent before him. </a:t>
            </a:r>
          </a:p>
          <a:p>
            <a:r>
              <a:rPr lang="en-CA" sz="2800" i="1" dirty="0"/>
              <a:t>13. Yet because the wicked do not fear God, it will not go well with them”</a:t>
            </a:r>
          </a:p>
          <a:p>
            <a:r>
              <a:rPr lang="en-CA" sz="2800" i="1" dirty="0"/>
              <a:t>					Ecclesiastes 8:11-13</a:t>
            </a:r>
          </a:p>
        </p:txBody>
      </p:sp>
    </p:spTree>
    <p:extLst>
      <p:ext uri="{BB962C8B-B14F-4D97-AF65-F5344CB8AC3E}">
        <p14:creationId xmlns:p14="http://schemas.microsoft.com/office/powerpoint/2010/main" val="11440365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3523488" y="10"/>
            <a:ext cx="8668512" cy="6857990"/>
          </a:xfrm>
          <a:prstGeom prst="rect">
            <a:avLst/>
          </a:prstGeom>
        </p:spPr>
      </p:pic>
      <p:sp>
        <p:nvSpPr>
          <p:cNvPr id="21" name="Rectangle 2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477980" y="771988"/>
            <a:ext cx="7345219" cy="1421846"/>
          </a:xfrm>
        </p:spPr>
        <p:txBody>
          <a:bodyPr anchor="b">
            <a:normAutofit/>
          </a:bodyPr>
          <a:lstStyle/>
          <a:p>
            <a:pPr algn="l"/>
            <a:r>
              <a:rPr lang="en-CA" sz="4800" b="1" dirty="0">
                <a:effectLst>
                  <a:outerShdw blurRad="38100" dist="38100" dir="2700000" algn="tl">
                    <a:srgbClr val="000000">
                      <a:alpha val="43137"/>
                    </a:srgbClr>
                  </a:outerShdw>
                </a:effectLst>
              </a:rPr>
              <a:t>I. HOW COULD A LOVING HEAVENLY FATHER ALLOW IT?</a:t>
            </a:r>
          </a:p>
        </p:txBody>
      </p:sp>
      <p:sp>
        <p:nvSpPr>
          <p:cNvPr id="23" name="Rectangle 2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0DC285A-0A28-CF13-8D36-7C8659198902}"/>
              </a:ext>
            </a:extLst>
          </p:cNvPr>
          <p:cNvSpPr txBox="1"/>
          <p:nvPr/>
        </p:nvSpPr>
        <p:spPr>
          <a:xfrm>
            <a:off x="137389" y="3617976"/>
            <a:ext cx="8026400" cy="1815882"/>
          </a:xfrm>
          <a:prstGeom prst="rect">
            <a:avLst/>
          </a:prstGeom>
          <a:blipFill>
            <a:blip r:embed="rId3"/>
            <a:tile tx="0" ty="0" sx="100000" sy="100000" flip="none" algn="tl"/>
          </a:blipFill>
        </p:spPr>
        <p:txBody>
          <a:bodyPr wrap="square" rtlCol="0">
            <a:spAutoFit/>
          </a:bodyPr>
          <a:lstStyle/>
          <a:p>
            <a:r>
              <a:rPr lang="en-CA" sz="2800" i="1" dirty="0"/>
              <a:t>“For God so loved the world that he gave his one and only Son, that whoever believes in him shall not perish but have eternal life.”</a:t>
            </a:r>
          </a:p>
          <a:p>
            <a:r>
              <a:rPr lang="en-CA" sz="2800" i="1" dirty="0"/>
              <a:t>				John 3:16</a:t>
            </a:r>
          </a:p>
        </p:txBody>
      </p:sp>
    </p:spTree>
    <p:extLst>
      <p:ext uri="{BB962C8B-B14F-4D97-AF65-F5344CB8AC3E}">
        <p14:creationId xmlns:p14="http://schemas.microsoft.com/office/powerpoint/2010/main" val="18246199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3523488" y="10"/>
            <a:ext cx="8668512" cy="6857990"/>
          </a:xfrm>
          <a:prstGeom prst="rect">
            <a:avLst/>
          </a:prstGeom>
        </p:spPr>
      </p:pic>
      <p:sp>
        <p:nvSpPr>
          <p:cNvPr id="21" name="Rectangle 2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477980" y="771988"/>
            <a:ext cx="7345219" cy="1421846"/>
          </a:xfrm>
        </p:spPr>
        <p:txBody>
          <a:bodyPr anchor="b">
            <a:normAutofit/>
          </a:bodyPr>
          <a:lstStyle/>
          <a:p>
            <a:pPr algn="l"/>
            <a:r>
              <a:rPr lang="en-CA" sz="4800" b="1" dirty="0">
                <a:effectLst>
                  <a:outerShdw blurRad="38100" dist="38100" dir="2700000" algn="tl">
                    <a:srgbClr val="000000">
                      <a:alpha val="43137"/>
                    </a:srgbClr>
                  </a:outerShdw>
                </a:effectLst>
              </a:rPr>
              <a:t>I. HOW COULD A LOVING HEAVENLY FATHER ALLOW IT?</a:t>
            </a:r>
          </a:p>
        </p:txBody>
      </p:sp>
      <p:sp>
        <p:nvSpPr>
          <p:cNvPr id="23" name="Rectangle 2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0DC285A-0A28-CF13-8D36-7C8659198902}"/>
              </a:ext>
            </a:extLst>
          </p:cNvPr>
          <p:cNvSpPr txBox="1"/>
          <p:nvPr/>
        </p:nvSpPr>
        <p:spPr>
          <a:xfrm>
            <a:off x="212436" y="2325314"/>
            <a:ext cx="8026400" cy="2677656"/>
          </a:xfrm>
          <a:prstGeom prst="rect">
            <a:avLst/>
          </a:prstGeom>
          <a:blipFill>
            <a:blip r:embed="rId3"/>
            <a:tile tx="0" ty="0" sx="100000" sy="100000" flip="none" algn="tl"/>
          </a:blipFill>
        </p:spPr>
        <p:txBody>
          <a:bodyPr wrap="square" rtlCol="0">
            <a:spAutoFit/>
          </a:bodyPr>
          <a:lstStyle/>
          <a:p>
            <a:r>
              <a:rPr lang="en-CA" sz="2800" i="1" dirty="0"/>
              <a:t>“It is for freedom that Christ has set us free. Stand firm, then, and do not let yourselves be burdened again by a yoke of slavery . . .</a:t>
            </a:r>
          </a:p>
          <a:p>
            <a:r>
              <a:rPr lang="en-CA" sz="2800" i="1" dirty="0"/>
              <a:t>6. The only thing that counts is faith expressing itself through love.”</a:t>
            </a:r>
          </a:p>
          <a:p>
            <a:r>
              <a:rPr lang="en-CA" sz="2800" i="1" dirty="0"/>
              <a:t>						Galatians 5:1,6</a:t>
            </a:r>
          </a:p>
        </p:txBody>
      </p:sp>
    </p:spTree>
    <p:extLst>
      <p:ext uri="{BB962C8B-B14F-4D97-AF65-F5344CB8AC3E}">
        <p14:creationId xmlns:p14="http://schemas.microsoft.com/office/powerpoint/2010/main" val="385686531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3523488" y="10"/>
            <a:ext cx="8668512" cy="6857990"/>
          </a:xfrm>
          <a:prstGeom prst="rect">
            <a:avLst/>
          </a:prstGeom>
        </p:spPr>
      </p:pic>
      <p:sp>
        <p:nvSpPr>
          <p:cNvPr id="21" name="Rectangle 2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477980" y="771988"/>
            <a:ext cx="7345219" cy="1421846"/>
          </a:xfrm>
        </p:spPr>
        <p:txBody>
          <a:bodyPr anchor="b">
            <a:normAutofit/>
          </a:bodyPr>
          <a:lstStyle/>
          <a:p>
            <a:pPr algn="l"/>
            <a:r>
              <a:rPr lang="en-CA" sz="4800" b="1" dirty="0">
                <a:effectLst>
                  <a:outerShdw blurRad="38100" dist="38100" dir="2700000" algn="tl">
                    <a:srgbClr val="000000">
                      <a:alpha val="43137"/>
                    </a:srgbClr>
                  </a:outerShdw>
                </a:effectLst>
              </a:rPr>
              <a:t>I. HOW COULD A LOVING HEAVENLY FATHER ALLOW IT?</a:t>
            </a:r>
          </a:p>
        </p:txBody>
      </p:sp>
      <p:sp>
        <p:nvSpPr>
          <p:cNvPr id="23" name="Rectangle 2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5" name="Rectangle 2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F0DC285A-0A28-CF13-8D36-7C8659198902}"/>
              </a:ext>
            </a:extLst>
          </p:cNvPr>
          <p:cNvSpPr txBox="1"/>
          <p:nvPr/>
        </p:nvSpPr>
        <p:spPr>
          <a:xfrm>
            <a:off x="230909" y="3971669"/>
            <a:ext cx="8026400" cy="1384995"/>
          </a:xfrm>
          <a:prstGeom prst="rect">
            <a:avLst/>
          </a:prstGeom>
          <a:blipFill>
            <a:blip r:embed="rId3"/>
            <a:tile tx="0" ty="0" sx="100000" sy="100000" flip="none" algn="tl"/>
          </a:blipFill>
        </p:spPr>
        <p:txBody>
          <a:bodyPr wrap="square" rtlCol="0">
            <a:spAutoFit/>
          </a:bodyPr>
          <a:lstStyle/>
          <a:p>
            <a:r>
              <a:rPr lang="en-CA" sz="2800" i="1" dirty="0"/>
              <a:t>“The wages of sin is death, but the gift of God is eternal life through Jesus Christ our Lord.”</a:t>
            </a:r>
          </a:p>
          <a:p>
            <a:r>
              <a:rPr lang="en-CA" sz="2800" i="1" dirty="0"/>
              <a:t>						Romans 3:23</a:t>
            </a:r>
          </a:p>
        </p:txBody>
      </p:sp>
    </p:spTree>
    <p:extLst>
      <p:ext uri="{BB962C8B-B14F-4D97-AF65-F5344CB8AC3E}">
        <p14:creationId xmlns:p14="http://schemas.microsoft.com/office/powerpoint/2010/main" val="3812224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75B19E4-0108-41C4-8DB1-11BAE0B49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6217919" y="217343"/>
            <a:ext cx="5591165" cy="1325563"/>
          </a:xfrm>
        </p:spPr>
        <p:txBody>
          <a:bodyPr vert="horz" lIns="91440" tIns="45720" rIns="91440" bIns="45720" rtlCol="0" anchor="b">
            <a:normAutofit/>
          </a:bodyPr>
          <a:lstStyle/>
          <a:p>
            <a:pPr algn="l"/>
            <a:r>
              <a:rPr lang="en-CA" sz="4000" b="1" kern="1200" dirty="0">
                <a:solidFill>
                  <a:schemeClr val="bg1"/>
                </a:solidFill>
                <a:effectLst>
                  <a:outerShdw blurRad="38100" dist="38100" dir="2700000" algn="tl">
                    <a:srgbClr val="000000">
                      <a:alpha val="43137"/>
                    </a:srgbClr>
                  </a:outerShdw>
                </a:effectLst>
                <a:latin typeface="+mj-lt"/>
                <a:ea typeface="+mj-ea"/>
                <a:cs typeface="+mj-cs"/>
              </a:rPr>
              <a:t>II. HOW COULD A NATION ENDORSE IT?</a:t>
            </a:r>
            <a:endParaRPr lang="en-US" sz="4000" b="1" kern="1200" dirty="0">
              <a:solidFill>
                <a:schemeClr val="bg1"/>
              </a:solidFill>
              <a:effectLst>
                <a:outerShdw blurRad="38100" dist="38100" dir="2700000" algn="tl">
                  <a:srgbClr val="000000">
                    <a:alpha val="43137"/>
                  </a:srgbClr>
                </a:outerShdw>
              </a:effectLst>
              <a:latin typeface="+mj-lt"/>
              <a:ea typeface="+mj-ea"/>
              <a:cs typeface="+mj-cs"/>
            </a:endParaRPr>
          </a:p>
        </p:txBody>
      </p:sp>
      <p:pic>
        <p:nvPicPr>
          <p:cNvPr id="5" name="Picture 4">
            <a:extLst>
              <a:ext uri="{FF2B5EF4-FFF2-40B4-BE49-F238E27FC236}">
                <a16:creationId xmlns:a16="http://schemas.microsoft.com/office/drawing/2014/main" id="{4BEDD45B-2FAA-AFD0-64CB-A9609B770F50}"/>
              </a:ext>
            </a:extLst>
          </p:cNvPr>
          <p:cNvPicPr>
            <a:picLocks noChangeAspect="1"/>
          </p:cNvPicPr>
          <p:nvPr/>
        </p:nvPicPr>
        <p:blipFill>
          <a:blip r:embed="rId2">
            <a:extLst>
              <a:ext uri="{28A0092B-C50C-407E-A947-70E740481C1C}">
                <a14:useLocalDpi xmlns:a14="http://schemas.microsoft.com/office/drawing/2010/main" val="0"/>
              </a:ext>
            </a:extLst>
          </a:blip>
          <a:srcRect t="23511" b="23511"/>
          <a:stretch/>
        </p:blipFill>
        <p:spPr>
          <a:xfrm>
            <a:off x="0" y="1153276"/>
            <a:ext cx="5753102" cy="4551447"/>
          </a:xfrm>
          <a:prstGeom prst="rect">
            <a:avLst/>
          </a:prstGeom>
        </p:spPr>
      </p:pic>
      <p:cxnSp>
        <p:nvCxnSpPr>
          <p:cNvPr id="32" name="Straight Connector 31">
            <a:extLst>
              <a:ext uri="{FF2B5EF4-FFF2-40B4-BE49-F238E27FC236}">
                <a16:creationId xmlns:a16="http://schemas.microsoft.com/office/drawing/2014/main" id="{CEA14AE1-71AB-4B18-826E-F563FF4288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2916"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17920" y="2026340"/>
            <a:ext cx="597408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0DC285A-0A28-CF13-8D36-7C8659198902}"/>
              </a:ext>
            </a:extLst>
          </p:cNvPr>
          <p:cNvSpPr txBox="1"/>
          <p:nvPr/>
        </p:nvSpPr>
        <p:spPr>
          <a:xfrm>
            <a:off x="6217919" y="2057193"/>
            <a:ext cx="5900190" cy="3784803"/>
          </a:xfrm>
          <a:prstGeom prst="rect">
            <a:avLst/>
          </a:prstGeom>
        </p:spPr>
        <p:txBody>
          <a:bodyPr vert="horz" lIns="91440" tIns="45720" rIns="91440" bIns="45720" rtlCol="0">
            <a:noAutofit/>
          </a:bodyPr>
          <a:lstStyle/>
          <a:p>
            <a:pPr>
              <a:lnSpc>
                <a:spcPct val="90000"/>
              </a:lnSpc>
              <a:spcAft>
                <a:spcPts val="600"/>
              </a:spcAft>
            </a:pPr>
            <a:r>
              <a:rPr lang="en-CA" sz="3200" i="1" dirty="0">
                <a:solidFill>
                  <a:schemeClr val="bg1"/>
                </a:solidFill>
              </a:rPr>
              <a:t>“Then Jesus said to his disciples, “Whoever wants to be my disciple must deny themselves and take up their cross and follow me. 25. For whoever wants to save their life will lose it, but whoever loses their life for me will find it.”</a:t>
            </a:r>
          </a:p>
          <a:p>
            <a:pPr>
              <a:lnSpc>
                <a:spcPct val="90000"/>
              </a:lnSpc>
              <a:spcAft>
                <a:spcPts val="600"/>
              </a:spcAft>
            </a:pPr>
            <a:r>
              <a:rPr lang="en-CA" sz="3200" i="1" dirty="0">
                <a:solidFill>
                  <a:schemeClr val="bg1"/>
                </a:solidFill>
              </a:rPr>
              <a:t>		      Matthew 16:24,25</a:t>
            </a:r>
            <a:endParaRPr lang="en-US" sz="3200" i="1" dirty="0">
              <a:solidFill>
                <a:schemeClr val="bg1"/>
              </a:solidFill>
            </a:endParaRPr>
          </a:p>
        </p:txBody>
      </p:sp>
    </p:spTree>
    <p:extLst>
      <p:ext uri="{BB962C8B-B14F-4D97-AF65-F5344CB8AC3E}">
        <p14:creationId xmlns:p14="http://schemas.microsoft.com/office/powerpoint/2010/main" val="36596712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75B19E4-0108-41C4-8DB1-11BAE0B49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6217919" y="217343"/>
            <a:ext cx="5591165" cy="1325563"/>
          </a:xfrm>
        </p:spPr>
        <p:txBody>
          <a:bodyPr vert="horz" lIns="91440" tIns="45720" rIns="91440" bIns="45720" rtlCol="0" anchor="b">
            <a:normAutofit/>
          </a:bodyPr>
          <a:lstStyle/>
          <a:p>
            <a:pPr algn="l"/>
            <a:r>
              <a:rPr lang="en-CA" sz="4000" b="1" kern="1200" dirty="0">
                <a:solidFill>
                  <a:schemeClr val="bg1"/>
                </a:solidFill>
                <a:effectLst>
                  <a:outerShdw blurRad="38100" dist="38100" dir="2700000" algn="tl">
                    <a:srgbClr val="000000">
                      <a:alpha val="43137"/>
                    </a:srgbClr>
                  </a:outerShdw>
                </a:effectLst>
                <a:latin typeface="+mj-lt"/>
                <a:ea typeface="+mj-ea"/>
                <a:cs typeface="+mj-cs"/>
              </a:rPr>
              <a:t>II. HOW COULD A NATION ENDORSE IT?</a:t>
            </a:r>
            <a:endParaRPr lang="en-US" sz="4000" b="1" kern="1200" dirty="0">
              <a:solidFill>
                <a:schemeClr val="bg1"/>
              </a:solidFill>
              <a:effectLst>
                <a:outerShdw blurRad="38100" dist="38100" dir="2700000" algn="tl">
                  <a:srgbClr val="000000">
                    <a:alpha val="43137"/>
                  </a:srgbClr>
                </a:outerShdw>
              </a:effectLst>
              <a:latin typeface="+mj-lt"/>
              <a:ea typeface="+mj-ea"/>
              <a:cs typeface="+mj-cs"/>
            </a:endParaRPr>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0" y="1153276"/>
            <a:ext cx="5753102" cy="4551447"/>
          </a:xfrm>
          <a:prstGeom prst="rect">
            <a:avLst/>
          </a:prstGeom>
        </p:spPr>
      </p:pic>
      <p:cxnSp>
        <p:nvCxnSpPr>
          <p:cNvPr id="32" name="Straight Connector 31">
            <a:extLst>
              <a:ext uri="{FF2B5EF4-FFF2-40B4-BE49-F238E27FC236}">
                <a16:creationId xmlns:a16="http://schemas.microsoft.com/office/drawing/2014/main" id="{CEA14AE1-71AB-4B18-826E-F563FF4288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2916"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17920" y="2026340"/>
            <a:ext cx="597408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0DC285A-0A28-CF13-8D36-7C8659198902}"/>
              </a:ext>
            </a:extLst>
          </p:cNvPr>
          <p:cNvSpPr txBox="1"/>
          <p:nvPr/>
        </p:nvSpPr>
        <p:spPr>
          <a:xfrm>
            <a:off x="6217919" y="2057193"/>
            <a:ext cx="5900190" cy="3784803"/>
          </a:xfrm>
          <a:prstGeom prst="rect">
            <a:avLst/>
          </a:prstGeom>
        </p:spPr>
        <p:txBody>
          <a:bodyPr vert="horz" lIns="91440" tIns="45720" rIns="91440" bIns="45720" rtlCol="0">
            <a:noAutofit/>
          </a:bodyPr>
          <a:lstStyle/>
          <a:p>
            <a:pPr>
              <a:lnSpc>
                <a:spcPct val="90000"/>
              </a:lnSpc>
              <a:spcAft>
                <a:spcPts val="600"/>
              </a:spcAft>
            </a:pPr>
            <a:r>
              <a:rPr lang="en-CA" sz="3200" i="1" dirty="0">
                <a:solidFill>
                  <a:schemeClr val="bg1"/>
                </a:solidFill>
              </a:rPr>
              <a:t>“I have been crucified with Christ and I no longer live, but Christ lives in me. The life I now live in the body, I live by faith in the Son of God, who loved me and gave himself for me.”</a:t>
            </a:r>
          </a:p>
          <a:p>
            <a:pPr>
              <a:lnSpc>
                <a:spcPct val="90000"/>
              </a:lnSpc>
              <a:spcAft>
                <a:spcPts val="600"/>
              </a:spcAft>
            </a:pPr>
            <a:r>
              <a:rPr lang="en-CA" sz="3200" i="1" dirty="0">
                <a:solidFill>
                  <a:schemeClr val="bg1"/>
                </a:solidFill>
              </a:rPr>
              <a:t>			Galatians 2:20</a:t>
            </a:r>
            <a:endParaRPr lang="en-US" sz="3200" i="1" dirty="0">
              <a:solidFill>
                <a:schemeClr val="bg1"/>
              </a:solidFill>
            </a:endParaRPr>
          </a:p>
        </p:txBody>
      </p:sp>
    </p:spTree>
    <p:extLst>
      <p:ext uri="{BB962C8B-B14F-4D97-AF65-F5344CB8AC3E}">
        <p14:creationId xmlns:p14="http://schemas.microsoft.com/office/powerpoint/2010/main" val="42180295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75B19E4-0108-41C4-8DB1-11BAE0B49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6217919" y="217343"/>
            <a:ext cx="5591165" cy="1325563"/>
          </a:xfrm>
        </p:spPr>
        <p:txBody>
          <a:bodyPr vert="horz" lIns="91440" tIns="45720" rIns="91440" bIns="45720" rtlCol="0" anchor="b">
            <a:normAutofit/>
          </a:bodyPr>
          <a:lstStyle/>
          <a:p>
            <a:pPr algn="l"/>
            <a:r>
              <a:rPr lang="en-CA" sz="4000" b="1" kern="1200" dirty="0">
                <a:solidFill>
                  <a:schemeClr val="bg1"/>
                </a:solidFill>
                <a:effectLst>
                  <a:outerShdw blurRad="38100" dist="38100" dir="2700000" algn="tl">
                    <a:srgbClr val="000000">
                      <a:alpha val="43137"/>
                    </a:srgbClr>
                  </a:outerShdw>
                </a:effectLst>
                <a:latin typeface="+mj-lt"/>
                <a:ea typeface="+mj-ea"/>
                <a:cs typeface="+mj-cs"/>
              </a:rPr>
              <a:t>II. HOW COULD A NATION ENDORSE IT?</a:t>
            </a:r>
            <a:endParaRPr lang="en-US" sz="4000" b="1" kern="1200" dirty="0">
              <a:solidFill>
                <a:schemeClr val="bg1"/>
              </a:solidFill>
              <a:effectLst>
                <a:outerShdw blurRad="38100" dist="38100" dir="2700000" algn="tl">
                  <a:srgbClr val="000000">
                    <a:alpha val="43137"/>
                  </a:srgbClr>
                </a:outerShdw>
              </a:effectLst>
              <a:latin typeface="+mj-lt"/>
              <a:ea typeface="+mj-ea"/>
              <a:cs typeface="+mj-cs"/>
            </a:endParaRPr>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0" y="1153276"/>
            <a:ext cx="5753102" cy="4551447"/>
          </a:xfrm>
          <a:prstGeom prst="rect">
            <a:avLst/>
          </a:prstGeom>
        </p:spPr>
      </p:pic>
      <p:cxnSp>
        <p:nvCxnSpPr>
          <p:cNvPr id="32" name="Straight Connector 31">
            <a:extLst>
              <a:ext uri="{FF2B5EF4-FFF2-40B4-BE49-F238E27FC236}">
                <a16:creationId xmlns:a16="http://schemas.microsoft.com/office/drawing/2014/main" id="{CEA14AE1-71AB-4B18-826E-F563FF4288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2916"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17920" y="2026340"/>
            <a:ext cx="597408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0DC285A-0A28-CF13-8D36-7C8659198902}"/>
              </a:ext>
            </a:extLst>
          </p:cNvPr>
          <p:cNvSpPr txBox="1"/>
          <p:nvPr/>
        </p:nvSpPr>
        <p:spPr>
          <a:xfrm>
            <a:off x="6217919" y="2057193"/>
            <a:ext cx="5900190" cy="3784803"/>
          </a:xfrm>
          <a:prstGeom prst="rect">
            <a:avLst/>
          </a:prstGeom>
        </p:spPr>
        <p:txBody>
          <a:bodyPr vert="horz" lIns="91440" tIns="45720" rIns="91440" bIns="45720" rtlCol="0">
            <a:noAutofit/>
          </a:bodyPr>
          <a:lstStyle/>
          <a:p>
            <a:pPr>
              <a:lnSpc>
                <a:spcPct val="90000"/>
              </a:lnSpc>
              <a:spcAft>
                <a:spcPts val="600"/>
              </a:spcAft>
            </a:pPr>
            <a:r>
              <a:rPr lang="en-CA" sz="3200" i="1" dirty="0">
                <a:solidFill>
                  <a:schemeClr val="bg1"/>
                </a:solidFill>
              </a:rPr>
              <a:t>“While Pilate was sitting on the judge’s seat, his wife sent him this message: “Don’t have anything to do with that innocent man, for I have suffered a great deal today in a dream because of him.”</a:t>
            </a:r>
          </a:p>
          <a:p>
            <a:pPr>
              <a:lnSpc>
                <a:spcPct val="90000"/>
              </a:lnSpc>
              <a:spcAft>
                <a:spcPts val="600"/>
              </a:spcAft>
            </a:pPr>
            <a:r>
              <a:rPr lang="en-CA" sz="3200" i="1" dirty="0">
                <a:solidFill>
                  <a:schemeClr val="bg1"/>
                </a:solidFill>
              </a:rPr>
              <a:t>20. But the chief priests and the elders persuaded the crowd to ask for Barabbas and to have Jesus executed.</a:t>
            </a:r>
            <a:r>
              <a:rPr lang="en-US" sz="3200" i="1" dirty="0">
                <a:solidFill>
                  <a:schemeClr val="bg1"/>
                </a:solidFill>
              </a:rPr>
              <a:t> </a:t>
            </a:r>
            <a:endParaRPr lang="en-CA" sz="3200" i="1" dirty="0">
              <a:solidFill>
                <a:schemeClr val="bg1"/>
              </a:solidFill>
            </a:endParaRPr>
          </a:p>
        </p:txBody>
      </p:sp>
    </p:spTree>
    <p:extLst>
      <p:ext uri="{BB962C8B-B14F-4D97-AF65-F5344CB8AC3E}">
        <p14:creationId xmlns:p14="http://schemas.microsoft.com/office/powerpoint/2010/main" val="2540920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375B19E4-0108-41C4-8DB1-11BAE0B49D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C7484071-36C5-4D8E-FAE5-931BD9CC94C7}"/>
              </a:ext>
            </a:extLst>
          </p:cNvPr>
          <p:cNvSpPr>
            <a:spLocks noGrp="1"/>
          </p:cNvSpPr>
          <p:nvPr>
            <p:ph type="ctrTitle"/>
          </p:nvPr>
        </p:nvSpPr>
        <p:spPr>
          <a:xfrm>
            <a:off x="6217919" y="217343"/>
            <a:ext cx="5591165" cy="1325563"/>
          </a:xfrm>
        </p:spPr>
        <p:txBody>
          <a:bodyPr vert="horz" lIns="91440" tIns="45720" rIns="91440" bIns="45720" rtlCol="0" anchor="b">
            <a:normAutofit/>
          </a:bodyPr>
          <a:lstStyle/>
          <a:p>
            <a:pPr algn="l"/>
            <a:r>
              <a:rPr lang="en-CA" sz="4000" b="1" kern="1200" dirty="0">
                <a:solidFill>
                  <a:schemeClr val="bg1"/>
                </a:solidFill>
                <a:effectLst>
                  <a:outerShdw blurRad="38100" dist="38100" dir="2700000" algn="tl">
                    <a:srgbClr val="000000">
                      <a:alpha val="43137"/>
                    </a:srgbClr>
                  </a:outerShdw>
                </a:effectLst>
                <a:latin typeface="+mj-lt"/>
                <a:ea typeface="+mj-ea"/>
                <a:cs typeface="+mj-cs"/>
              </a:rPr>
              <a:t>II. HOW COULD A NATION ENDORSE IT?</a:t>
            </a:r>
            <a:endParaRPr lang="en-US" sz="4000" b="1" kern="1200" dirty="0">
              <a:solidFill>
                <a:schemeClr val="bg1"/>
              </a:solidFill>
              <a:effectLst>
                <a:outerShdw blurRad="38100" dist="38100" dir="2700000" algn="tl">
                  <a:srgbClr val="000000">
                    <a:alpha val="43137"/>
                  </a:srgbClr>
                </a:outerShdw>
              </a:effectLst>
              <a:latin typeface="+mj-lt"/>
              <a:ea typeface="+mj-ea"/>
              <a:cs typeface="+mj-cs"/>
            </a:endParaRPr>
          </a:p>
        </p:txBody>
      </p:sp>
      <p:pic>
        <p:nvPicPr>
          <p:cNvPr id="5" name="Picture 4" descr="A picture containing old, wire, dirty&#10;&#10;Description automatically generated">
            <a:extLst>
              <a:ext uri="{FF2B5EF4-FFF2-40B4-BE49-F238E27FC236}">
                <a16:creationId xmlns:a16="http://schemas.microsoft.com/office/drawing/2014/main" id="{4BEDD45B-2FAA-AFD0-64CB-A9609B770F50}"/>
              </a:ext>
            </a:extLst>
          </p:cNvPr>
          <p:cNvPicPr>
            <a:picLocks noChangeAspect="1"/>
          </p:cNvPicPr>
          <p:nvPr/>
        </p:nvPicPr>
        <p:blipFill rotWithShape="1">
          <a:blip r:embed="rId2">
            <a:extLst>
              <a:ext uri="{28A0092B-C50C-407E-A947-70E740481C1C}">
                <a14:useLocalDpi xmlns:a14="http://schemas.microsoft.com/office/drawing/2010/main" val="0"/>
              </a:ext>
            </a:extLst>
          </a:blip>
          <a:srcRect l="4315" t="9091" r="35645" b="1"/>
          <a:stretch/>
        </p:blipFill>
        <p:spPr>
          <a:xfrm>
            <a:off x="0" y="1153276"/>
            <a:ext cx="5753102" cy="4551447"/>
          </a:xfrm>
          <a:prstGeom prst="rect">
            <a:avLst/>
          </a:prstGeom>
        </p:spPr>
      </p:pic>
      <p:cxnSp>
        <p:nvCxnSpPr>
          <p:cNvPr id="32" name="Straight Connector 31">
            <a:extLst>
              <a:ext uri="{FF2B5EF4-FFF2-40B4-BE49-F238E27FC236}">
                <a16:creationId xmlns:a16="http://schemas.microsoft.com/office/drawing/2014/main" id="{CEA14AE1-71AB-4B18-826E-F563FF4288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2916" y="0"/>
            <a:ext cx="0" cy="685800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E504C98-6397-41C1-A8D8-2D9C4ED307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217920" y="2026340"/>
            <a:ext cx="5974081"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0DC285A-0A28-CF13-8D36-7C8659198902}"/>
              </a:ext>
            </a:extLst>
          </p:cNvPr>
          <p:cNvSpPr txBox="1"/>
          <p:nvPr/>
        </p:nvSpPr>
        <p:spPr>
          <a:xfrm>
            <a:off x="6217919" y="2057193"/>
            <a:ext cx="5900190" cy="3784803"/>
          </a:xfrm>
          <a:prstGeom prst="rect">
            <a:avLst/>
          </a:prstGeom>
        </p:spPr>
        <p:txBody>
          <a:bodyPr vert="horz" lIns="91440" tIns="45720" rIns="91440" bIns="45720" rtlCol="0">
            <a:noAutofit/>
          </a:bodyPr>
          <a:lstStyle/>
          <a:p>
            <a:pPr>
              <a:lnSpc>
                <a:spcPct val="90000"/>
              </a:lnSpc>
              <a:spcAft>
                <a:spcPts val="600"/>
              </a:spcAft>
            </a:pPr>
            <a:r>
              <a:rPr lang="en-CA" sz="3200" i="1" dirty="0">
                <a:solidFill>
                  <a:schemeClr val="bg1"/>
                </a:solidFill>
              </a:rPr>
              <a:t>21. “Which of the two do you want me to release to you?” asked the governor. “Barabbas,” they answered.</a:t>
            </a:r>
          </a:p>
          <a:p>
            <a:pPr>
              <a:lnSpc>
                <a:spcPct val="90000"/>
              </a:lnSpc>
              <a:spcAft>
                <a:spcPts val="600"/>
              </a:spcAft>
            </a:pPr>
            <a:r>
              <a:rPr lang="en-CA" sz="3200" i="1" dirty="0">
                <a:solidFill>
                  <a:schemeClr val="bg1"/>
                </a:solidFill>
              </a:rPr>
              <a:t>22 “What shall I do, then, with Jesus who is called the Messiah?” Pilate asked. They all answered, “Crucify him!”</a:t>
            </a:r>
          </a:p>
        </p:txBody>
      </p:sp>
    </p:spTree>
    <p:extLst>
      <p:ext uri="{BB962C8B-B14F-4D97-AF65-F5344CB8AC3E}">
        <p14:creationId xmlns:p14="http://schemas.microsoft.com/office/powerpoint/2010/main" val="34856629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884</Words>
  <Application>Microsoft Office PowerPoint</Application>
  <PresentationFormat>Widescreen</PresentationFormat>
  <Paragraphs>57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THE OFFENCE OF THE CROSS</vt:lpstr>
      <vt:lpstr>I. HOW COULD A LOVING HEAVENLY FATHER ALLOW IT?</vt:lpstr>
      <vt:lpstr>I. HOW COULD A LOVING HEAVENLY FATHER ALLOW IT?</vt:lpstr>
      <vt:lpstr>I. HOW COULD A LOVING HEAVENLY FATHER ALLOW IT?</vt:lpstr>
      <vt:lpstr>I. HOW COULD A LOVING HEAVENLY FATHER ALLOW IT?</vt:lpstr>
      <vt:lpstr>II. HOW COULD A NATION ENDORSE IT?</vt:lpstr>
      <vt:lpstr>II. HOW COULD A NATION ENDORSE IT?</vt:lpstr>
      <vt:lpstr>II. HOW COULD A NATION ENDORSE IT?</vt:lpstr>
      <vt:lpstr>II. HOW COULD A NATION ENDORSE IT?</vt:lpstr>
      <vt:lpstr>II. HOW COULD A NATION ENDORSE IT?</vt:lpstr>
      <vt:lpstr>II. HOW COULD A NATION ENDORSE IT?</vt:lpstr>
      <vt:lpstr>III. HOW COULD IT BRING ABOUT SUCH WIDESPREAD DELIVERANCE?</vt:lpstr>
      <vt:lpstr>III. HOW COULD IT BRING ABOUT SUCH WIDESPREAD DELIVERANCE?</vt:lpstr>
      <vt:lpstr>III. HOW COULD IT BRING ABOUT SUCH WIDESPREAD DELIVERANCE?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OFFENCE OF THE CROSS</dc:title>
  <dc:creator>Fountaingate Christian</dc:creator>
  <cp:lastModifiedBy>Fountaingate Christian</cp:lastModifiedBy>
  <cp:revision>11</cp:revision>
  <dcterms:created xsi:type="dcterms:W3CDTF">2023-04-06T17:20:45Z</dcterms:created>
  <dcterms:modified xsi:type="dcterms:W3CDTF">2023-04-07T00:20:59Z</dcterms:modified>
</cp:coreProperties>
</file>