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6B7D6-2BC4-4F4A-B438-C00DB9F228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1C6D785-A0D3-4E38-9187-07DD6A67F2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DBCFA9A-7096-47CC-A398-EA26ED128BA8}"/>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5" name="Footer Placeholder 4">
            <a:extLst>
              <a:ext uri="{FF2B5EF4-FFF2-40B4-BE49-F238E27FC236}">
                <a16:creationId xmlns:a16="http://schemas.microsoft.com/office/drawing/2014/main" id="{93950180-500A-49DA-8ABC-8E935FCB7F6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BDAED7D-7E90-4C09-8471-CF9D1B969DBC}"/>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1325337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BBC3C-6593-433C-982B-FCD8D8165AA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79B75C4-C5BB-4845-B58A-7726498F58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C2AF08B-97CB-4088-9D28-6D80C9BE11AB}"/>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5" name="Footer Placeholder 4">
            <a:extLst>
              <a:ext uri="{FF2B5EF4-FFF2-40B4-BE49-F238E27FC236}">
                <a16:creationId xmlns:a16="http://schemas.microsoft.com/office/drawing/2014/main" id="{9F31B407-DA07-48AD-9395-B611711896A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D3FF97B-B311-462D-8AFE-33AF2A4E52E3}"/>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386636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14984D-3C46-4690-8FC8-E2C2D42EC9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8035CD0-6FD5-431F-9186-CDF6B073C2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C844E8A-9D33-4EF7-8005-74C435C7643D}"/>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5" name="Footer Placeholder 4">
            <a:extLst>
              <a:ext uri="{FF2B5EF4-FFF2-40B4-BE49-F238E27FC236}">
                <a16:creationId xmlns:a16="http://schemas.microsoft.com/office/drawing/2014/main" id="{21AA0093-961F-411A-8FAC-24B4CDBCAAF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085325D-31A9-40F5-A022-5FAFB75FEF39}"/>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361586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2C57B-9497-4B98-A91E-6E14853B79B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4AB5285-7054-4BA6-BF8E-D98EF7F2E1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D70FB38-09AB-49D7-9466-83D28F4013D7}"/>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5" name="Footer Placeholder 4">
            <a:extLst>
              <a:ext uri="{FF2B5EF4-FFF2-40B4-BE49-F238E27FC236}">
                <a16:creationId xmlns:a16="http://schemas.microsoft.com/office/drawing/2014/main" id="{ADA9467A-1477-456F-A38F-74D99280ED3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A1DDC55-7BE7-4170-8EE7-93BEE778D939}"/>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165110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A9360-427B-4594-B882-0891D68F26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2C2C25D-D4C8-4338-AACC-A73834A7D5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2DBC91-79D2-47B6-9A17-EE04EA533421}"/>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5" name="Footer Placeholder 4">
            <a:extLst>
              <a:ext uri="{FF2B5EF4-FFF2-40B4-BE49-F238E27FC236}">
                <a16:creationId xmlns:a16="http://schemas.microsoft.com/office/drawing/2014/main" id="{B6D38A61-79D8-47BD-9CC5-BACFDE0B92F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B4D611B-BB16-4764-A817-E68FA067133E}"/>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3253393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39A68-E372-46D1-8EA6-F2CCEAE1EC9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06BED70-22F0-41BD-AF4A-3633F6504E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658BECC-330C-4444-BBE5-607680187B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CE893B1-BC8B-48A3-AACB-00D18D7CAD2A}"/>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6" name="Footer Placeholder 5">
            <a:extLst>
              <a:ext uri="{FF2B5EF4-FFF2-40B4-BE49-F238E27FC236}">
                <a16:creationId xmlns:a16="http://schemas.microsoft.com/office/drawing/2014/main" id="{CEC989AD-1879-4BBF-8ECC-278536C1482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C3F5BEF-5A2D-4098-8B8B-4DFF58C29F0D}"/>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2764264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27AEA-2CB3-44CA-811E-F1D14B60319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AA795ED-29D7-451C-B9D0-A308D373C8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C55A83-0917-4E9D-8CAD-2654F03B4A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6787C0C-CEA3-4238-BCD8-D1AA86B509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D19AB5-7190-43E5-B9DE-ED97C9AA0E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69D8017-1489-4709-8007-747CF141391F}"/>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8" name="Footer Placeholder 7">
            <a:extLst>
              <a:ext uri="{FF2B5EF4-FFF2-40B4-BE49-F238E27FC236}">
                <a16:creationId xmlns:a16="http://schemas.microsoft.com/office/drawing/2014/main" id="{5B8EE6C5-20DD-498A-A5E3-78788FB2863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BAABB44-13E2-4FD3-95EF-C179C0D45505}"/>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1442374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AEF9-50EE-4C9E-BBE7-A3E607347DB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C33113E-E7A5-4DD2-9F36-B65085EE010A}"/>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4" name="Footer Placeholder 3">
            <a:extLst>
              <a:ext uri="{FF2B5EF4-FFF2-40B4-BE49-F238E27FC236}">
                <a16:creationId xmlns:a16="http://schemas.microsoft.com/office/drawing/2014/main" id="{903F3CE6-7421-4283-A1FD-520277D3DA6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C7D68CE-6B5B-4ED3-B72C-6922F13AE6AF}"/>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942845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EA2B90-E763-4359-A854-3C596541E50A}"/>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3" name="Footer Placeholder 2">
            <a:extLst>
              <a:ext uri="{FF2B5EF4-FFF2-40B4-BE49-F238E27FC236}">
                <a16:creationId xmlns:a16="http://schemas.microsoft.com/office/drawing/2014/main" id="{85D2E5DC-D78C-4445-95D3-1A1397CB45A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8645A20-2799-443B-BFC7-CA0AB73F5C7D}"/>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95143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83BF-4692-4046-9AC3-A198392D7B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8E4C2C1-8EC2-4DB4-84AF-61D79133AE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D091FAA-BABA-4E42-8D0B-C9A5399CF0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EB1B6F-6E68-4B9A-8467-1032B4A39366}"/>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6" name="Footer Placeholder 5">
            <a:extLst>
              <a:ext uri="{FF2B5EF4-FFF2-40B4-BE49-F238E27FC236}">
                <a16:creationId xmlns:a16="http://schemas.microsoft.com/office/drawing/2014/main" id="{6E54E32C-4E67-4BBC-99D8-CFFA48EA6F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2D08D2C-34BC-4453-9AE1-BDFBAE9C5C37}"/>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5564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9E42A-AF91-471D-A24F-9752ADCEAE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7701FDD-1FCA-4B30-A2BE-3B22605899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D78D7A84-55ED-4F94-A7EA-720F22B4F8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3EA30C-7EF2-4328-BAC2-C22E7AFA0A9C}"/>
              </a:ext>
            </a:extLst>
          </p:cNvPr>
          <p:cNvSpPr>
            <a:spLocks noGrp="1"/>
          </p:cNvSpPr>
          <p:nvPr>
            <p:ph type="dt" sz="half" idx="10"/>
          </p:nvPr>
        </p:nvSpPr>
        <p:spPr/>
        <p:txBody>
          <a:bodyPr/>
          <a:lstStyle/>
          <a:p>
            <a:fld id="{4918C261-6569-45F2-8A1C-D535186B50B3}" type="datetimeFigureOut">
              <a:rPr lang="en-CA" smtClean="0"/>
              <a:t>2019-08-14</a:t>
            </a:fld>
            <a:endParaRPr lang="en-CA"/>
          </a:p>
        </p:txBody>
      </p:sp>
      <p:sp>
        <p:nvSpPr>
          <p:cNvPr id="6" name="Footer Placeholder 5">
            <a:extLst>
              <a:ext uri="{FF2B5EF4-FFF2-40B4-BE49-F238E27FC236}">
                <a16:creationId xmlns:a16="http://schemas.microsoft.com/office/drawing/2014/main" id="{B1429254-1837-42D2-B217-02EE22C3710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A72A449-8423-4939-81B7-8D7C0C293D10}"/>
              </a:ext>
            </a:extLst>
          </p:cNvPr>
          <p:cNvSpPr>
            <a:spLocks noGrp="1"/>
          </p:cNvSpPr>
          <p:nvPr>
            <p:ph type="sldNum" sz="quarter" idx="12"/>
          </p:nvPr>
        </p:nvSpPr>
        <p:spPr/>
        <p:txBody>
          <a:bodyPr/>
          <a:lstStyle/>
          <a:p>
            <a:fld id="{FA5A7EA0-C6DE-46C1-A1A5-FE3636D88026}" type="slidenum">
              <a:rPr lang="en-CA" smtClean="0"/>
              <a:t>‹#›</a:t>
            </a:fld>
            <a:endParaRPr lang="en-CA"/>
          </a:p>
        </p:txBody>
      </p:sp>
    </p:spTree>
    <p:extLst>
      <p:ext uri="{BB962C8B-B14F-4D97-AF65-F5344CB8AC3E}">
        <p14:creationId xmlns:p14="http://schemas.microsoft.com/office/powerpoint/2010/main" val="940763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4584CC-400D-4CCB-B161-76D62D30B6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1A4B569-4643-4A99-ABA2-D5F6D25D49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89CF9CB-2BFA-4D21-ACAA-8942797E9A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8C261-6569-45F2-8A1C-D535186B50B3}" type="datetimeFigureOut">
              <a:rPr lang="en-CA" smtClean="0"/>
              <a:t>2019-08-14</a:t>
            </a:fld>
            <a:endParaRPr lang="en-CA"/>
          </a:p>
        </p:txBody>
      </p:sp>
      <p:sp>
        <p:nvSpPr>
          <p:cNvPr id="5" name="Footer Placeholder 4">
            <a:extLst>
              <a:ext uri="{FF2B5EF4-FFF2-40B4-BE49-F238E27FC236}">
                <a16:creationId xmlns:a16="http://schemas.microsoft.com/office/drawing/2014/main" id="{BC9A35B5-44A9-4062-899F-069922C190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14B2350-6EC5-4C6C-8203-0371D6BCE6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A7EA0-C6DE-46C1-A1A5-FE3636D88026}" type="slidenum">
              <a:rPr lang="en-CA" smtClean="0"/>
              <a:t>‹#›</a:t>
            </a:fld>
            <a:endParaRPr lang="en-CA"/>
          </a:p>
        </p:txBody>
      </p:sp>
    </p:spTree>
    <p:extLst>
      <p:ext uri="{BB962C8B-B14F-4D97-AF65-F5344CB8AC3E}">
        <p14:creationId xmlns:p14="http://schemas.microsoft.com/office/powerpoint/2010/main" val="1610325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wall&#10;&#10;Description automatically generated">
            <a:extLst>
              <a:ext uri="{FF2B5EF4-FFF2-40B4-BE49-F238E27FC236}">
                <a16:creationId xmlns:a16="http://schemas.microsoft.com/office/drawing/2014/main" id="{F01F5B12-CA01-4232-8874-E9A4A8BA4C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5718"/>
          </a:xfrm>
          <a:prstGeom prst="rect">
            <a:avLst/>
          </a:prstGeom>
        </p:spPr>
      </p:pic>
      <p:sp>
        <p:nvSpPr>
          <p:cNvPr id="6" name="Title 5">
            <a:extLst>
              <a:ext uri="{FF2B5EF4-FFF2-40B4-BE49-F238E27FC236}">
                <a16:creationId xmlns:a16="http://schemas.microsoft.com/office/drawing/2014/main" id="{011805AE-8D0A-4BAB-B1AF-AD7E69A2F6F7}"/>
              </a:ext>
            </a:extLst>
          </p:cNvPr>
          <p:cNvSpPr>
            <a:spLocks noGrp="1"/>
          </p:cNvSpPr>
          <p:nvPr>
            <p:ph type="ctrTitle"/>
          </p:nvPr>
        </p:nvSpPr>
        <p:spPr>
          <a:xfrm>
            <a:off x="1524000" y="473006"/>
            <a:ext cx="9144000" cy="1655762"/>
          </a:xfrm>
        </p:spPr>
        <p:txBody>
          <a:bodyPr>
            <a:normAutofit fontScale="90000"/>
          </a:bodyPr>
          <a:lstStyle/>
          <a:p>
            <a:r>
              <a:rPr lang="en-US" b="1" dirty="0">
                <a:solidFill>
                  <a:schemeClr val="bg1"/>
                </a:solidFill>
              </a:rPr>
              <a:t>THE PARABLE OF THE NEW WINE AND OLD WINESKINS</a:t>
            </a:r>
            <a:endParaRPr lang="en-CA" dirty="0">
              <a:solidFill>
                <a:schemeClr val="bg1"/>
              </a:solidFill>
            </a:endParaRPr>
          </a:p>
        </p:txBody>
      </p:sp>
      <p:sp>
        <p:nvSpPr>
          <p:cNvPr id="7" name="Subtitle 6">
            <a:extLst>
              <a:ext uri="{FF2B5EF4-FFF2-40B4-BE49-F238E27FC236}">
                <a16:creationId xmlns:a16="http://schemas.microsoft.com/office/drawing/2014/main" id="{8257C836-E630-41BD-9E68-EE7F3B0073DA}"/>
              </a:ext>
            </a:extLst>
          </p:cNvPr>
          <p:cNvSpPr>
            <a:spLocks noGrp="1"/>
          </p:cNvSpPr>
          <p:nvPr>
            <p:ph type="subTitle" idx="1"/>
          </p:nvPr>
        </p:nvSpPr>
        <p:spPr>
          <a:xfrm>
            <a:off x="1524000" y="4729232"/>
            <a:ext cx="9144000" cy="1655762"/>
          </a:xfrm>
        </p:spPr>
        <p:txBody>
          <a:bodyPr>
            <a:normAutofit/>
          </a:bodyPr>
          <a:lstStyle/>
          <a:p>
            <a:r>
              <a:rPr lang="en-CA" sz="4400" b="1" dirty="0">
                <a:solidFill>
                  <a:schemeClr val="bg1"/>
                </a:solidFill>
              </a:rPr>
              <a:t>Text: Matthew 9:14-17</a:t>
            </a:r>
            <a:endParaRPr lang="en-CA" sz="4400" dirty="0">
              <a:solidFill>
                <a:schemeClr val="bg1"/>
              </a:solidFill>
            </a:endParaRPr>
          </a:p>
          <a:p>
            <a:r>
              <a:rPr lang="en-CA" sz="4400" b="1" dirty="0">
                <a:solidFill>
                  <a:schemeClr val="bg1"/>
                </a:solidFill>
              </a:rPr>
              <a:t>Mark 2:18-22; Luke 5:33-39</a:t>
            </a:r>
            <a:endParaRPr lang="en-CA" sz="4400" dirty="0">
              <a:solidFill>
                <a:schemeClr val="bg1"/>
              </a:solidFill>
            </a:endParaRPr>
          </a:p>
        </p:txBody>
      </p:sp>
    </p:spTree>
    <p:extLst>
      <p:ext uri="{BB962C8B-B14F-4D97-AF65-F5344CB8AC3E}">
        <p14:creationId xmlns:p14="http://schemas.microsoft.com/office/powerpoint/2010/main" val="2475051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wall&#10;&#10;Description automatically generated">
            <a:extLst>
              <a:ext uri="{FF2B5EF4-FFF2-40B4-BE49-F238E27FC236}">
                <a16:creationId xmlns:a16="http://schemas.microsoft.com/office/drawing/2014/main" id="{F01F5B12-CA01-4232-8874-E9A4A8BA4C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5718"/>
          </a:xfrm>
          <a:prstGeom prst="rect">
            <a:avLst/>
          </a:prstGeom>
        </p:spPr>
      </p:pic>
      <p:sp>
        <p:nvSpPr>
          <p:cNvPr id="6" name="Title 5">
            <a:extLst>
              <a:ext uri="{FF2B5EF4-FFF2-40B4-BE49-F238E27FC236}">
                <a16:creationId xmlns:a16="http://schemas.microsoft.com/office/drawing/2014/main" id="{011805AE-8D0A-4BAB-B1AF-AD7E69A2F6F7}"/>
              </a:ext>
            </a:extLst>
          </p:cNvPr>
          <p:cNvSpPr>
            <a:spLocks noGrp="1"/>
          </p:cNvSpPr>
          <p:nvPr>
            <p:ph type="title"/>
          </p:nvPr>
        </p:nvSpPr>
        <p:spPr/>
        <p:txBody>
          <a:bodyPr>
            <a:normAutofit/>
          </a:bodyPr>
          <a:lstStyle/>
          <a:p>
            <a:r>
              <a:rPr lang="en-US" b="1" dirty="0">
                <a:solidFill>
                  <a:schemeClr val="bg1"/>
                </a:solidFill>
              </a:rPr>
              <a:t>THE PARABLE OF THE NEW WINE AND OLD WINESKINS</a:t>
            </a:r>
            <a:endParaRPr lang="en-CA" dirty="0">
              <a:solidFill>
                <a:schemeClr val="bg1"/>
              </a:solidFill>
            </a:endParaRPr>
          </a:p>
        </p:txBody>
      </p:sp>
      <p:sp>
        <p:nvSpPr>
          <p:cNvPr id="2" name="Content Placeholder 1">
            <a:extLst>
              <a:ext uri="{FF2B5EF4-FFF2-40B4-BE49-F238E27FC236}">
                <a16:creationId xmlns:a16="http://schemas.microsoft.com/office/drawing/2014/main" id="{3F19A3BD-F53D-4F79-B487-54A0FB678A8E}"/>
              </a:ext>
            </a:extLst>
          </p:cNvPr>
          <p:cNvSpPr>
            <a:spLocks noGrp="1"/>
          </p:cNvSpPr>
          <p:nvPr>
            <p:ph sz="half" idx="2"/>
          </p:nvPr>
        </p:nvSpPr>
        <p:spPr>
          <a:xfrm>
            <a:off x="609600" y="1825624"/>
            <a:ext cx="10959548" cy="4866723"/>
          </a:xfrm>
        </p:spPr>
        <p:txBody>
          <a:bodyPr>
            <a:normAutofit fontScale="92500"/>
          </a:bodyPr>
          <a:lstStyle/>
          <a:p>
            <a:pPr marL="0" indent="0">
              <a:buNone/>
            </a:pPr>
            <a:r>
              <a:rPr lang="en-US" sz="4000" dirty="0">
                <a:solidFill>
                  <a:schemeClr val="bg1"/>
                </a:solidFill>
              </a:rPr>
              <a:t>“Like old wineskins, the Pharisees and indeed the entire religious system of Judaism had become too rigid to accept Jesus. They could not contain him or his message in their traditions or rules. Their understanding of faithfulness to the law had become unsuitable for the fresh, dynamic power of Christ’s message.“</a:t>
            </a:r>
          </a:p>
          <a:p>
            <a:pPr marL="0" indent="0">
              <a:buNone/>
            </a:pPr>
            <a:endParaRPr lang="en-US" sz="4000" dirty="0">
              <a:solidFill>
                <a:schemeClr val="bg1"/>
              </a:solidFill>
            </a:endParaRPr>
          </a:p>
          <a:p>
            <a:pPr marL="0" indent="0">
              <a:buNone/>
            </a:pPr>
            <a:r>
              <a:rPr lang="en-US" sz="4000" dirty="0">
                <a:solidFill>
                  <a:schemeClr val="bg1"/>
                </a:solidFill>
              </a:rPr>
              <a:t>Life Application Concise New Testament Commentary</a:t>
            </a:r>
            <a:endParaRPr lang="en-CA" sz="4000" dirty="0">
              <a:solidFill>
                <a:schemeClr val="bg1"/>
              </a:solidFill>
            </a:endParaRPr>
          </a:p>
        </p:txBody>
      </p:sp>
    </p:spTree>
    <p:extLst>
      <p:ext uri="{BB962C8B-B14F-4D97-AF65-F5344CB8AC3E}">
        <p14:creationId xmlns:p14="http://schemas.microsoft.com/office/powerpoint/2010/main" val="316483685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wall&#10;&#10;Description automatically generated">
            <a:extLst>
              <a:ext uri="{FF2B5EF4-FFF2-40B4-BE49-F238E27FC236}">
                <a16:creationId xmlns:a16="http://schemas.microsoft.com/office/drawing/2014/main" id="{F01F5B12-CA01-4232-8874-E9A4A8BA4C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5718"/>
          </a:xfrm>
          <a:prstGeom prst="rect">
            <a:avLst/>
          </a:prstGeom>
        </p:spPr>
      </p:pic>
      <p:sp>
        <p:nvSpPr>
          <p:cNvPr id="6" name="Title 5">
            <a:extLst>
              <a:ext uri="{FF2B5EF4-FFF2-40B4-BE49-F238E27FC236}">
                <a16:creationId xmlns:a16="http://schemas.microsoft.com/office/drawing/2014/main" id="{011805AE-8D0A-4BAB-B1AF-AD7E69A2F6F7}"/>
              </a:ext>
            </a:extLst>
          </p:cNvPr>
          <p:cNvSpPr>
            <a:spLocks noGrp="1"/>
          </p:cNvSpPr>
          <p:nvPr>
            <p:ph type="title"/>
          </p:nvPr>
        </p:nvSpPr>
        <p:spPr/>
        <p:txBody>
          <a:bodyPr>
            <a:normAutofit/>
          </a:bodyPr>
          <a:lstStyle/>
          <a:p>
            <a:r>
              <a:rPr lang="en-US" b="1" dirty="0"/>
              <a:t>I.</a:t>
            </a:r>
            <a:r>
              <a:rPr lang="en-US" b="1" dirty="0">
                <a:solidFill>
                  <a:schemeClr val="bg1"/>
                </a:solidFill>
              </a:rPr>
              <a:t>I. THE METHOD WAS DIFFERENT</a:t>
            </a:r>
            <a:endParaRPr lang="en-CA" dirty="0">
              <a:solidFill>
                <a:schemeClr val="bg1"/>
              </a:solidFill>
            </a:endParaRPr>
          </a:p>
        </p:txBody>
      </p:sp>
      <p:sp>
        <p:nvSpPr>
          <p:cNvPr id="2" name="Content Placeholder 1">
            <a:extLst>
              <a:ext uri="{FF2B5EF4-FFF2-40B4-BE49-F238E27FC236}">
                <a16:creationId xmlns:a16="http://schemas.microsoft.com/office/drawing/2014/main" id="{3F19A3BD-F53D-4F79-B487-54A0FB678A8E}"/>
              </a:ext>
            </a:extLst>
          </p:cNvPr>
          <p:cNvSpPr>
            <a:spLocks noGrp="1"/>
          </p:cNvSpPr>
          <p:nvPr>
            <p:ph sz="half" idx="2"/>
          </p:nvPr>
        </p:nvSpPr>
        <p:spPr>
          <a:xfrm>
            <a:off x="609600" y="1825624"/>
            <a:ext cx="10959548" cy="4866723"/>
          </a:xfrm>
        </p:spPr>
        <p:txBody>
          <a:bodyPr>
            <a:normAutofit/>
          </a:bodyPr>
          <a:lstStyle/>
          <a:p>
            <a:pPr marL="0" indent="0">
              <a:buNone/>
            </a:pPr>
            <a:r>
              <a:rPr lang="en-US" sz="4400" i="1" dirty="0">
                <a:solidFill>
                  <a:schemeClr val="bg1"/>
                </a:solidFill>
              </a:rPr>
              <a:t>“For whoever keeps the whole law and yet stumbles at just point is guilty of breaking all of it.”</a:t>
            </a:r>
          </a:p>
          <a:p>
            <a:pPr marL="0" indent="0">
              <a:buNone/>
            </a:pPr>
            <a:r>
              <a:rPr lang="en-CA" sz="4400" i="1" dirty="0">
                <a:solidFill>
                  <a:schemeClr val="bg1"/>
                </a:solidFill>
              </a:rPr>
              <a:t>								James 2:10</a:t>
            </a:r>
          </a:p>
        </p:txBody>
      </p:sp>
    </p:spTree>
    <p:extLst>
      <p:ext uri="{BB962C8B-B14F-4D97-AF65-F5344CB8AC3E}">
        <p14:creationId xmlns:p14="http://schemas.microsoft.com/office/powerpoint/2010/main" val="194981889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wall&#10;&#10;Description automatically generated">
            <a:extLst>
              <a:ext uri="{FF2B5EF4-FFF2-40B4-BE49-F238E27FC236}">
                <a16:creationId xmlns:a16="http://schemas.microsoft.com/office/drawing/2014/main" id="{F01F5B12-CA01-4232-8874-E9A4A8BA4C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5718"/>
          </a:xfrm>
          <a:prstGeom prst="rect">
            <a:avLst/>
          </a:prstGeom>
        </p:spPr>
      </p:pic>
      <p:sp>
        <p:nvSpPr>
          <p:cNvPr id="6" name="Title 5">
            <a:extLst>
              <a:ext uri="{FF2B5EF4-FFF2-40B4-BE49-F238E27FC236}">
                <a16:creationId xmlns:a16="http://schemas.microsoft.com/office/drawing/2014/main" id="{011805AE-8D0A-4BAB-B1AF-AD7E69A2F6F7}"/>
              </a:ext>
            </a:extLst>
          </p:cNvPr>
          <p:cNvSpPr>
            <a:spLocks noGrp="1"/>
          </p:cNvSpPr>
          <p:nvPr>
            <p:ph type="title"/>
          </p:nvPr>
        </p:nvSpPr>
        <p:spPr/>
        <p:txBody>
          <a:bodyPr>
            <a:normAutofit/>
          </a:bodyPr>
          <a:lstStyle/>
          <a:p>
            <a:r>
              <a:rPr lang="en-US" b="1" dirty="0"/>
              <a:t>I.</a:t>
            </a:r>
            <a:r>
              <a:rPr lang="en-US" b="1" dirty="0">
                <a:solidFill>
                  <a:schemeClr val="bg1"/>
                </a:solidFill>
              </a:rPr>
              <a:t>I. THE METHOD WAS DIFFERENT</a:t>
            </a:r>
            <a:endParaRPr lang="en-CA" dirty="0">
              <a:solidFill>
                <a:schemeClr val="bg1"/>
              </a:solidFill>
            </a:endParaRPr>
          </a:p>
        </p:txBody>
      </p:sp>
      <p:sp>
        <p:nvSpPr>
          <p:cNvPr id="2" name="Content Placeholder 1">
            <a:extLst>
              <a:ext uri="{FF2B5EF4-FFF2-40B4-BE49-F238E27FC236}">
                <a16:creationId xmlns:a16="http://schemas.microsoft.com/office/drawing/2014/main" id="{3F19A3BD-F53D-4F79-B487-54A0FB678A8E}"/>
              </a:ext>
            </a:extLst>
          </p:cNvPr>
          <p:cNvSpPr>
            <a:spLocks noGrp="1"/>
          </p:cNvSpPr>
          <p:nvPr>
            <p:ph sz="half" idx="2"/>
          </p:nvPr>
        </p:nvSpPr>
        <p:spPr>
          <a:xfrm>
            <a:off x="609600" y="1825624"/>
            <a:ext cx="10959548" cy="4866723"/>
          </a:xfrm>
        </p:spPr>
        <p:txBody>
          <a:bodyPr>
            <a:normAutofit/>
          </a:bodyPr>
          <a:lstStyle/>
          <a:p>
            <a:pPr marL="0" indent="0">
              <a:buNone/>
            </a:pPr>
            <a:r>
              <a:rPr lang="en-US" sz="4400" i="1" dirty="0">
                <a:solidFill>
                  <a:schemeClr val="bg1"/>
                </a:solidFill>
              </a:rPr>
              <a:t>“Forget the former things; do not dwell on the past.</a:t>
            </a:r>
          </a:p>
          <a:p>
            <a:pPr marL="0" indent="0">
              <a:buNone/>
            </a:pPr>
            <a:r>
              <a:rPr lang="en-US" sz="4400" i="1" dirty="0">
                <a:solidFill>
                  <a:schemeClr val="bg1"/>
                </a:solidFill>
              </a:rPr>
              <a:t>19. </a:t>
            </a:r>
            <a:r>
              <a:rPr lang="en-US" sz="4400" i="1" u="sng" dirty="0">
                <a:solidFill>
                  <a:schemeClr val="bg1"/>
                </a:solidFill>
              </a:rPr>
              <a:t>See I am doing a new thing!</a:t>
            </a:r>
            <a:r>
              <a:rPr lang="en-US" sz="4400" i="1" dirty="0">
                <a:solidFill>
                  <a:schemeClr val="bg1"/>
                </a:solidFill>
              </a:rPr>
              <a:t> Now it springs up; do you not perceive it? I am making a way in the desert and streams in the wasteland.”</a:t>
            </a:r>
          </a:p>
          <a:p>
            <a:pPr marL="0" indent="0">
              <a:buNone/>
            </a:pPr>
            <a:r>
              <a:rPr lang="en-CA" sz="4400" i="1" dirty="0">
                <a:solidFill>
                  <a:schemeClr val="bg1"/>
                </a:solidFill>
              </a:rPr>
              <a:t>						Isaiah 43:18,19</a:t>
            </a:r>
          </a:p>
        </p:txBody>
      </p:sp>
    </p:spTree>
    <p:extLst>
      <p:ext uri="{BB962C8B-B14F-4D97-AF65-F5344CB8AC3E}">
        <p14:creationId xmlns:p14="http://schemas.microsoft.com/office/powerpoint/2010/main" val="3438434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wall&#10;&#10;Description automatically generated">
            <a:extLst>
              <a:ext uri="{FF2B5EF4-FFF2-40B4-BE49-F238E27FC236}">
                <a16:creationId xmlns:a16="http://schemas.microsoft.com/office/drawing/2014/main" id="{F01F5B12-CA01-4232-8874-E9A4A8BA4C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5718"/>
          </a:xfrm>
          <a:prstGeom prst="rect">
            <a:avLst/>
          </a:prstGeom>
        </p:spPr>
      </p:pic>
      <p:sp>
        <p:nvSpPr>
          <p:cNvPr id="6" name="Title 5">
            <a:extLst>
              <a:ext uri="{FF2B5EF4-FFF2-40B4-BE49-F238E27FC236}">
                <a16:creationId xmlns:a16="http://schemas.microsoft.com/office/drawing/2014/main" id="{011805AE-8D0A-4BAB-B1AF-AD7E69A2F6F7}"/>
              </a:ext>
            </a:extLst>
          </p:cNvPr>
          <p:cNvSpPr>
            <a:spLocks noGrp="1"/>
          </p:cNvSpPr>
          <p:nvPr>
            <p:ph type="title"/>
          </p:nvPr>
        </p:nvSpPr>
        <p:spPr/>
        <p:txBody>
          <a:bodyPr>
            <a:normAutofit/>
          </a:bodyPr>
          <a:lstStyle/>
          <a:p>
            <a:r>
              <a:rPr lang="en-US" b="1" dirty="0">
                <a:solidFill>
                  <a:schemeClr val="bg1"/>
                </a:solidFill>
              </a:rPr>
              <a:t>II. THE TASTE WAS DIFFERENT</a:t>
            </a:r>
            <a:endParaRPr lang="en-CA" dirty="0">
              <a:solidFill>
                <a:schemeClr val="bg1"/>
              </a:solidFill>
            </a:endParaRPr>
          </a:p>
        </p:txBody>
      </p:sp>
      <p:sp>
        <p:nvSpPr>
          <p:cNvPr id="2" name="Content Placeholder 1">
            <a:extLst>
              <a:ext uri="{FF2B5EF4-FFF2-40B4-BE49-F238E27FC236}">
                <a16:creationId xmlns:a16="http://schemas.microsoft.com/office/drawing/2014/main" id="{3F19A3BD-F53D-4F79-B487-54A0FB678A8E}"/>
              </a:ext>
            </a:extLst>
          </p:cNvPr>
          <p:cNvSpPr>
            <a:spLocks noGrp="1"/>
          </p:cNvSpPr>
          <p:nvPr>
            <p:ph sz="half" idx="2"/>
          </p:nvPr>
        </p:nvSpPr>
        <p:spPr>
          <a:xfrm>
            <a:off x="609600" y="1825624"/>
            <a:ext cx="10959548" cy="4866723"/>
          </a:xfrm>
        </p:spPr>
        <p:txBody>
          <a:bodyPr>
            <a:normAutofit/>
          </a:bodyPr>
          <a:lstStyle/>
          <a:p>
            <a:pPr marL="0" indent="0">
              <a:buNone/>
            </a:pPr>
            <a:r>
              <a:rPr lang="en-US" sz="4400" i="1" dirty="0">
                <a:solidFill>
                  <a:schemeClr val="bg1"/>
                </a:solidFill>
              </a:rPr>
              <a:t>“And no one after drinking the old wine wants the new, for he says, ‘The old is better.’”</a:t>
            </a:r>
          </a:p>
          <a:p>
            <a:endParaRPr lang="en-CA" sz="4400" i="1" dirty="0">
              <a:solidFill>
                <a:schemeClr val="bg1"/>
              </a:solidFill>
            </a:endParaRPr>
          </a:p>
          <a:p>
            <a:pPr marL="0" indent="0">
              <a:buNone/>
            </a:pPr>
            <a:r>
              <a:rPr lang="en-CA" sz="4400" i="1" dirty="0">
                <a:solidFill>
                  <a:schemeClr val="bg1"/>
                </a:solidFill>
              </a:rPr>
              <a:t>								Luke 5:39</a:t>
            </a:r>
            <a:endParaRPr lang="en-CA" sz="4400" dirty="0">
              <a:solidFill>
                <a:schemeClr val="bg1"/>
              </a:solidFill>
            </a:endParaRPr>
          </a:p>
        </p:txBody>
      </p:sp>
    </p:spTree>
    <p:extLst>
      <p:ext uri="{BB962C8B-B14F-4D97-AF65-F5344CB8AC3E}">
        <p14:creationId xmlns:p14="http://schemas.microsoft.com/office/powerpoint/2010/main" val="428651344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wall&#10;&#10;Description automatically generated">
            <a:extLst>
              <a:ext uri="{FF2B5EF4-FFF2-40B4-BE49-F238E27FC236}">
                <a16:creationId xmlns:a16="http://schemas.microsoft.com/office/drawing/2014/main" id="{F01F5B12-CA01-4232-8874-E9A4A8BA4C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5718"/>
          </a:xfrm>
          <a:prstGeom prst="rect">
            <a:avLst/>
          </a:prstGeom>
        </p:spPr>
      </p:pic>
      <p:sp>
        <p:nvSpPr>
          <p:cNvPr id="6" name="Title 5">
            <a:extLst>
              <a:ext uri="{FF2B5EF4-FFF2-40B4-BE49-F238E27FC236}">
                <a16:creationId xmlns:a16="http://schemas.microsoft.com/office/drawing/2014/main" id="{011805AE-8D0A-4BAB-B1AF-AD7E69A2F6F7}"/>
              </a:ext>
            </a:extLst>
          </p:cNvPr>
          <p:cNvSpPr>
            <a:spLocks noGrp="1"/>
          </p:cNvSpPr>
          <p:nvPr>
            <p:ph type="title"/>
          </p:nvPr>
        </p:nvSpPr>
        <p:spPr/>
        <p:txBody>
          <a:bodyPr>
            <a:normAutofit/>
          </a:bodyPr>
          <a:lstStyle/>
          <a:p>
            <a:r>
              <a:rPr lang="en-US" b="1" dirty="0">
                <a:solidFill>
                  <a:schemeClr val="bg1"/>
                </a:solidFill>
              </a:rPr>
              <a:t>II. THE TASTE WAS DIFFERENT</a:t>
            </a:r>
            <a:endParaRPr lang="en-CA" dirty="0">
              <a:solidFill>
                <a:schemeClr val="bg1"/>
              </a:solidFill>
            </a:endParaRPr>
          </a:p>
        </p:txBody>
      </p:sp>
      <p:sp>
        <p:nvSpPr>
          <p:cNvPr id="2" name="Content Placeholder 1">
            <a:extLst>
              <a:ext uri="{FF2B5EF4-FFF2-40B4-BE49-F238E27FC236}">
                <a16:creationId xmlns:a16="http://schemas.microsoft.com/office/drawing/2014/main" id="{3F19A3BD-F53D-4F79-B487-54A0FB678A8E}"/>
              </a:ext>
            </a:extLst>
          </p:cNvPr>
          <p:cNvSpPr>
            <a:spLocks noGrp="1"/>
          </p:cNvSpPr>
          <p:nvPr>
            <p:ph sz="half" idx="2"/>
          </p:nvPr>
        </p:nvSpPr>
        <p:spPr>
          <a:xfrm>
            <a:off x="609600" y="1825624"/>
            <a:ext cx="10959548" cy="4866723"/>
          </a:xfrm>
        </p:spPr>
        <p:txBody>
          <a:bodyPr>
            <a:normAutofit/>
          </a:bodyPr>
          <a:lstStyle/>
          <a:p>
            <a:pPr marL="0" indent="0">
              <a:buNone/>
            </a:pPr>
            <a:r>
              <a:rPr lang="en-US" sz="4400" i="1" dirty="0">
                <a:solidFill>
                  <a:schemeClr val="bg1"/>
                </a:solidFill>
              </a:rPr>
              <a:t>“And no one after drinking the old wine wants the new, for he says, ‘The old is better.’”</a:t>
            </a:r>
          </a:p>
          <a:p>
            <a:endParaRPr lang="en-CA" sz="4400" i="1" dirty="0">
              <a:solidFill>
                <a:schemeClr val="bg1"/>
              </a:solidFill>
            </a:endParaRPr>
          </a:p>
          <a:p>
            <a:pPr marL="0" indent="0">
              <a:buNone/>
            </a:pPr>
            <a:r>
              <a:rPr lang="en-CA" sz="4400" i="1" dirty="0">
                <a:solidFill>
                  <a:schemeClr val="bg1"/>
                </a:solidFill>
              </a:rPr>
              <a:t>								Luke 5:39</a:t>
            </a:r>
            <a:endParaRPr lang="en-CA" sz="4400" dirty="0">
              <a:solidFill>
                <a:schemeClr val="bg1"/>
              </a:solidFill>
            </a:endParaRPr>
          </a:p>
        </p:txBody>
      </p:sp>
    </p:spTree>
    <p:extLst>
      <p:ext uri="{BB962C8B-B14F-4D97-AF65-F5344CB8AC3E}">
        <p14:creationId xmlns:p14="http://schemas.microsoft.com/office/powerpoint/2010/main" val="194573472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233</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PARABLE OF THE NEW WINE AND OLD WINESKINS</vt:lpstr>
      <vt:lpstr>THE PARABLE OF THE NEW WINE AND OLD WINESKINS</vt:lpstr>
      <vt:lpstr>I.I. THE METHOD WAS DIFFERENT</vt:lpstr>
      <vt:lpstr>I.I. THE METHOD WAS DIFFERENT</vt:lpstr>
      <vt:lpstr>II. THE TASTE WAS DIFFERENT</vt:lpstr>
      <vt:lpstr>II. THE TASTE WAS DIFFERENT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NEW WINE AND OLD WINESKINS</dc:title>
  <dc:creator>Brad Montsion</dc:creator>
  <cp:lastModifiedBy>Brad Montsion</cp:lastModifiedBy>
  <cp:revision>6</cp:revision>
  <dcterms:created xsi:type="dcterms:W3CDTF">2019-08-14T17:02:31Z</dcterms:created>
  <dcterms:modified xsi:type="dcterms:W3CDTF">2019-08-14T17:18:45Z</dcterms:modified>
</cp:coreProperties>
</file>