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69" r:id="rId5"/>
    <p:sldId id="270" r:id="rId6"/>
    <p:sldId id="271" r:id="rId7"/>
    <p:sldId id="259" r:id="rId8"/>
    <p:sldId id="272" r:id="rId9"/>
    <p:sldId id="261" r:id="rId10"/>
    <p:sldId id="273" r:id="rId11"/>
    <p:sldId id="265" r:id="rId12"/>
    <p:sldId id="274" r:id="rId13"/>
    <p:sldId id="27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970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1286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5630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8745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8339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3976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9682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5047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5131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579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4503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192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6304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2036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464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841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197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9/14/2019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08020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A1A2F-FEB3-42D1-B6E8-E55A209A6BF7}"/>
              </a:ext>
            </a:extLst>
          </p:cNvPr>
          <p:cNvSpPr>
            <a:spLocks noGrp="1"/>
          </p:cNvSpPr>
          <p:nvPr>
            <p:ph type="ctrTitle"/>
          </p:nvPr>
        </p:nvSpPr>
        <p:spPr/>
        <p:txBody>
          <a:bodyPr/>
          <a:lstStyle/>
          <a:p>
            <a:r>
              <a:rPr lang="en-US" b="1" dirty="0"/>
              <a:t>THE PARABLE OF THE TALENTS</a:t>
            </a:r>
            <a:endParaRPr lang="en-CA" dirty="0"/>
          </a:p>
        </p:txBody>
      </p:sp>
      <p:sp>
        <p:nvSpPr>
          <p:cNvPr id="3" name="Subtitle 2">
            <a:extLst>
              <a:ext uri="{FF2B5EF4-FFF2-40B4-BE49-F238E27FC236}">
                <a16:creationId xmlns:a16="http://schemas.microsoft.com/office/drawing/2014/main" id="{A830A64C-1CCA-482E-B323-11D485B0112C}"/>
              </a:ext>
            </a:extLst>
          </p:cNvPr>
          <p:cNvSpPr>
            <a:spLocks noGrp="1"/>
          </p:cNvSpPr>
          <p:nvPr>
            <p:ph type="subTitle" idx="1"/>
          </p:nvPr>
        </p:nvSpPr>
        <p:spPr/>
        <p:txBody>
          <a:bodyPr>
            <a:normAutofit/>
          </a:bodyPr>
          <a:lstStyle/>
          <a:p>
            <a:r>
              <a:rPr lang="en-CA" sz="4000" b="1" dirty="0"/>
              <a:t>Text: Matthew 25:14-30</a:t>
            </a:r>
            <a:endParaRPr lang="en-CA" sz="4000" dirty="0"/>
          </a:p>
        </p:txBody>
      </p:sp>
    </p:spTree>
    <p:extLst>
      <p:ext uri="{BB962C8B-B14F-4D97-AF65-F5344CB8AC3E}">
        <p14:creationId xmlns:p14="http://schemas.microsoft.com/office/powerpoint/2010/main" val="336799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0EDF-C21D-4757-82C0-F79BA0A30541}"/>
              </a:ext>
            </a:extLst>
          </p:cNvPr>
          <p:cNvSpPr>
            <a:spLocks noGrp="1"/>
          </p:cNvSpPr>
          <p:nvPr>
            <p:ph type="title"/>
          </p:nvPr>
        </p:nvSpPr>
        <p:spPr>
          <a:xfrm>
            <a:off x="1476773" y="876300"/>
            <a:ext cx="2743200" cy="5105400"/>
          </a:xfrm>
        </p:spPr>
        <p:txBody>
          <a:bodyPr>
            <a:normAutofit/>
          </a:bodyPr>
          <a:lstStyle/>
          <a:p>
            <a:pPr algn="l"/>
            <a:r>
              <a:rPr lang="en-US" b="1" dirty="0"/>
              <a:t>II. The Use and Abuse of Talents (Matthew 25:16-18)</a:t>
            </a:r>
            <a:endParaRPr lang="en-CA" sz="3200" dirty="0">
              <a:solidFill>
                <a:schemeClr val="bg1"/>
              </a:solidFill>
            </a:endParaRPr>
          </a:p>
        </p:txBody>
      </p:sp>
      <p:sp>
        <p:nvSpPr>
          <p:cNvPr id="3" name="Content Placeholder 2">
            <a:extLst>
              <a:ext uri="{FF2B5EF4-FFF2-40B4-BE49-F238E27FC236}">
                <a16:creationId xmlns:a16="http://schemas.microsoft.com/office/drawing/2014/main" id="{58A7B39A-1E18-4060-9418-082C69A04268}"/>
              </a:ext>
            </a:extLst>
          </p:cNvPr>
          <p:cNvSpPr>
            <a:spLocks noGrp="1"/>
          </p:cNvSpPr>
          <p:nvPr>
            <p:ph idx="1"/>
          </p:nvPr>
        </p:nvSpPr>
        <p:spPr>
          <a:xfrm>
            <a:off x="4956313" y="685801"/>
            <a:ext cx="6546711" cy="5105400"/>
          </a:xfrm>
        </p:spPr>
        <p:txBody>
          <a:bodyPr>
            <a:noAutofit/>
          </a:bodyPr>
          <a:lstStyle/>
          <a:p>
            <a:pPr marL="0" indent="0">
              <a:buNone/>
            </a:pPr>
            <a:r>
              <a:rPr lang="en-US" sz="4000" i="1" dirty="0"/>
              <a:t>“Now to each one the manifestation of the Spirit is given for the common good . . .</a:t>
            </a:r>
          </a:p>
          <a:p>
            <a:pPr marL="0" indent="0">
              <a:buNone/>
            </a:pPr>
            <a:r>
              <a:rPr lang="en-US" sz="4000" i="1" dirty="0"/>
              <a:t>All these are the work of one and the same Spirit, </a:t>
            </a:r>
            <a:r>
              <a:rPr lang="en-US" sz="4000" i="1" u="sng" dirty="0"/>
              <a:t>and he gives them to each one, just as he determines</a:t>
            </a:r>
            <a:r>
              <a:rPr lang="en-US" sz="4000" i="1" dirty="0"/>
              <a:t>.”</a:t>
            </a:r>
          </a:p>
          <a:p>
            <a:pPr marL="0" indent="0">
              <a:buNone/>
            </a:pPr>
            <a:r>
              <a:rPr lang="en-CA" sz="4000" i="1" dirty="0"/>
              <a:t>					I Corinthians 12:7,11</a:t>
            </a:r>
          </a:p>
        </p:txBody>
      </p:sp>
    </p:spTree>
    <p:extLst>
      <p:ext uri="{BB962C8B-B14F-4D97-AF65-F5344CB8AC3E}">
        <p14:creationId xmlns:p14="http://schemas.microsoft.com/office/powerpoint/2010/main" val="31221135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0EDF-C21D-4757-82C0-F79BA0A30541}"/>
              </a:ext>
            </a:extLst>
          </p:cNvPr>
          <p:cNvSpPr>
            <a:spLocks noGrp="1"/>
          </p:cNvSpPr>
          <p:nvPr>
            <p:ph type="title"/>
          </p:nvPr>
        </p:nvSpPr>
        <p:spPr>
          <a:xfrm>
            <a:off x="1621700" y="876300"/>
            <a:ext cx="2639962" cy="5105400"/>
          </a:xfrm>
        </p:spPr>
        <p:txBody>
          <a:bodyPr>
            <a:normAutofit/>
          </a:bodyPr>
          <a:lstStyle/>
          <a:p>
            <a:r>
              <a:rPr lang="en-US" b="1" dirty="0"/>
              <a:t>III. The Return and Reward of the Talents (Matthew 25:19-30)</a:t>
            </a:r>
            <a:endParaRPr lang="en-CA" sz="3700" dirty="0">
              <a:solidFill>
                <a:schemeClr val="bg1"/>
              </a:solidFill>
            </a:endParaRPr>
          </a:p>
        </p:txBody>
      </p:sp>
      <p:sp>
        <p:nvSpPr>
          <p:cNvPr id="4" name="Content Placeholder 3">
            <a:extLst>
              <a:ext uri="{FF2B5EF4-FFF2-40B4-BE49-F238E27FC236}">
                <a16:creationId xmlns:a16="http://schemas.microsoft.com/office/drawing/2014/main" id="{5B1F832E-57AB-4A2C-8FDE-2035383C7373}"/>
              </a:ext>
            </a:extLst>
          </p:cNvPr>
          <p:cNvSpPr>
            <a:spLocks noGrp="1"/>
          </p:cNvSpPr>
          <p:nvPr>
            <p:ph idx="1"/>
          </p:nvPr>
        </p:nvSpPr>
        <p:spPr>
          <a:xfrm>
            <a:off x="4850405" y="344557"/>
            <a:ext cx="6652618" cy="5446643"/>
          </a:xfrm>
        </p:spPr>
        <p:txBody>
          <a:bodyPr>
            <a:normAutofit/>
          </a:bodyPr>
          <a:lstStyle/>
          <a:p>
            <a:pPr marL="0" indent="0">
              <a:buNone/>
            </a:pPr>
            <a:r>
              <a:rPr lang="en-US" sz="4000" i="1" dirty="0"/>
              <a:t>“After a long time the master of those servants returned and settled accounts with them. </a:t>
            </a:r>
          </a:p>
          <a:p>
            <a:pPr marL="0" indent="0">
              <a:buNone/>
            </a:pPr>
            <a:r>
              <a:rPr lang="en-US" sz="4000" i="1" dirty="0"/>
              <a:t>							Matthew 25:30</a:t>
            </a:r>
            <a:endParaRPr lang="en-CA" sz="4000" i="1" dirty="0"/>
          </a:p>
        </p:txBody>
      </p:sp>
    </p:spTree>
    <p:extLst>
      <p:ext uri="{BB962C8B-B14F-4D97-AF65-F5344CB8AC3E}">
        <p14:creationId xmlns:p14="http://schemas.microsoft.com/office/powerpoint/2010/main" val="1847739167"/>
      </p:ext>
    </p:extLst>
  </p:cSld>
  <p:clrMapOvr>
    <a:masterClrMapping/>
  </p:clrMapOvr>
  <mc:AlternateContent xmlns:mc="http://schemas.openxmlformats.org/markup-compatibility/2006">
    <mc:Choice xmlns:p14="http://schemas.microsoft.com/office/powerpoint/2010/main" Requires="p14">
      <p:transition spd="slow" p14:dur="2000">
        <p:wheel spokes="1"/>
      </p:transition>
    </mc:Choice>
    <mc:Fallback>
      <p:transition spd="slow">
        <p:wheel spokes="1"/>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0EDF-C21D-4757-82C0-F79BA0A30541}"/>
              </a:ext>
            </a:extLst>
          </p:cNvPr>
          <p:cNvSpPr>
            <a:spLocks noGrp="1"/>
          </p:cNvSpPr>
          <p:nvPr>
            <p:ph type="title"/>
          </p:nvPr>
        </p:nvSpPr>
        <p:spPr>
          <a:xfrm>
            <a:off x="1621700" y="876300"/>
            <a:ext cx="2639962" cy="5105400"/>
          </a:xfrm>
        </p:spPr>
        <p:txBody>
          <a:bodyPr>
            <a:normAutofit/>
          </a:bodyPr>
          <a:lstStyle/>
          <a:p>
            <a:r>
              <a:rPr lang="en-US" b="1" dirty="0"/>
              <a:t>III. The Return and Reward of the Talents (Matthew 25:19-30)</a:t>
            </a:r>
            <a:endParaRPr lang="en-CA" sz="3700" dirty="0">
              <a:solidFill>
                <a:schemeClr val="bg1"/>
              </a:solidFill>
            </a:endParaRPr>
          </a:p>
        </p:txBody>
      </p:sp>
      <p:sp>
        <p:nvSpPr>
          <p:cNvPr id="4" name="Content Placeholder 3">
            <a:extLst>
              <a:ext uri="{FF2B5EF4-FFF2-40B4-BE49-F238E27FC236}">
                <a16:creationId xmlns:a16="http://schemas.microsoft.com/office/drawing/2014/main" id="{5B1F832E-57AB-4A2C-8FDE-2035383C7373}"/>
              </a:ext>
            </a:extLst>
          </p:cNvPr>
          <p:cNvSpPr>
            <a:spLocks noGrp="1"/>
          </p:cNvSpPr>
          <p:nvPr>
            <p:ph idx="1"/>
          </p:nvPr>
        </p:nvSpPr>
        <p:spPr>
          <a:xfrm>
            <a:off x="4850405" y="344557"/>
            <a:ext cx="6652618" cy="5446643"/>
          </a:xfrm>
        </p:spPr>
        <p:txBody>
          <a:bodyPr>
            <a:normAutofit/>
          </a:bodyPr>
          <a:lstStyle/>
          <a:p>
            <a:pPr marL="0" indent="0">
              <a:buNone/>
            </a:pPr>
            <a:r>
              <a:rPr lang="en-CA" sz="4000" i="1" dirty="0"/>
              <a:t>“You wicked, lazy servant!”</a:t>
            </a:r>
          </a:p>
          <a:p>
            <a:pPr marL="0" indent="0">
              <a:buNone/>
            </a:pPr>
            <a:r>
              <a:rPr lang="en-CA" sz="4000" i="1" dirty="0"/>
              <a:t>							Matthew 25:26</a:t>
            </a:r>
          </a:p>
          <a:p>
            <a:pPr marL="0" indent="0">
              <a:buNone/>
            </a:pPr>
            <a:endParaRPr lang="en-CA" sz="4000" i="1" dirty="0"/>
          </a:p>
        </p:txBody>
      </p:sp>
    </p:spTree>
    <p:extLst>
      <p:ext uri="{BB962C8B-B14F-4D97-AF65-F5344CB8AC3E}">
        <p14:creationId xmlns:p14="http://schemas.microsoft.com/office/powerpoint/2010/main" val="2995515912"/>
      </p:ext>
    </p:extLst>
  </p:cSld>
  <p:clrMapOvr>
    <a:masterClrMapping/>
  </p:clrMapOvr>
  <mc:AlternateContent xmlns:mc="http://schemas.openxmlformats.org/markup-compatibility/2006">
    <mc:Choice xmlns:p14="http://schemas.microsoft.com/office/powerpoint/2010/main" Requires="p14">
      <p:transition spd="slow" p14:dur="2000">
        <p:wheel spokes="1"/>
      </p:transition>
    </mc:Choice>
    <mc:Fallback>
      <p:transition spd="slow">
        <p:wheel spokes="1"/>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0EDF-C21D-4757-82C0-F79BA0A30541}"/>
              </a:ext>
            </a:extLst>
          </p:cNvPr>
          <p:cNvSpPr>
            <a:spLocks noGrp="1"/>
          </p:cNvSpPr>
          <p:nvPr>
            <p:ph type="title"/>
          </p:nvPr>
        </p:nvSpPr>
        <p:spPr>
          <a:xfrm>
            <a:off x="1621700" y="876300"/>
            <a:ext cx="2639962" cy="5105400"/>
          </a:xfrm>
        </p:spPr>
        <p:txBody>
          <a:bodyPr>
            <a:normAutofit/>
          </a:bodyPr>
          <a:lstStyle/>
          <a:p>
            <a:r>
              <a:rPr lang="en-US" b="1" dirty="0"/>
              <a:t>III. The Return and Reward of the Talents (Matthew 25:19-30)</a:t>
            </a:r>
            <a:endParaRPr lang="en-CA" sz="3700" dirty="0">
              <a:solidFill>
                <a:schemeClr val="bg1"/>
              </a:solidFill>
            </a:endParaRPr>
          </a:p>
        </p:txBody>
      </p:sp>
      <p:sp>
        <p:nvSpPr>
          <p:cNvPr id="4" name="Content Placeholder 3">
            <a:extLst>
              <a:ext uri="{FF2B5EF4-FFF2-40B4-BE49-F238E27FC236}">
                <a16:creationId xmlns:a16="http://schemas.microsoft.com/office/drawing/2014/main" id="{5B1F832E-57AB-4A2C-8FDE-2035383C7373}"/>
              </a:ext>
            </a:extLst>
          </p:cNvPr>
          <p:cNvSpPr>
            <a:spLocks noGrp="1"/>
          </p:cNvSpPr>
          <p:nvPr>
            <p:ph idx="1"/>
          </p:nvPr>
        </p:nvSpPr>
        <p:spPr>
          <a:xfrm>
            <a:off x="4850405" y="344557"/>
            <a:ext cx="6652618" cy="5446643"/>
          </a:xfrm>
        </p:spPr>
        <p:txBody>
          <a:bodyPr>
            <a:normAutofit/>
          </a:bodyPr>
          <a:lstStyle/>
          <a:p>
            <a:pPr marL="0" indent="0">
              <a:buNone/>
            </a:pPr>
            <a:r>
              <a:rPr lang="en-US" sz="4000" i="1" dirty="0"/>
              <a:t>“Behold, I am coming soon! My reward is with me, and I will give to everyone according to what he has done.”</a:t>
            </a:r>
          </a:p>
          <a:p>
            <a:pPr marL="0" indent="0">
              <a:buNone/>
            </a:pPr>
            <a:r>
              <a:rPr lang="en-CA" sz="4000" i="1" dirty="0"/>
              <a:t>						Revelation 22:12</a:t>
            </a:r>
          </a:p>
        </p:txBody>
      </p:sp>
    </p:spTree>
    <p:extLst>
      <p:ext uri="{BB962C8B-B14F-4D97-AF65-F5344CB8AC3E}">
        <p14:creationId xmlns:p14="http://schemas.microsoft.com/office/powerpoint/2010/main" val="3394590350"/>
      </p:ext>
    </p:extLst>
  </p:cSld>
  <p:clrMapOvr>
    <a:masterClrMapping/>
  </p:clrMapOvr>
  <mc:AlternateContent xmlns:mc="http://schemas.openxmlformats.org/markup-compatibility/2006">
    <mc:Choice xmlns:p14="http://schemas.microsoft.com/office/powerpoint/2010/main" Requires="p14">
      <p:transition spd="slow" p14:dur="2000">
        <p:wheel spokes="1"/>
      </p:transition>
    </mc:Choice>
    <mc:Fallback>
      <p:transition spd="slow">
        <p:wheel spokes="1"/>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017E2-55CF-4E37-88D4-71D64571FDCB}"/>
              </a:ext>
            </a:extLst>
          </p:cNvPr>
          <p:cNvSpPr>
            <a:spLocks noGrp="1"/>
          </p:cNvSpPr>
          <p:nvPr>
            <p:ph type="title"/>
          </p:nvPr>
        </p:nvSpPr>
        <p:spPr>
          <a:xfrm>
            <a:off x="1511161" y="1331912"/>
            <a:ext cx="9144000" cy="3618898"/>
          </a:xfrm>
        </p:spPr>
        <p:txBody>
          <a:bodyPr vert="horz" lIns="91440" tIns="45720" rIns="91440" bIns="45720" rtlCol="0" anchor="b">
            <a:normAutofit fontScale="90000"/>
          </a:bodyPr>
          <a:lstStyle/>
          <a:p>
            <a:pPr algn="l"/>
            <a:br>
              <a:rPr lang="en-US" i="1" dirty="0"/>
            </a:br>
            <a:br>
              <a:rPr lang="en-US" i="1" dirty="0"/>
            </a:br>
            <a:br>
              <a:rPr lang="en-US" i="1" dirty="0"/>
            </a:br>
            <a:r>
              <a:rPr lang="en-US" sz="4400" u="sng" dirty="0"/>
              <a:t>The Parable of the Ten Minas or Pounds  </a:t>
            </a:r>
            <a:r>
              <a:rPr lang="en-US" sz="4400" u="sng" dirty="0">
                <a:solidFill>
                  <a:srgbClr val="FF0000"/>
                </a:solidFill>
              </a:rPr>
              <a:t>(Luke 19:11-27)</a:t>
            </a:r>
            <a:r>
              <a:rPr lang="en-US" sz="4400" u="sng" dirty="0"/>
              <a:t> places a stress upon </a:t>
            </a:r>
            <a:r>
              <a:rPr lang="en-US" sz="4400" b="1" u="sng" dirty="0"/>
              <a:t>equal opportunity</a:t>
            </a:r>
            <a:r>
              <a:rPr lang="en-US" sz="4400" u="sng" dirty="0"/>
              <a:t> .</a:t>
            </a:r>
            <a:br>
              <a:rPr lang="en-US" sz="4400" u="sng" dirty="0"/>
            </a:br>
            <a:br>
              <a:rPr lang="en-US" sz="4400" u="sng" dirty="0"/>
            </a:br>
            <a:r>
              <a:rPr lang="en-US" sz="4400" u="sng" dirty="0"/>
              <a:t>The Parable of the Talents (bags of gold) places a stress upon </a:t>
            </a:r>
            <a:r>
              <a:rPr lang="en-US" sz="4400" b="1" u="sng" dirty="0"/>
              <a:t>individual responsibility.</a:t>
            </a:r>
            <a:endParaRPr lang="en-US" sz="4400" dirty="0"/>
          </a:p>
        </p:txBody>
      </p:sp>
    </p:spTree>
    <p:extLst>
      <p:ext uri="{BB962C8B-B14F-4D97-AF65-F5344CB8AC3E}">
        <p14:creationId xmlns:p14="http://schemas.microsoft.com/office/powerpoint/2010/main" val="332056968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017E2-55CF-4E37-88D4-71D64571FDCB}"/>
              </a:ext>
            </a:extLst>
          </p:cNvPr>
          <p:cNvSpPr>
            <a:spLocks noGrp="1"/>
          </p:cNvSpPr>
          <p:nvPr>
            <p:ph type="title"/>
          </p:nvPr>
        </p:nvSpPr>
        <p:spPr>
          <a:xfrm>
            <a:off x="1524000" y="2830076"/>
            <a:ext cx="9144000" cy="3618898"/>
          </a:xfrm>
        </p:spPr>
        <p:txBody>
          <a:bodyPr vert="horz" lIns="91440" tIns="45720" rIns="91440" bIns="45720" rtlCol="0" anchor="b">
            <a:noAutofit/>
          </a:bodyPr>
          <a:lstStyle/>
          <a:p>
            <a:pPr algn="l"/>
            <a:r>
              <a:rPr lang="en-US" sz="3400" i="1" dirty="0"/>
              <a:t>“In the name of the Lord Jesus Christ, we command you, brothers, to keep away from every brother who is idle and does not live according to the teaching you received from us.</a:t>
            </a:r>
            <a:br>
              <a:rPr lang="en-US" sz="3400" i="1" dirty="0"/>
            </a:br>
            <a:r>
              <a:rPr lang="en-US" sz="3400" i="1" dirty="0"/>
              <a:t>7. For you yourselves know how you ought to follow our example. We were not idle when we were with you,</a:t>
            </a:r>
            <a:br>
              <a:rPr lang="en-US" sz="3400" i="1" dirty="0"/>
            </a:br>
            <a:r>
              <a:rPr lang="en-US" sz="3400" i="1" dirty="0"/>
              <a:t>8. Nor did we eat anyone’s food without paying for it. On the contrary, </a:t>
            </a:r>
            <a:r>
              <a:rPr lang="en-US" sz="3400" i="1" u="sng" dirty="0"/>
              <a:t>we worked night and day, laboring and toiling so that we would not be a burden to any of you.</a:t>
            </a:r>
            <a:br>
              <a:rPr lang="en-US" sz="3400" i="1" u="sng" dirty="0"/>
            </a:br>
            <a:r>
              <a:rPr lang="en-US" sz="3400" i="1" dirty="0"/>
              <a:t>										II Thessalonians 3:9-12</a:t>
            </a:r>
          </a:p>
        </p:txBody>
      </p:sp>
    </p:spTree>
    <p:extLst>
      <p:ext uri="{BB962C8B-B14F-4D97-AF65-F5344CB8AC3E}">
        <p14:creationId xmlns:p14="http://schemas.microsoft.com/office/powerpoint/2010/main" val="310144105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017E2-55CF-4E37-88D4-71D64571FDCB}"/>
              </a:ext>
            </a:extLst>
          </p:cNvPr>
          <p:cNvSpPr>
            <a:spLocks noGrp="1"/>
          </p:cNvSpPr>
          <p:nvPr>
            <p:ph type="title"/>
          </p:nvPr>
        </p:nvSpPr>
        <p:spPr>
          <a:xfrm>
            <a:off x="1524000" y="2565033"/>
            <a:ext cx="9144000" cy="3618898"/>
          </a:xfrm>
        </p:spPr>
        <p:txBody>
          <a:bodyPr vert="horz" lIns="91440" tIns="45720" rIns="91440" bIns="45720" rtlCol="0" anchor="b">
            <a:noAutofit/>
          </a:bodyPr>
          <a:lstStyle/>
          <a:p>
            <a:pPr algn="l"/>
            <a:r>
              <a:rPr lang="en-US" sz="3400" i="1" dirty="0"/>
              <a:t>9. We did this, not because we do not have the right to such help, but in order to make ourselves a model for you to follow.</a:t>
            </a:r>
            <a:br>
              <a:rPr lang="en-US" sz="3400" i="1" dirty="0"/>
            </a:br>
            <a:r>
              <a:rPr lang="en-US" sz="3400" i="1" dirty="0"/>
              <a:t>10. For even when we were with you, we gave you this rule: </a:t>
            </a:r>
            <a:r>
              <a:rPr lang="en-US" sz="3400" i="1" u="sng" dirty="0"/>
              <a:t>‘If a man will not work, he shall not eat.</a:t>
            </a:r>
            <a:r>
              <a:rPr lang="en-US" sz="3400" i="1" dirty="0"/>
              <a:t>’</a:t>
            </a:r>
            <a:br>
              <a:rPr lang="en-US" sz="3400" i="1" dirty="0"/>
            </a:br>
            <a:r>
              <a:rPr lang="en-US" sz="3400" i="1" dirty="0"/>
              <a:t>11. </a:t>
            </a:r>
            <a:r>
              <a:rPr lang="en-US" sz="3400" i="1" u="sng" dirty="0"/>
              <a:t>We hear that some among you are idle.</a:t>
            </a:r>
            <a:r>
              <a:rPr lang="en-US" sz="3400" i="1" dirty="0"/>
              <a:t> They are not busy; they are busybodies.</a:t>
            </a:r>
            <a:br>
              <a:rPr lang="en-US" sz="3400" i="1" dirty="0"/>
            </a:br>
            <a:r>
              <a:rPr lang="en-US" sz="3400" i="1" dirty="0"/>
              <a:t>12. Such people we command and urge in the Lord Jesus Christ to settle down and earn the bread they eat. </a:t>
            </a:r>
            <a:br>
              <a:rPr lang="en-US" sz="3400" i="1" dirty="0"/>
            </a:br>
            <a:r>
              <a:rPr lang="en-US" sz="3400" i="1" dirty="0"/>
              <a:t>										II Thessalonians 3:9-12</a:t>
            </a:r>
          </a:p>
        </p:txBody>
      </p:sp>
    </p:spTree>
    <p:extLst>
      <p:ext uri="{BB962C8B-B14F-4D97-AF65-F5344CB8AC3E}">
        <p14:creationId xmlns:p14="http://schemas.microsoft.com/office/powerpoint/2010/main" val="216636610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017E2-55CF-4E37-88D4-71D64571FDCB}"/>
              </a:ext>
            </a:extLst>
          </p:cNvPr>
          <p:cNvSpPr>
            <a:spLocks noGrp="1"/>
          </p:cNvSpPr>
          <p:nvPr>
            <p:ph type="title"/>
          </p:nvPr>
        </p:nvSpPr>
        <p:spPr>
          <a:xfrm>
            <a:off x="1524000" y="2565033"/>
            <a:ext cx="9144000" cy="3618898"/>
          </a:xfrm>
        </p:spPr>
        <p:txBody>
          <a:bodyPr vert="horz" lIns="91440" tIns="45720" rIns="91440" bIns="45720" rtlCol="0" anchor="b">
            <a:noAutofit/>
          </a:bodyPr>
          <a:lstStyle/>
          <a:p>
            <a:pPr algn="l"/>
            <a:r>
              <a:rPr lang="en-US" i="1" dirty="0"/>
              <a:t>13. And as for you, brothers, never tire of doing what is right.</a:t>
            </a:r>
            <a:br>
              <a:rPr lang="en-US" i="1" dirty="0"/>
            </a:br>
            <a:r>
              <a:rPr lang="en-US" i="1" dirty="0"/>
              <a:t>14. If anyone does not obey our instruction in this letter, take special note of him. Do not associate with him, in order that he may feel ashamed.</a:t>
            </a:r>
            <a:br>
              <a:rPr lang="en-US" i="1" dirty="0"/>
            </a:br>
            <a:r>
              <a:rPr lang="en-US" i="1" dirty="0"/>
              <a:t>15. </a:t>
            </a:r>
            <a:r>
              <a:rPr lang="en-US" i="1" u="sng" dirty="0"/>
              <a:t>Yet do not regard him as an enemy, but warn him as a brother</a:t>
            </a:r>
            <a:r>
              <a:rPr lang="en-US" i="1" dirty="0"/>
              <a:t>.”</a:t>
            </a:r>
            <a:br>
              <a:rPr lang="en-US" i="1" dirty="0"/>
            </a:br>
            <a:r>
              <a:rPr lang="en-CA" i="1" dirty="0"/>
              <a:t>									II Thessalonians 3:6-15</a:t>
            </a:r>
            <a:endParaRPr lang="en-US" sz="3400" i="1" dirty="0"/>
          </a:p>
        </p:txBody>
      </p:sp>
    </p:spTree>
    <p:extLst>
      <p:ext uri="{BB962C8B-B14F-4D97-AF65-F5344CB8AC3E}">
        <p14:creationId xmlns:p14="http://schemas.microsoft.com/office/powerpoint/2010/main" val="212325234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017E2-55CF-4E37-88D4-71D64571FDCB}"/>
              </a:ext>
            </a:extLst>
          </p:cNvPr>
          <p:cNvSpPr>
            <a:spLocks noGrp="1"/>
          </p:cNvSpPr>
          <p:nvPr>
            <p:ph type="title"/>
          </p:nvPr>
        </p:nvSpPr>
        <p:spPr>
          <a:xfrm>
            <a:off x="1524000" y="1619551"/>
            <a:ext cx="9144000" cy="3618898"/>
          </a:xfrm>
        </p:spPr>
        <p:txBody>
          <a:bodyPr vert="horz" lIns="91440" tIns="45720" rIns="91440" bIns="45720" rtlCol="0" anchor="b">
            <a:noAutofit/>
          </a:bodyPr>
          <a:lstStyle/>
          <a:p>
            <a:pPr algn="l"/>
            <a:r>
              <a:rPr lang="en-US" i="1" dirty="0"/>
              <a:t>“Now we urge you, brothers, </a:t>
            </a:r>
            <a:r>
              <a:rPr lang="en-US" i="1" u="sng" dirty="0"/>
              <a:t>to respect those who work hard among you</a:t>
            </a:r>
            <a:r>
              <a:rPr lang="en-US" i="1" dirty="0"/>
              <a:t> . . . </a:t>
            </a:r>
            <a:br>
              <a:rPr lang="en-US" i="1" dirty="0"/>
            </a:br>
            <a:r>
              <a:rPr lang="en-US" i="1" dirty="0"/>
              <a:t>14. And we urge you, brothers, </a:t>
            </a:r>
            <a:r>
              <a:rPr lang="en-US" i="1" u="sng" dirty="0"/>
              <a:t>warn those who are idle</a:t>
            </a:r>
            <a:r>
              <a:rPr lang="en-US" i="1" dirty="0"/>
              <a:t> . . . </a:t>
            </a:r>
            <a:br>
              <a:rPr lang="en-US" i="1" dirty="0"/>
            </a:br>
            <a:br>
              <a:rPr lang="en-CA" i="1" dirty="0"/>
            </a:br>
            <a:r>
              <a:rPr lang="en-CA" i="1" dirty="0"/>
              <a:t>									I Thessalonians 5:12,14</a:t>
            </a:r>
          </a:p>
        </p:txBody>
      </p:sp>
    </p:spTree>
    <p:extLst>
      <p:ext uri="{BB962C8B-B14F-4D97-AF65-F5344CB8AC3E}">
        <p14:creationId xmlns:p14="http://schemas.microsoft.com/office/powerpoint/2010/main" val="205560087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0EDF-C21D-4757-82C0-F79BA0A30541}"/>
              </a:ext>
            </a:extLst>
          </p:cNvPr>
          <p:cNvSpPr>
            <a:spLocks noGrp="1"/>
          </p:cNvSpPr>
          <p:nvPr>
            <p:ph type="title"/>
          </p:nvPr>
        </p:nvSpPr>
        <p:spPr/>
        <p:txBody>
          <a:bodyPr/>
          <a:lstStyle/>
          <a:p>
            <a:r>
              <a:rPr lang="en-US" b="1" dirty="0"/>
              <a:t>I. The Nature and Number of Talents (Matthew 25:14-15)</a:t>
            </a:r>
            <a:endParaRPr lang="en-CA" dirty="0"/>
          </a:p>
        </p:txBody>
      </p:sp>
      <p:sp>
        <p:nvSpPr>
          <p:cNvPr id="3" name="Content Placeholder 2">
            <a:extLst>
              <a:ext uri="{FF2B5EF4-FFF2-40B4-BE49-F238E27FC236}">
                <a16:creationId xmlns:a16="http://schemas.microsoft.com/office/drawing/2014/main" id="{58A7B39A-1E18-4060-9418-082C69A04268}"/>
              </a:ext>
            </a:extLst>
          </p:cNvPr>
          <p:cNvSpPr>
            <a:spLocks noGrp="1"/>
          </p:cNvSpPr>
          <p:nvPr>
            <p:ph idx="1"/>
          </p:nvPr>
        </p:nvSpPr>
        <p:spPr>
          <a:xfrm>
            <a:off x="1484310" y="2857501"/>
            <a:ext cx="10018713" cy="3124201"/>
          </a:xfrm>
        </p:spPr>
        <p:txBody>
          <a:bodyPr>
            <a:noAutofit/>
          </a:bodyPr>
          <a:lstStyle/>
          <a:p>
            <a:pPr marL="0" indent="0">
              <a:buNone/>
            </a:pPr>
            <a:r>
              <a:rPr lang="en-US" sz="3600" i="1" dirty="0"/>
              <a:t>“Again, it will be like a man going on a journey, who called his servants and entrusted his wealth to them. </a:t>
            </a:r>
          </a:p>
          <a:p>
            <a:pPr marL="0" indent="0">
              <a:buNone/>
            </a:pPr>
            <a:r>
              <a:rPr lang="en-US" sz="3600" b="1" i="1" baseline="30000" dirty="0"/>
              <a:t>15 </a:t>
            </a:r>
            <a:r>
              <a:rPr lang="en-US" sz="3600" i="1" dirty="0"/>
              <a:t>To one he gave five bags of gold, to another two bags, and to another one bag, each according to his ability. Then he went on his journey.”</a:t>
            </a:r>
          </a:p>
          <a:p>
            <a:pPr marL="0" indent="0">
              <a:buNone/>
            </a:pPr>
            <a:r>
              <a:rPr lang="en-US" sz="3600" i="1" dirty="0"/>
              <a:t>											Matthew 25:14,15 (2011)</a:t>
            </a:r>
            <a:endParaRPr lang="en-CA" sz="3600" i="1" dirty="0"/>
          </a:p>
        </p:txBody>
      </p:sp>
    </p:spTree>
    <p:extLst>
      <p:ext uri="{BB962C8B-B14F-4D97-AF65-F5344CB8AC3E}">
        <p14:creationId xmlns:p14="http://schemas.microsoft.com/office/powerpoint/2010/main" val="29714813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0EDF-C21D-4757-82C0-F79BA0A30541}"/>
              </a:ext>
            </a:extLst>
          </p:cNvPr>
          <p:cNvSpPr>
            <a:spLocks noGrp="1"/>
          </p:cNvSpPr>
          <p:nvPr>
            <p:ph type="title"/>
          </p:nvPr>
        </p:nvSpPr>
        <p:spPr/>
        <p:txBody>
          <a:bodyPr/>
          <a:lstStyle/>
          <a:p>
            <a:r>
              <a:rPr lang="en-US" b="1" dirty="0"/>
              <a:t>I. The Nature and Number of Talents (Matthew 25:14-15)</a:t>
            </a:r>
            <a:endParaRPr lang="en-CA" dirty="0"/>
          </a:p>
        </p:txBody>
      </p:sp>
      <p:sp>
        <p:nvSpPr>
          <p:cNvPr id="3" name="Content Placeholder 2">
            <a:extLst>
              <a:ext uri="{FF2B5EF4-FFF2-40B4-BE49-F238E27FC236}">
                <a16:creationId xmlns:a16="http://schemas.microsoft.com/office/drawing/2014/main" id="{58A7B39A-1E18-4060-9418-082C69A04268}"/>
              </a:ext>
            </a:extLst>
          </p:cNvPr>
          <p:cNvSpPr>
            <a:spLocks noGrp="1"/>
          </p:cNvSpPr>
          <p:nvPr>
            <p:ph idx="1"/>
          </p:nvPr>
        </p:nvSpPr>
        <p:spPr>
          <a:xfrm>
            <a:off x="1484310" y="2857501"/>
            <a:ext cx="10018713" cy="3124201"/>
          </a:xfrm>
        </p:spPr>
        <p:txBody>
          <a:bodyPr>
            <a:noAutofit/>
          </a:bodyPr>
          <a:lstStyle/>
          <a:p>
            <a:pPr marL="0" indent="0">
              <a:buNone/>
            </a:pPr>
            <a:r>
              <a:rPr lang="en-US" sz="3600" i="1" dirty="0"/>
              <a:t>“You have been faithful </a:t>
            </a:r>
            <a:r>
              <a:rPr lang="en-US" sz="3600" i="1" u="sng" dirty="0"/>
              <a:t>with a few things</a:t>
            </a:r>
            <a:r>
              <a:rPr lang="en-US" sz="3600" i="1" dirty="0"/>
              <a:t>; . . . “</a:t>
            </a:r>
          </a:p>
          <a:p>
            <a:pPr marL="0" indent="0">
              <a:buNone/>
            </a:pPr>
            <a:r>
              <a:rPr lang="en-CA" sz="3600" i="1" dirty="0"/>
              <a:t>													Matthew 25:21,23</a:t>
            </a:r>
            <a:endParaRPr lang="en-CA" sz="3600" dirty="0"/>
          </a:p>
        </p:txBody>
      </p:sp>
    </p:spTree>
    <p:extLst>
      <p:ext uri="{BB962C8B-B14F-4D97-AF65-F5344CB8AC3E}">
        <p14:creationId xmlns:p14="http://schemas.microsoft.com/office/powerpoint/2010/main" val="23940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0EDF-C21D-4757-82C0-F79BA0A30541}"/>
              </a:ext>
            </a:extLst>
          </p:cNvPr>
          <p:cNvSpPr>
            <a:spLocks noGrp="1"/>
          </p:cNvSpPr>
          <p:nvPr>
            <p:ph type="title"/>
          </p:nvPr>
        </p:nvSpPr>
        <p:spPr>
          <a:xfrm>
            <a:off x="1476773" y="876300"/>
            <a:ext cx="2743200" cy="5105400"/>
          </a:xfrm>
        </p:spPr>
        <p:txBody>
          <a:bodyPr>
            <a:normAutofit/>
          </a:bodyPr>
          <a:lstStyle/>
          <a:p>
            <a:pPr algn="l"/>
            <a:r>
              <a:rPr lang="en-US" b="1" dirty="0"/>
              <a:t>II. The Use and Abuse of Talents (Matthew 25:16-18)</a:t>
            </a:r>
            <a:endParaRPr lang="en-CA" sz="3200" dirty="0">
              <a:solidFill>
                <a:schemeClr val="bg1"/>
              </a:solidFill>
            </a:endParaRPr>
          </a:p>
        </p:txBody>
      </p:sp>
      <p:sp>
        <p:nvSpPr>
          <p:cNvPr id="3" name="Content Placeholder 2">
            <a:extLst>
              <a:ext uri="{FF2B5EF4-FFF2-40B4-BE49-F238E27FC236}">
                <a16:creationId xmlns:a16="http://schemas.microsoft.com/office/drawing/2014/main" id="{58A7B39A-1E18-4060-9418-082C69A04268}"/>
              </a:ext>
            </a:extLst>
          </p:cNvPr>
          <p:cNvSpPr>
            <a:spLocks noGrp="1"/>
          </p:cNvSpPr>
          <p:nvPr>
            <p:ph idx="1"/>
          </p:nvPr>
        </p:nvSpPr>
        <p:spPr>
          <a:xfrm>
            <a:off x="5130358" y="876300"/>
            <a:ext cx="6385918" cy="5105400"/>
          </a:xfrm>
        </p:spPr>
        <p:txBody>
          <a:bodyPr>
            <a:noAutofit/>
          </a:bodyPr>
          <a:lstStyle/>
          <a:p>
            <a:pPr marL="0" indent="0">
              <a:buNone/>
            </a:pPr>
            <a:r>
              <a:rPr lang="en-US" sz="3600" i="1" dirty="0"/>
              <a:t>“The man who had received five bags of gold went at once and put his money to work and gained five bags more. </a:t>
            </a:r>
          </a:p>
          <a:p>
            <a:pPr marL="0" indent="0">
              <a:buNone/>
            </a:pPr>
            <a:r>
              <a:rPr lang="en-US" sz="3600" b="1" i="1" baseline="30000" dirty="0"/>
              <a:t>17 </a:t>
            </a:r>
            <a:r>
              <a:rPr lang="en-US" sz="3600" i="1" dirty="0"/>
              <a:t>So also, the one with two bags of gold gained two more. </a:t>
            </a:r>
          </a:p>
          <a:p>
            <a:pPr marL="0" indent="0">
              <a:buNone/>
            </a:pPr>
            <a:r>
              <a:rPr lang="en-US" sz="3600" b="1" i="1" baseline="30000" dirty="0"/>
              <a:t>18 </a:t>
            </a:r>
            <a:r>
              <a:rPr lang="en-US" sz="3600" i="1" dirty="0"/>
              <a:t>But the man who had received one bag went off, dug a hole in the ground and hid his master’s money.”</a:t>
            </a:r>
          </a:p>
          <a:p>
            <a:pPr marL="0" indent="0">
              <a:buNone/>
            </a:pPr>
            <a:r>
              <a:rPr lang="en-US" sz="3600" i="1" dirty="0"/>
              <a:t>						Matthew 25:16-18</a:t>
            </a:r>
            <a:endParaRPr lang="en-CA" sz="3600" i="1" dirty="0"/>
          </a:p>
        </p:txBody>
      </p:sp>
    </p:spTree>
    <p:extLst>
      <p:ext uri="{BB962C8B-B14F-4D97-AF65-F5344CB8AC3E}">
        <p14:creationId xmlns:p14="http://schemas.microsoft.com/office/powerpoint/2010/main" val="18030377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Parallax</Template>
  <TotalTime>58</TotalTime>
  <Words>349</Words>
  <Application>Microsoft Office PowerPoint</Application>
  <PresentationFormat>Widescreen</PresentationFormat>
  <Paragraphs>32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Corbel</vt:lpstr>
      <vt:lpstr>Parallax</vt:lpstr>
      <vt:lpstr>THE PARABLE OF THE TALENTS</vt:lpstr>
      <vt:lpstr>   The Parable of the Ten Minas or Pounds  (Luke 19:11-27) places a stress upon equal opportunity .  The Parable of the Talents (bags of gold) places a stress upon individual responsibility.</vt:lpstr>
      <vt:lpstr>“In the name of the Lord Jesus Christ, we command you, brothers, to keep away from every brother who is idle and does not live according to the teaching you received from us. 7. For you yourselves know how you ought to follow our example. We were not idle when we were with you, 8. Nor did we eat anyone’s food without paying for it. On the contrary, we worked night and day, laboring and toiling so that we would not be a burden to any of you.           II Thessalonians 3:9-12</vt:lpstr>
      <vt:lpstr>9. We did this, not because we do not have the right to such help, but in order to make ourselves a model for you to follow. 10. For even when we were with you, we gave you this rule: ‘If a man will not work, he shall not eat.’ 11. We hear that some among you are idle. They are not busy; they are busybodies. 12. Such people we command and urge in the Lord Jesus Christ to settle down and earn the bread they eat.            II Thessalonians 3:9-12</vt:lpstr>
      <vt:lpstr>13. And as for you, brothers, never tire of doing what is right. 14. If anyone does not obey our instruction in this letter, take special note of him. Do not associate with him, in order that he may feel ashamed. 15. Yet do not regard him as an enemy, but warn him as a brother.”          II Thessalonians 3:6-15</vt:lpstr>
      <vt:lpstr>“Now we urge you, brothers, to respect those who work hard among you . . .  14. And we urge you, brothers, warn those who are idle . . .            I Thessalonians 5:12,14</vt:lpstr>
      <vt:lpstr>I. The Nature and Number of Talents (Matthew 25:14-15)</vt:lpstr>
      <vt:lpstr>I. The Nature and Number of Talents (Matthew 25:14-15)</vt:lpstr>
      <vt:lpstr>II. The Use and Abuse of Talents (Matthew 25:16-18)</vt:lpstr>
      <vt:lpstr>II. The Use and Abuse of Talents (Matthew 25:16-18)</vt:lpstr>
      <vt:lpstr>III. The Return and Reward of the Talents (Matthew 25:19-30)</vt:lpstr>
      <vt:lpstr>III. The Return and Reward of the Talents (Matthew 25:19-30)</vt:lpstr>
      <vt:lpstr>III. The Return and Reward of the Talents (Matthew 25:19-30)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TEN VIRGINS</dc:title>
  <dc:creator>Brad Montsion</dc:creator>
  <cp:lastModifiedBy>Brad Montsion</cp:lastModifiedBy>
  <cp:revision>17</cp:revision>
  <dcterms:created xsi:type="dcterms:W3CDTF">2019-08-31T23:51:10Z</dcterms:created>
  <dcterms:modified xsi:type="dcterms:W3CDTF">2019-09-14T23:38:35Z</dcterms:modified>
</cp:coreProperties>
</file>