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60" r:id="rId5"/>
    <p:sldId id="259" r:id="rId6"/>
    <p:sldId id="261" r:id="rId7"/>
    <p:sldId id="262" r:id="rId8"/>
    <p:sldId id="263"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249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858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9328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8148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7317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55316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3129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3160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458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7898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6568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5131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4122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1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9873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5641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9127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8/31/2019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3932614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A1A2F-FEB3-42D1-B6E8-E55A209A6BF7}"/>
              </a:ext>
            </a:extLst>
          </p:cNvPr>
          <p:cNvSpPr>
            <a:spLocks noGrp="1"/>
          </p:cNvSpPr>
          <p:nvPr>
            <p:ph type="ctrTitle"/>
          </p:nvPr>
        </p:nvSpPr>
        <p:spPr>
          <a:xfrm>
            <a:off x="2928401" y="1380068"/>
            <a:ext cx="8574622" cy="2616199"/>
          </a:xfrm>
        </p:spPr>
        <p:txBody>
          <a:bodyPr/>
          <a:lstStyle/>
          <a:p>
            <a:r>
              <a:rPr lang="en-US" b="1" dirty="0"/>
              <a:t>THE PARABLE OF THE TEN VIRGINS</a:t>
            </a:r>
            <a:endParaRPr lang="en-CA" dirty="0"/>
          </a:p>
        </p:txBody>
      </p:sp>
      <p:sp>
        <p:nvSpPr>
          <p:cNvPr id="3" name="Subtitle 2">
            <a:extLst>
              <a:ext uri="{FF2B5EF4-FFF2-40B4-BE49-F238E27FC236}">
                <a16:creationId xmlns:a16="http://schemas.microsoft.com/office/drawing/2014/main" id="{A830A64C-1CCA-482E-B323-11D485B0112C}"/>
              </a:ext>
            </a:extLst>
          </p:cNvPr>
          <p:cNvSpPr>
            <a:spLocks noGrp="1"/>
          </p:cNvSpPr>
          <p:nvPr>
            <p:ph type="subTitle" idx="1"/>
          </p:nvPr>
        </p:nvSpPr>
        <p:spPr>
          <a:xfrm>
            <a:off x="4515377" y="3996267"/>
            <a:ext cx="6987645" cy="1388534"/>
          </a:xfrm>
        </p:spPr>
        <p:txBody>
          <a:bodyPr>
            <a:normAutofit/>
          </a:bodyPr>
          <a:lstStyle/>
          <a:p>
            <a:r>
              <a:rPr lang="en-CA" sz="4000" b="1"/>
              <a:t>Text: Matthew 25:1-13</a:t>
            </a:r>
            <a:endParaRPr lang="en-CA" sz="4000" dirty="0"/>
          </a:p>
        </p:txBody>
      </p:sp>
    </p:spTree>
    <p:extLst>
      <p:ext uri="{BB962C8B-B14F-4D97-AF65-F5344CB8AC3E}">
        <p14:creationId xmlns:p14="http://schemas.microsoft.com/office/powerpoint/2010/main" val="336799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a:xfrm>
            <a:off x="535021" y="685800"/>
            <a:ext cx="2639962" cy="5105400"/>
          </a:xfrm>
        </p:spPr>
        <p:txBody>
          <a:bodyPr>
            <a:normAutofit/>
          </a:bodyPr>
          <a:lstStyle/>
          <a:p>
            <a:r>
              <a:rPr lang="en-US" sz="3600" b="1" dirty="0">
                <a:solidFill>
                  <a:schemeClr val="bg1"/>
                </a:solidFill>
              </a:rPr>
              <a:t>III. The Protection from Extremism (25:10c)</a:t>
            </a:r>
            <a:endParaRPr lang="en-CA" sz="3700" dirty="0">
              <a:solidFill>
                <a:schemeClr val="bg1"/>
              </a:solidFill>
            </a:endParaRPr>
          </a:p>
        </p:txBody>
      </p:sp>
      <p:grpSp>
        <p:nvGrpSpPr>
          <p:cNvPr id="29" name="Group 28">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0"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1"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2"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3"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4"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5"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4" name="Content Placeholder 3">
            <a:extLst>
              <a:ext uri="{FF2B5EF4-FFF2-40B4-BE49-F238E27FC236}">
                <a16:creationId xmlns:a16="http://schemas.microsoft.com/office/drawing/2014/main" id="{5B1F832E-57AB-4A2C-8FDE-2035383C7373}"/>
              </a:ext>
            </a:extLst>
          </p:cNvPr>
          <p:cNvSpPr>
            <a:spLocks noGrp="1"/>
          </p:cNvSpPr>
          <p:nvPr>
            <p:ph idx="1"/>
          </p:nvPr>
        </p:nvSpPr>
        <p:spPr>
          <a:xfrm>
            <a:off x="4850405" y="344557"/>
            <a:ext cx="6652618" cy="5446643"/>
          </a:xfrm>
        </p:spPr>
        <p:txBody>
          <a:bodyPr>
            <a:normAutofit/>
          </a:bodyPr>
          <a:lstStyle/>
          <a:p>
            <a:pPr marL="0" indent="0">
              <a:buNone/>
            </a:pPr>
            <a:r>
              <a:rPr lang="en-US" sz="4000" i="1" dirty="0"/>
              <a:t>“But while they were on their way to buy oil, the bridegroom arrived. The virgins who were ready went in with him to the wedding banquet. </a:t>
            </a:r>
            <a:r>
              <a:rPr lang="en-US" sz="4000" i="1" u="sng" dirty="0"/>
              <a:t>And the door was shut</a:t>
            </a:r>
            <a:r>
              <a:rPr lang="en-US" sz="4000" i="1" dirty="0"/>
              <a:t>.”</a:t>
            </a:r>
          </a:p>
          <a:p>
            <a:pPr marL="0" indent="0">
              <a:buNone/>
            </a:pPr>
            <a:r>
              <a:rPr lang="en-CA" sz="4000" i="1" dirty="0"/>
              <a:t>						Matthew 25:10</a:t>
            </a:r>
            <a:endParaRPr lang="en-CA" sz="4000" dirty="0"/>
          </a:p>
        </p:txBody>
      </p:sp>
    </p:spTree>
    <p:extLst>
      <p:ext uri="{BB962C8B-B14F-4D97-AF65-F5344CB8AC3E}">
        <p14:creationId xmlns:p14="http://schemas.microsoft.com/office/powerpoint/2010/main" val="14222229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a:xfrm>
            <a:off x="535021" y="685800"/>
            <a:ext cx="2639962" cy="5105400"/>
          </a:xfrm>
        </p:spPr>
        <p:txBody>
          <a:bodyPr>
            <a:normAutofit/>
          </a:bodyPr>
          <a:lstStyle/>
          <a:p>
            <a:r>
              <a:rPr lang="en-US" sz="3600" b="1" dirty="0">
                <a:solidFill>
                  <a:schemeClr val="bg1"/>
                </a:solidFill>
              </a:rPr>
              <a:t>III. The Protection from Extremism (25:10c)</a:t>
            </a:r>
            <a:endParaRPr lang="en-CA" sz="3700" dirty="0">
              <a:solidFill>
                <a:schemeClr val="bg1"/>
              </a:solidFill>
            </a:endParaRPr>
          </a:p>
        </p:txBody>
      </p:sp>
      <p:grpSp>
        <p:nvGrpSpPr>
          <p:cNvPr id="29" name="Group 28">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0"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1"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2"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3"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4"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5"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4" name="Content Placeholder 3">
            <a:extLst>
              <a:ext uri="{FF2B5EF4-FFF2-40B4-BE49-F238E27FC236}">
                <a16:creationId xmlns:a16="http://schemas.microsoft.com/office/drawing/2014/main" id="{5B1F832E-57AB-4A2C-8FDE-2035383C7373}"/>
              </a:ext>
            </a:extLst>
          </p:cNvPr>
          <p:cNvSpPr>
            <a:spLocks noGrp="1"/>
          </p:cNvSpPr>
          <p:nvPr>
            <p:ph idx="1"/>
          </p:nvPr>
        </p:nvSpPr>
        <p:spPr>
          <a:xfrm>
            <a:off x="4850405" y="344557"/>
            <a:ext cx="6652618" cy="5446643"/>
          </a:xfrm>
        </p:spPr>
        <p:txBody>
          <a:bodyPr>
            <a:normAutofit/>
          </a:bodyPr>
          <a:lstStyle/>
          <a:p>
            <a:pPr marL="0" indent="0">
              <a:buNone/>
            </a:pPr>
            <a:r>
              <a:rPr lang="en-US" sz="4000" i="1" dirty="0"/>
              <a:t>“But the day of the Lord will come like a thief. The heavens will disappear with a roar; the elements will be destroyed by fire, and the earth and everything in it will be laid bare.</a:t>
            </a:r>
            <a:endParaRPr lang="en-CA" sz="4000" i="1" dirty="0"/>
          </a:p>
          <a:p>
            <a:pPr marL="0" indent="0">
              <a:buNone/>
            </a:pPr>
            <a:r>
              <a:rPr lang="en-CA" sz="4000" i="1" dirty="0"/>
              <a:t>							II Peter 3:10</a:t>
            </a:r>
          </a:p>
        </p:txBody>
      </p:sp>
    </p:spTree>
    <p:extLst>
      <p:ext uri="{BB962C8B-B14F-4D97-AF65-F5344CB8AC3E}">
        <p14:creationId xmlns:p14="http://schemas.microsoft.com/office/powerpoint/2010/main" val="21136362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a:xfrm>
            <a:off x="535021" y="685800"/>
            <a:ext cx="2639962" cy="5105400"/>
          </a:xfrm>
        </p:spPr>
        <p:txBody>
          <a:bodyPr>
            <a:normAutofit/>
          </a:bodyPr>
          <a:lstStyle/>
          <a:p>
            <a:r>
              <a:rPr lang="en-US" sz="3600" b="1" dirty="0">
                <a:solidFill>
                  <a:schemeClr val="bg1"/>
                </a:solidFill>
              </a:rPr>
              <a:t>III. The Protection from Extremism (25:10c)</a:t>
            </a:r>
            <a:endParaRPr lang="en-CA" sz="3700" dirty="0">
              <a:solidFill>
                <a:schemeClr val="bg1"/>
              </a:solidFill>
            </a:endParaRPr>
          </a:p>
        </p:txBody>
      </p:sp>
      <p:grpSp>
        <p:nvGrpSpPr>
          <p:cNvPr id="29" name="Group 28">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0"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1"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2"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3"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4"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5"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4" name="Content Placeholder 3">
            <a:extLst>
              <a:ext uri="{FF2B5EF4-FFF2-40B4-BE49-F238E27FC236}">
                <a16:creationId xmlns:a16="http://schemas.microsoft.com/office/drawing/2014/main" id="{5B1F832E-57AB-4A2C-8FDE-2035383C7373}"/>
              </a:ext>
            </a:extLst>
          </p:cNvPr>
          <p:cNvSpPr>
            <a:spLocks noGrp="1"/>
          </p:cNvSpPr>
          <p:nvPr>
            <p:ph idx="1"/>
          </p:nvPr>
        </p:nvSpPr>
        <p:spPr>
          <a:xfrm>
            <a:off x="4850405" y="344557"/>
            <a:ext cx="6652618" cy="5446643"/>
          </a:xfrm>
        </p:spPr>
        <p:txBody>
          <a:bodyPr>
            <a:noAutofit/>
          </a:bodyPr>
          <a:lstStyle/>
          <a:p>
            <a:pPr marL="0" indent="0">
              <a:buNone/>
            </a:pPr>
            <a:r>
              <a:rPr lang="en-US" sz="4000" i="1" dirty="0"/>
              <a:t>11. </a:t>
            </a:r>
            <a:r>
              <a:rPr lang="en-US" sz="4000" i="1" u="sng" dirty="0"/>
              <a:t>Since everything will be destroyed in this way, what kind of people ought you to be? You ought to live holy and godly lives</a:t>
            </a:r>
          </a:p>
          <a:p>
            <a:pPr marL="0" indent="0">
              <a:buNone/>
            </a:pPr>
            <a:r>
              <a:rPr lang="en-US" sz="4000" i="1" u="sng" dirty="0"/>
              <a:t>12. As you look forward to the day of God and speed its coming.</a:t>
            </a:r>
            <a:r>
              <a:rPr lang="en-US" sz="4000" i="1" dirty="0"/>
              <a:t>”</a:t>
            </a:r>
            <a:endParaRPr lang="en-CA" sz="4000" i="1" dirty="0"/>
          </a:p>
          <a:p>
            <a:pPr marL="0" indent="0">
              <a:buNone/>
            </a:pPr>
            <a:r>
              <a:rPr lang="en-CA" sz="4000" i="1" dirty="0"/>
              <a:t>					II Peter 3:10,11,12</a:t>
            </a:r>
          </a:p>
        </p:txBody>
      </p:sp>
    </p:spTree>
    <p:extLst>
      <p:ext uri="{BB962C8B-B14F-4D97-AF65-F5344CB8AC3E}">
        <p14:creationId xmlns:p14="http://schemas.microsoft.com/office/powerpoint/2010/main" val="4176677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9"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0"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1"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2"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3"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4"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6" name="Rectangle 15">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txBody>
          <a:bodyPr rtlCol="0" anchor="ctr"/>
          <a:lstStyle/>
          <a:p>
            <a:pPr algn="ctr"/>
            <a:endParaRPr lang="en-US"/>
          </a:p>
        </p:txBody>
      </p:sp>
      <p:sp>
        <p:nvSpPr>
          <p:cNvPr id="18" name="Freeform: Shape 17">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82895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sp>
      <p:sp>
        <p:nvSpPr>
          <p:cNvPr id="20" name="Freeform: Shape 19">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3220098"/>
            <a:ext cx="2910045"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sp>
      <p:sp>
        <p:nvSpPr>
          <p:cNvPr id="22" name="Freeform: Shape 21">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2845509"/>
            <a:ext cx="414988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sp>
      <p:sp>
        <p:nvSpPr>
          <p:cNvPr id="24" name="Freeform: Shape 23">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719546"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sp>
      <p:sp>
        <p:nvSpPr>
          <p:cNvPr id="2" name="Title 1">
            <a:extLst>
              <a:ext uri="{FF2B5EF4-FFF2-40B4-BE49-F238E27FC236}">
                <a16:creationId xmlns:a16="http://schemas.microsoft.com/office/drawing/2014/main" id="{A7C017E2-55CF-4E37-88D4-71D64571FDCB}"/>
              </a:ext>
            </a:extLst>
          </p:cNvPr>
          <p:cNvSpPr>
            <a:spLocks noGrp="1"/>
          </p:cNvSpPr>
          <p:nvPr>
            <p:ph type="title"/>
          </p:nvPr>
        </p:nvSpPr>
        <p:spPr>
          <a:xfrm>
            <a:off x="1511161" y="1331912"/>
            <a:ext cx="9144000" cy="3618898"/>
          </a:xfrm>
        </p:spPr>
        <p:txBody>
          <a:bodyPr vert="horz" lIns="91440" tIns="45720" rIns="91440" bIns="45720" rtlCol="0" anchor="b">
            <a:normAutofit fontScale="90000"/>
          </a:bodyPr>
          <a:lstStyle/>
          <a:p>
            <a:pPr algn="l"/>
            <a:br>
              <a:rPr lang="en-US" i="1" dirty="0"/>
            </a:br>
            <a:br>
              <a:rPr lang="en-US" i="1" dirty="0"/>
            </a:br>
            <a:br>
              <a:rPr lang="en-US" i="1" dirty="0"/>
            </a:br>
            <a:r>
              <a:rPr lang="en-US" i="1" dirty="0"/>
              <a:t>“The disciples came to him [Jesus] and asked, ‘Why do you speak to the people in parables?</a:t>
            </a:r>
            <a:br>
              <a:rPr lang="en-US" i="1" dirty="0"/>
            </a:br>
            <a:r>
              <a:rPr lang="en-US" i="1" dirty="0"/>
              <a:t>11. He replied, </a:t>
            </a:r>
            <a:r>
              <a:rPr lang="en-US" i="1" u="sng" dirty="0"/>
              <a:t>‘The knowledge of the secrets of the kingdom of heaven has been given to you, but not to them.</a:t>
            </a:r>
            <a:br>
              <a:rPr lang="en-US" i="1" u="sng" dirty="0"/>
            </a:br>
            <a:r>
              <a:rPr lang="en-US" i="1" dirty="0"/>
              <a:t>											</a:t>
            </a:r>
            <a:r>
              <a:rPr lang="en-CA" i="1" dirty="0"/>
              <a:t>Matthew 13:10-11</a:t>
            </a:r>
            <a:br>
              <a:rPr lang="en-US" i="1" dirty="0"/>
            </a:br>
            <a:endParaRPr lang="en-US" sz="7200" dirty="0"/>
          </a:p>
        </p:txBody>
      </p:sp>
    </p:spTree>
    <p:extLst>
      <p:ext uri="{BB962C8B-B14F-4D97-AF65-F5344CB8AC3E}">
        <p14:creationId xmlns:p14="http://schemas.microsoft.com/office/powerpoint/2010/main" val="332056968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9"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0"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1"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2"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3"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4"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6" name="Rectangle 15">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txBody>
          <a:bodyPr rtlCol="0" anchor="ctr"/>
          <a:lstStyle/>
          <a:p>
            <a:pPr algn="ctr"/>
            <a:endParaRPr lang="en-US"/>
          </a:p>
        </p:txBody>
      </p:sp>
      <p:sp>
        <p:nvSpPr>
          <p:cNvPr id="18" name="Freeform: Shape 17">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82895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sp>
      <p:sp>
        <p:nvSpPr>
          <p:cNvPr id="20" name="Freeform: Shape 19">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3220098"/>
            <a:ext cx="2910045"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sp>
      <p:sp>
        <p:nvSpPr>
          <p:cNvPr id="22" name="Freeform: Shape 21">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2845509"/>
            <a:ext cx="414988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sp>
      <p:sp>
        <p:nvSpPr>
          <p:cNvPr id="24" name="Freeform: Shape 23">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719546"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sp>
      <p:sp>
        <p:nvSpPr>
          <p:cNvPr id="2" name="Title 1">
            <a:extLst>
              <a:ext uri="{FF2B5EF4-FFF2-40B4-BE49-F238E27FC236}">
                <a16:creationId xmlns:a16="http://schemas.microsoft.com/office/drawing/2014/main" id="{A7C017E2-55CF-4E37-88D4-71D64571FDCB}"/>
              </a:ext>
            </a:extLst>
          </p:cNvPr>
          <p:cNvSpPr>
            <a:spLocks noGrp="1"/>
          </p:cNvSpPr>
          <p:nvPr>
            <p:ph type="title"/>
          </p:nvPr>
        </p:nvSpPr>
        <p:spPr>
          <a:xfrm>
            <a:off x="1524000" y="643468"/>
            <a:ext cx="9144000" cy="3618898"/>
          </a:xfrm>
        </p:spPr>
        <p:txBody>
          <a:bodyPr vert="horz" lIns="91440" tIns="45720" rIns="91440" bIns="45720" rtlCol="0" anchor="b">
            <a:normAutofit fontScale="90000"/>
          </a:bodyPr>
          <a:lstStyle/>
          <a:p>
            <a:pPr algn="l"/>
            <a:r>
              <a:rPr lang="en-US" i="1" dirty="0"/>
              <a:t>12. Whoever has will be given more, and he will have an abundance. Whoever does not have, even what he has will be taken from him.</a:t>
            </a:r>
            <a:br>
              <a:rPr lang="en-US" i="1" dirty="0"/>
            </a:br>
            <a:r>
              <a:rPr lang="en-US" i="1" dirty="0"/>
              <a:t>13. This is why I speak to them in parables: ‘Though seeing, they do not see; though hearing, they do not hear or understand.”</a:t>
            </a:r>
            <a:br>
              <a:rPr lang="en-US" i="1" dirty="0"/>
            </a:br>
            <a:r>
              <a:rPr lang="en-CA" i="1" dirty="0"/>
              <a:t>											Matthew 13:12-13</a:t>
            </a:r>
            <a:endParaRPr lang="en-US" sz="7200" dirty="0"/>
          </a:p>
        </p:txBody>
      </p:sp>
    </p:spTree>
    <p:extLst>
      <p:ext uri="{BB962C8B-B14F-4D97-AF65-F5344CB8AC3E}">
        <p14:creationId xmlns:p14="http://schemas.microsoft.com/office/powerpoint/2010/main" val="310144105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9"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0"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1"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2"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3"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4"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6" name="Rectangle 15">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txBody>
          <a:bodyPr rtlCol="0" anchor="ctr"/>
          <a:lstStyle/>
          <a:p>
            <a:pPr algn="ctr"/>
            <a:endParaRPr lang="en-US"/>
          </a:p>
        </p:txBody>
      </p:sp>
      <p:sp>
        <p:nvSpPr>
          <p:cNvPr id="18" name="Freeform: Shape 17">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82895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sp>
      <p:sp>
        <p:nvSpPr>
          <p:cNvPr id="20" name="Freeform: Shape 19">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3220098"/>
            <a:ext cx="2910045"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sp>
      <p:sp>
        <p:nvSpPr>
          <p:cNvPr id="22" name="Freeform: Shape 21">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2845509"/>
            <a:ext cx="414988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sp>
      <p:sp>
        <p:nvSpPr>
          <p:cNvPr id="24" name="Freeform: Shape 23">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719546"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sp>
      <p:sp>
        <p:nvSpPr>
          <p:cNvPr id="2" name="Title 1">
            <a:extLst>
              <a:ext uri="{FF2B5EF4-FFF2-40B4-BE49-F238E27FC236}">
                <a16:creationId xmlns:a16="http://schemas.microsoft.com/office/drawing/2014/main" id="{A7C017E2-55CF-4E37-88D4-71D64571FDCB}"/>
              </a:ext>
            </a:extLst>
          </p:cNvPr>
          <p:cNvSpPr>
            <a:spLocks noGrp="1"/>
          </p:cNvSpPr>
          <p:nvPr>
            <p:ph type="title"/>
          </p:nvPr>
        </p:nvSpPr>
        <p:spPr>
          <a:xfrm>
            <a:off x="1524000" y="643468"/>
            <a:ext cx="9144000" cy="3618898"/>
          </a:xfrm>
        </p:spPr>
        <p:txBody>
          <a:bodyPr vert="horz" lIns="91440" tIns="45720" rIns="91440" bIns="45720" rtlCol="0" anchor="b">
            <a:normAutofit/>
          </a:bodyPr>
          <a:lstStyle/>
          <a:p>
            <a:pPr algn="l"/>
            <a:r>
              <a:rPr lang="en-US" b="1" i="1" dirty="0"/>
              <a:t>“</a:t>
            </a:r>
            <a:r>
              <a:rPr lang="en-US" b="1" i="1" u="sng" dirty="0"/>
              <a:t>At that time</a:t>
            </a:r>
            <a:r>
              <a:rPr lang="en-US" i="1" dirty="0"/>
              <a:t> the kingdom of heaven will be like ten virgins who took their lamps and went out to meet the bridegroom.”</a:t>
            </a:r>
            <a:br>
              <a:rPr lang="en-US" i="1" dirty="0"/>
            </a:br>
            <a:r>
              <a:rPr lang="en-CA" i="1" dirty="0"/>
              <a:t>												Matthew 25:1</a:t>
            </a:r>
          </a:p>
        </p:txBody>
      </p:sp>
    </p:spTree>
    <p:extLst>
      <p:ext uri="{BB962C8B-B14F-4D97-AF65-F5344CB8AC3E}">
        <p14:creationId xmlns:p14="http://schemas.microsoft.com/office/powerpoint/2010/main" val="82195035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p:txBody>
          <a:bodyPr/>
          <a:lstStyle/>
          <a:p>
            <a:r>
              <a:rPr lang="en-US" b="1" dirty="0"/>
              <a:t>I. The Peril of Externalism</a:t>
            </a:r>
            <a:br>
              <a:rPr lang="en-US" b="1" dirty="0"/>
            </a:br>
            <a:r>
              <a:rPr lang="en-US" b="1" dirty="0"/>
              <a:t>(Matthew 25:3, 8,10a,12)</a:t>
            </a:r>
            <a:endParaRPr lang="en-CA" dirty="0"/>
          </a:p>
        </p:txBody>
      </p:sp>
      <p:sp>
        <p:nvSpPr>
          <p:cNvPr id="3" name="Content Placeholder 2">
            <a:extLst>
              <a:ext uri="{FF2B5EF4-FFF2-40B4-BE49-F238E27FC236}">
                <a16:creationId xmlns:a16="http://schemas.microsoft.com/office/drawing/2014/main" id="{58A7B39A-1E18-4060-9418-082C69A04268}"/>
              </a:ext>
            </a:extLst>
          </p:cNvPr>
          <p:cNvSpPr>
            <a:spLocks noGrp="1"/>
          </p:cNvSpPr>
          <p:nvPr>
            <p:ph idx="1"/>
          </p:nvPr>
        </p:nvSpPr>
        <p:spPr/>
        <p:txBody>
          <a:bodyPr>
            <a:normAutofit/>
          </a:bodyPr>
          <a:lstStyle/>
          <a:p>
            <a:pPr marL="0" indent="0">
              <a:buNone/>
            </a:pPr>
            <a:r>
              <a:rPr lang="en-US" sz="4000" i="1" dirty="0"/>
              <a:t>“The bridegroom was a long time in coming, and they all became drowsy and fell asleep.”</a:t>
            </a:r>
          </a:p>
          <a:p>
            <a:pPr marL="0" indent="0">
              <a:buNone/>
            </a:pPr>
            <a:r>
              <a:rPr lang="en-CA" sz="4000" i="1" dirty="0"/>
              <a:t>													Matthew 25:5</a:t>
            </a:r>
            <a:endParaRPr lang="en-CA" sz="4000" dirty="0"/>
          </a:p>
        </p:txBody>
      </p:sp>
    </p:spTree>
    <p:extLst>
      <p:ext uri="{BB962C8B-B14F-4D97-AF65-F5344CB8AC3E}">
        <p14:creationId xmlns:p14="http://schemas.microsoft.com/office/powerpoint/2010/main" val="29714813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a:xfrm>
            <a:off x="496112" y="685801"/>
            <a:ext cx="2743200" cy="5105400"/>
          </a:xfrm>
        </p:spPr>
        <p:txBody>
          <a:bodyPr>
            <a:normAutofit/>
          </a:bodyPr>
          <a:lstStyle/>
          <a:p>
            <a:pPr algn="l"/>
            <a:r>
              <a:rPr lang="en-US" b="1" dirty="0">
                <a:solidFill>
                  <a:schemeClr val="bg1"/>
                </a:solidFill>
              </a:rPr>
              <a:t>II. The Power of </a:t>
            </a:r>
            <a:r>
              <a:rPr lang="en-US" b="1" dirty="0" err="1">
                <a:solidFill>
                  <a:schemeClr val="bg1"/>
                </a:solidFill>
              </a:rPr>
              <a:t>Internalism</a:t>
            </a:r>
            <a:r>
              <a:rPr lang="en-US" b="1" dirty="0">
                <a:solidFill>
                  <a:schemeClr val="bg1"/>
                </a:solidFill>
              </a:rPr>
              <a:t> (Matthew 25:4,7,10b)</a:t>
            </a:r>
            <a:endParaRPr lang="en-CA" sz="3200" dirty="0">
              <a:solidFill>
                <a:schemeClr val="bg1"/>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58A7B39A-1E18-4060-9418-082C69A04268}"/>
              </a:ext>
            </a:extLst>
          </p:cNvPr>
          <p:cNvSpPr>
            <a:spLocks noGrp="1"/>
          </p:cNvSpPr>
          <p:nvPr>
            <p:ph idx="1"/>
          </p:nvPr>
        </p:nvSpPr>
        <p:spPr>
          <a:xfrm>
            <a:off x="5117106" y="685801"/>
            <a:ext cx="6385918" cy="5105400"/>
          </a:xfrm>
        </p:spPr>
        <p:txBody>
          <a:bodyPr>
            <a:noAutofit/>
          </a:bodyPr>
          <a:lstStyle/>
          <a:p>
            <a:pPr marL="0" indent="0">
              <a:buNone/>
            </a:pPr>
            <a:r>
              <a:rPr lang="en-US" sz="3600" i="1" dirty="0"/>
              <a:t>“ Do not pour it on men’s bodies and do not make any oil with the same formula. It is sacred, and you are to consider it sacred. </a:t>
            </a:r>
          </a:p>
          <a:p>
            <a:pPr marL="0" indent="0">
              <a:buNone/>
            </a:pPr>
            <a:r>
              <a:rPr lang="en-US" sz="3600" i="1" dirty="0"/>
              <a:t>33. Whoever makes perfume like it and whoever puts it on anyone other than a priest must be cut off from his people.”</a:t>
            </a:r>
          </a:p>
          <a:p>
            <a:pPr marL="0" indent="0">
              <a:buNone/>
            </a:pPr>
            <a:r>
              <a:rPr lang="en-CA" sz="3600" i="1" dirty="0"/>
              <a:t>							Exodus 30:32,33</a:t>
            </a:r>
          </a:p>
        </p:txBody>
      </p:sp>
    </p:spTree>
    <p:extLst>
      <p:ext uri="{BB962C8B-B14F-4D97-AF65-F5344CB8AC3E}">
        <p14:creationId xmlns:p14="http://schemas.microsoft.com/office/powerpoint/2010/main" val="180303778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a:xfrm>
            <a:off x="496112" y="685801"/>
            <a:ext cx="2743200" cy="5105400"/>
          </a:xfrm>
        </p:spPr>
        <p:txBody>
          <a:bodyPr>
            <a:normAutofit/>
          </a:bodyPr>
          <a:lstStyle/>
          <a:p>
            <a:pPr algn="l"/>
            <a:r>
              <a:rPr lang="en-US" b="1" dirty="0">
                <a:solidFill>
                  <a:schemeClr val="bg1"/>
                </a:solidFill>
              </a:rPr>
              <a:t>II. The Power of </a:t>
            </a:r>
            <a:r>
              <a:rPr lang="en-US" b="1" dirty="0" err="1">
                <a:solidFill>
                  <a:schemeClr val="bg1"/>
                </a:solidFill>
              </a:rPr>
              <a:t>Internalism</a:t>
            </a:r>
            <a:r>
              <a:rPr lang="en-US" b="1" dirty="0">
                <a:solidFill>
                  <a:schemeClr val="bg1"/>
                </a:solidFill>
              </a:rPr>
              <a:t> (Matthew 25:4,7,10b)</a:t>
            </a:r>
            <a:endParaRPr lang="en-CA" sz="3200" dirty="0">
              <a:solidFill>
                <a:schemeClr val="bg1"/>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58A7B39A-1E18-4060-9418-082C69A04268}"/>
              </a:ext>
            </a:extLst>
          </p:cNvPr>
          <p:cNvSpPr>
            <a:spLocks noGrp="1"/>
          </p:cNvSpPr>
          <p:nvPr>
            <p:ph idx="1"/>
          </p:nvPr>
        </p:nvSpPr>
        <p:spPr>
          <a:xfrm>
            <a:off x="5117106" y="685801"/>
            <a:ext cx="6385918" cy="5105400"/>
          </a:xfrm>
        </p:spPr>
        <p:txBody>
          <a:bodyPr>
            <a:noAutofit/>
          </a:bodyPr>
          <a:lstStyle/>
          <a:p>
            <a:pPr marL="0" indent="0">
              <a:buNone/>
            </a:pPr>
            <a:r>
              <a:rPr lang="en-US" sz="4000" i="1" dirty="0"/>
              <a:t>“For as the lightning that comes from the east is visible in the west, so will be the coming of the Son of Man . . .</a:t>
            </a:r>
          </a:p>
          <a:p>
            <a:pPr marL="0" indent="0">
              <a:buNone/>
            </a:pPr>
            <a:r>
              <a:rPr lang="en-US" sz="4000" i="1" dirty="0"/>
              <a:t>37. As it was in the days of Noah, so it will be at the coming of the Son of Man . . .</a:t>
            </a:r>
          </a:p>
          <a:p>
            <a:pPr marL="0" indent="0">
              <a:buNone/>
            </a:pPr>
            <a:r>
              <a:rPr lang="en-US" sz="4000" i="1" dirty="0"/>
              <a:t>					Matthew 24:27,37</a:t>
            </a:r>
          </a:p>
        </p:txBody>
      </p:sp>
    </p:spTree>
    <p:extLst>
      <p:ext uri="{BB962C8B-B14F-4D97-AF65-F5344CB8AC3E}">
        <p14:creationId xmlns:p14="http://schemas.microsoft.com/office/powerpoint/2010/main" val="217890890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a:xfrm>
            <a:off x="496112" y="685801"/>
            <a:ext cx="2743200" cy="5105400"/>
          </a:xfrm>
        </p:spPr>
        <p:txBody>
          <a:bodyPr>
            <a:normAutofit/>
          </a:bodyPr>
          <a:lstStyle/>
          <a:p>
            <a:pPr algn="l"/>
            <a:r>
              <a:rPr lang="en-US" b="1" dirty="0">
                <a:solidFill>
                  <a:schemeClr val="bg1"/>
                </a:solidFill>
              </a:rPr>
              <a:t>II. The Power of </a:t>
            </a:r>
            <a:r>
              <a:rPr lang="en-US" b="1" dirty="0" err="1">
                <a:solidFill>
                  <a:schemeClr val="bg1"/>
                </a:solidFill>
              </a:rPr>
              <a:t>Internalism</a:t>
            </a:r>
            <a:r>
              <a:rPr lang="en-US" b="1" dirty="0">
                <a:solidFill>
                  <a:schemeClr val="bg1"/>
                </a:solidFill>
              </a:rPr>
              <a:t> (Matthew 25:4,7,10b)</a:t>
            </a:r>
            <a:endParaRPr lang="en-CA" sz="3200" dirty="0">
              <a:solidFill>
                <a:schemeClr val="bg1"/>
              </a:solidFill>
            </a:endParaRP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58A7B39A-1E18-4060-9418-082C69A04268}"/>
              </a:ext>
            </a:extLst>
          </p:cNvPr>
          <p:cNvSpPr>
            <a:spLocks noGrp="1"/>
          </p:cNvSpPr>
          <p:nvPr>
            <p:ph idx="1"/>
          </p:nvPr>
        </p:nvSpPr>
        <p:spPr>
          <a:xfrm>
            <a:off x="5117106" y="685801"/>
            <a:ext cx="6385918" cy="5105400"/>
          </a:xfrm>
        </p:spPr>
        <p:txBody>
          <a:bodyPr>
            <a:noAutofit/>
          </a:bodyPr>
          <a:lstStyle/>
          <a:p>
            <a:pPr marL="0" indent="0">
              <a:buNone/>
            </a:pPr>
            <a:r>
              <a:rPr lang="en-US" sz="4000" i="1" dirty="0"/>
              <a:t>42. Therefore keep watch, because you do not know on what day your Lord will come </a:t>
            </a:r>
          </a:p>
          <a:p>
            <a:pPr marL="0" indent="0">
              <a:buNone/>
            </a:pPr>
            <a:r>
              <a:rPr lang="en-US" sz="4000" i="1" dirty="0"/>
              <a:t>. . .</a:t>
            </a:r>
          </a:p>
          <a:p>
            <a:pPr marL="0" indent="0">
              <a:buNone/>
            </a:pPr>
            <a:r>
              <a:rPr lang="en-US" sz="4000" i="1" dirty="0"/>
              <a:t>44. So you also must be ready, because the Son of Man will come at an hour when you do not expect him.”</a:t>
            </a:r>
            <a:r>
              <a:rPr lang="en-US" sz="4000" b="1" i="1" dirty="0"/>
              <a:t>	</a:t>
            </a:r>
          </a:p>
          <a:p>
            <a:pPr marL="0" indent="0">
              <a:buNone/>
            </a:pPr>
            <a:r>
              <a:rPr lang="en-CA" sz="4000" i="1" dirty="0"/>
              <a:t>Matthew 24: 42,44</a:t>
            </a:r>
          </a:p>
        </p:txBody>
      </p:sp>
    </p:spTree>
    <p:extLst>
      <p:ext uri="{BB962C8B-B14F-4D97-AF65-F5344CB8AC3E}">
        <p14:creationId xmlns:p14="http://schemas.microsoft.com/office/powerpoint/2010/main" val="106571837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3960EDF-C21D-4757-82C0-F79BA0A30541}"/>
              </a:ext>
            </a:extLst>
          </p:cNvPr>
          <p:cNvSpPr>
            <a:spLocks noGrp="1"/>
          </p:cNvSpPr>
          <p:nvPr>
            <p:ph type="title"/>
          </p:nvPr>
        </p:nvSpPr>
        <p:spPr>
          <a:xfrm>
            <a:off x="535021" y="685800"/>
            <a:ext cx="2639962" cy="5105400"/>
          </a:xfrm>
        </p:spPr>
        <p:txBody>
          <a:bodyPr>
            <a:normAutofit/>
          </a:bodyPr>
          <a:lstStyle/>
          <a:p>
            <a:r>
              <a:rPr lang="en-US" sz="3600" b="1" dirty="0">
                <a:solidFill>
                  <a:schemeClr val="bg1"/>
                </a:solidFill>
              </a:rPr>
              <a:t>III. The Protection from Extremism (25:10c)</a:t>
            </a:r>
            <a:endParaRPr lang="en-CA" sz="3700" dirty="0">
              <a:solidFill>
                <a:schemeClr val="bg1"/>
              </a:solidFill>
            </a:endParaRPr>
          </a:p>
        </p:txBody>
      </p:sp>
      <p:grpSp>
        <p:nvGrpSpPr>
          <p:cNvPr id="29" name="Group 28">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0"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1"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2"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3"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4"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5"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4" name="Content Placeholder 3">
            <a:extLst>
              <a:ext uri="{FF2B5EF4-FFF2-40B4-BE49-F238E27FC236}">
                <a16:creationId xmlns:a16="http://schemas.microsoft.com/office/drawing/2014/main" id="{5B1F832E-57AB-4A2C-8FDE-2035383C7373}"/>
              </a:ext>
            </a:extLst>
          </p:cNvPr>
          <p:cNvSpPr>
            <a:spLocks noGrp="1"/>
          </p:cNvSpPr>
          <p:nvPr>
            <p:ph idx="1"/>
          </p:nvPr>
        </p:nvSpPr>
        <p:spPr>
          <a:xfrm>
            <a:off x="4850405" y="344557"/>
            <a:ext cx="6652618" cy="5446643"/>
          </a:xfrm>
        </p:spPr>
        <p:txBody>
          <a:bodyPr/>
          <a:lstStyle/>
          <a:p>
            <a:pPr marL="0" indent="0">
              <a:buNone/>
            </a:pPr>
            <a:r>
              <a:rPr lang="en-US" sz="4000" i="1" dirty="0"/>
              <a:t>“Then the Lord shut him in.” 	</a:t>
            </a:r>
          </a:p>
          <a:p>
            <a:pPr marL="0" indent="0">
              <a:buNone/>
            </a:pPr>
            <a:r>
              <a:rPr lang="en-CA" sz="4000" i="1" dirty="0"/>
              <a:t>							Genesis 7:16</a:t>
            </a:r>
          </a:p>
          <a:p>
            <a:endParaRPr lang="en-CA" dirty="0"/>
          </a:p>
        </p:txBody>
      </p:sp>
    </p:spTree>
    <p:extLst>
      <p:ext uri="{BB962C8B-B14F-4D97-AF65-F5344CB8AC3E}">
        <p14:creationId xmlns:p14="http://schemas.microsoft.com/office/powerpoint/2010/main" val="18477391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16</TotalTime>
  <Words>444</Words>
  <Application>Microsoft Office PowerPoint</Application>
  <PresentationFormat>Widescreen</PresentationFormat>
  <Paragraphs>34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Corbel</vt:lpstr>
      <vt:lpstr>Parallax</vt:lpstr>
      <vt:lpstr>THE PARABLE OF THE TEN VIRGINS</vt:lpstr>
      <vt:lpstr>   “The disciples came to him [Jesus] and asked, ‘Why do you speak to the people in parables? 11. He replied, ‘The knowledge of the secrets of the kingdom of heaven has been given to you, but not to them.            Matthew 13:10-11 </vt:lpstr>
      <vt:lpstr>12. Whoever has will be given more, and he will have an abundance. Whoever does not have, even what he has will be taken from him. 13. This is why I speak to them in parables: ‘Though seeing, they do not see; though hearing, they do not hear or understand.”            Matthew 13:12-13</vt:lpstr>
      <vt:lpstr>“At that time the kingdom of heaven will be like ten virgins who took their lamps and went out to meet the bridegroom.”             Matthew 25:1</vt:lpstr>
      <vt:lpstr>I. The Peril of Externalism (Matthew 25:3, 8,10a,12)</vt:lpstr>
      <vt:lpstr>II. The Power of Internalism (Matthew 25:4,7,10b)</vt:lpstr>
      <vt:lpstr>II. The Power of Internalism (Matthew 25:4,7,10b)</vt:lpstr>
      <vt:lpstr>II. The Power of Internalism (Matthew 25:4,7,10b)</vt:lpstr>
      <vt:lpstr>III. The Protection from Extremism (25:10c)</vt:lpstr>
      <vt:lpstr>III. The Protection from Extremism (25:10c)</vt:lpstr>
      <vt:lpstr>III. The Protection from Extremism (25:10c)</vt:lpstr>
      <vt:lpstr>III. The Protection from Extremism (25:10c)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PARABLE OF THE TEN VIRGINS</dc:title>
  <dc:creator>Brad Montsion</dc:creator>
  <cp:lastModifiedBy>Brad Montsion</cp:lastModifiedBy>
  <cp:revision>4</cp:revision>
  <dcterms:created xsi:type="dcterms:W3CDTF">2019-08-31T23:51:10Z</dcterms:created>
  <dcterms:modified xsi:type="dcterms:W3CDTF">2019-09-01T00:07:12Z</dcterms:modified>
</cp:coreProperties>
</file>