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8E1458-689E-4FC7-BE90-2EF7D0F54D52}">
          <p14:sldIdLst>
            <p14:sldId id="256"/>
            <p14:sldId id="257"/>
            <p14:sldId id="258"/>
            <p14:sldId id="259"/>
            <p14:sldId id="265"/>
            <p14:sldId id="260"/>
            <p14:sldId id="266"/>
            <p14:sldId id="261"/>
            <p14:sldId id="264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December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4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2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December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8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5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December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December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62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0" r:id="rId6"/>
    <p:sldLayoutId id="2147483866" r:id="rId7"/>
    <p:sldLayoutId id="2147483867" r:id="rId8"/>
    <p:sldLayoutId id="2147483868" r:id="rId9"/>
    <p:sldLayoutId id="2147483869" r:id="rId10"/>
    <p:sldLayoutId id="21474838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253567CF-F84D-454D-A2E4-9FC64F4BF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18C0F01-76CE-4820-9DFE-286BC8B8A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29D1F5-FB5E-48F6-9CC0-6AE8E8D43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8181" y="1140661"/>
            <a:ext cx="5015638" cy="2585323"/>
          </a:xfrm>
        </p:spPr>
        <p:txBody>
          <a:bodyPr>
            <a:normAutofit/>
          </a:bodyPr>
          <a:lstStyle/>
          <a:p>
            <a:r>
              <a:rPr lang="en-US" b="1"/>
              <a:t>THE REDEEMER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47136-B2F1-457D-B988-48C2C67A4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8181" y="4032000"/>
            <a:ext cx="5015638" cy="1510735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2">
                    <a:lumMod val="90000"/>
                  </a:schemeClr>
                </a:solidFill>
              </a:rPr>
              <a:t>Titus 2:11-14</a:t>
            </a: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D1BE53E5-7473-4028-A107-740C13FF7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8" r="26539" b="-1"/>
          <a:stretch/>
        </p:blipFill>
        <p:spPr>
          <a:xfrm>
            <a:off x="1" y="10"/>
            <a:ext cx="3041003" cy="6857990"/>
          </a:xfrm>
          <a:custGeom>
            <a:avLst/>
            <a:gdLst/>
            <a:ahLst/>
            <a:cxnLst/>
            <a:rect l="l" t="t" r="r" b="b"/>
            <a:pathLst>
              <a:path w="3041003" h="6858000">
                <a:moveTo>
                  <a:pt x="0" y="0"/>
                </a:moveTo>
                <a:lnTo>
                  <a:pt x="3004565" y="0"/>
                </a:lnTo>
                <a:lnTo>
                  <a:pt x="3004599" y="3068"/>
                </a:lnTo>
                <a:cubicBezTo>
                  <a:pt x="3015328" y="1163957"/>
                  <a:pt x="2989577" y="3242012"/>
                  <a:pt x="3023912" y="3857732"/>
                </a:cubicBezTo>
                <a:cubicBezTo>
                  <a:pt x="3054432" y="4268212"/>
                  <a:pt x="3039172" y="5465446"/>
                  <a:pt x="3016282" y="6617070"/>
                </a:cubicBezTo>
                <a:lnTo>
                  <a:pt x="301129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8E163A8-4C5B-4030-9B0D-75B39EBA6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94831" y="136477"/>
            <a:ext cx="2088038" cy="719230"/>
            <a:chOff x="4532666" y="505937"/>
            <a:chExt cx="2981730" cy="1027064"/>
          </a:xfrm>
        </p:grpSpPr>
        <p:sp>
          <p:nvSpPr>
            <p:cNvPr id="114" name="Freeform 78">
              <a:extLst>
                <a:ext uri="{FF2B5EF4-FFF2-40B4-BE49-F238E27FC236}">
                  <a16:creationId xmlns:a16="http://schemas.microsoft.com/office/drawing/2014/main" id="{137A7361-907B-4AE1-9F4B-C8E0D7D27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5" name="Freeform 79">
              <a:extLst>
                <a:ext uri="{FF2B5EF4-FFF2-40B4-BE49-F238E27FC236}">
                  <a16:creationId xmlns:a16="http://schemas.microsoft.com/office/drawing/2014/main" id="{AD1F95A4-2338-459F-BDCC-655A4EAF5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6" name="Freeform 85">
              <a:extLst>
                <a:ext uri="{FF2B5EF4-FFF2-40B4-BE49-F238E27FC236}">
                  <a16:creationId xmlns:a16="http://schemas.microsoft.com/office/drawing/2014/main" id="{8B410EB3-0516-40D3-9BEA-1368A4763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23EC4E7-AABA-488E-B59B-FF43F98A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37412" y="5646022"/>
            <a:ext cx="2117174" cy="588806"/>
            <a:chOff x="4549904" y="5078157"/>
            <a:chExt cx="3023338" cy="840818"/>
          </a:xfrm>
        </p:grpSpPr>
        <p:sp>
          <p:nvSpPr>
            <p:cNvPr id="119" name="Freeform 80">
              <a:extLst>
                <a:ext uri="{FF2B5EF4-FFF2-40B4-BE49-F238E27FC236}">
                  <a16:creationId xmlns:a16="http://schemas.microsoft.com/office/drawing/2014/main" id="{FFC1EFA0-F7E9-4629-8638-C88AEFEB7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20" name="Freeform 84">
              <a:extLst>
                <a:ext uri="{FF2B5EF4-FFF2-40B4-BE49-F238E27FC236}">
                  <a16:creationId xmlns:a16="http://schemas.microsoft.com/office/drawing/2014/main" id="{AA354CD0-CEDB-4A57-8909-676205B53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21" name="Freeform 87">
              <a:extLst>
                <a:ext uri="{FF2B5EF4-FFF2-40B4-BE49-F238E27FC236}">
                  <a16:creationId xmlns:a16="http://schemas.microsoft.com/office/drawing/2014/main" id="{EB4927A5-73AD-425A-945E-6A50D9C4C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5901DBB5-ECA0-443E-9BB7-E44653B62D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r="2046" b="-3"/>
          <a:stretch/>
        </p:blipFill>
        <p:spPr>
          <a:xfrm>
            <a:off x="9135805" y="3427200"/>
            <a:ext cx="3056197" cy="3430800"/>
          </a:xfrm>
          <a:custGeom>
            <a:avLst/>
            <a:gdLst/>
            <a:ahLst/>
            <a:cxnLst/>
            <a:rect l="l" t="t" r="r" b="b"/>
            <a:pathLst>
              <a:path w="3056197" h="3430800">
                <a:moveTo>
                  <a:pt x="329" y="0"/>
                </a:moveTo>
                <a:lnTo>
                  <a:pt x="3056197" y="0"/>
                </a:lnTo>
                <a:lnTo>
                  <a:pt x="3056197" y="3430800"/>
                </a:lnTo>
                <a:lnTo>
                  <a:pt x="61648" y="3430800"/>
                </a:lnTo>
                <a:lnTo>
                  <a:pt x="60421" y="3239041"/>
                </a:lnTo>
                <a:cubicBezTo>
                  <a:pt x="56129" y="2709076"/>
                  <a:pt x="43731" y="2080053"/>
                  <a:pt x="17026" y="1327506"/>
                </a:cubicBezTo>
                <a:cubicBezTo>
                  <a:pt x="2720" y="942681"/>
                  <a:pt x="-1155" y="489561"/>
                  <a:pt x="279" y="990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862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19D8FB3-DC82-4F23-93E9-2D2E26F22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054836-96E4-4E15-9E6C-1AE7ED17F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34AAD7-144A-4761-B4D8-6BE1240F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0" y="619200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r>
              <a:rPr kumimoji="0" lang="en-US" sz="3200" b="1" i="0" u="sng" strike="noStrike" spc="40" normalizeH="0" noProof="0" dirty="0">
                <a:ln>
                  <a:noFill/>
                </a:ln>
                <a:effectLst/>
                <a:uLnTx/>
                <a:uFillTx/>
              </a:rPr>
              <a:t>C. Cleansing</a:t>
            </a:r>
            <a:br>
              <a:rPr kumimoji="0" lang="en-US" sz="3200" b="1" i="0" u="sng" strike="noStrike" spc="40" normalizeH="0" noProof="0" dirty="0">
                <a:ln>
                  <a:noFill/>
                </a:ln>
                <a:effectLst/>
                <a:uLnTx/>
                <a:uFillTx/>
              </a:rPr>
            </a:br>
            <a:endParaRPr lang="en-US" sz="32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F85A8A-58C2-4DD6-A808-3AC11A378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546539"/>
            <a:ext cx="5014800" cy="3756259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19F03-437F-4B34-ACB3-03AA2728D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0000" y="2541600"/>
            <a:ext cx="4991962" cy="1765357"/>
          </a:xfrm>
        </p:spPr>
        <p:txBody>
          <a:bodyPr vert="horz" lIns="0" tIns="0" rIns="0" bIns="0" rtlCol="0">
            <a:normAutofit/>
          </a:bodyPr>
          <a:lstStyle/>
          <a:p>
            <a:pPr marR="0" lvl="0" indent="-228600" algn="ctr">
              <a:spcBef>
                <a:spcPts val="0"/>
              </a:spcBef>
              <a:spcAft>
                <a:spcPts val="800"/>
              </a:spcAft>
              <a:buFont typeface="The Hand Extrablack" panose="03070A02030502020204" pitchFamily="66" charset="0"/>
              <a:buChar char="•"/>
            </a:pPr>
            <a:r>
              <a:rPr lang="en-US" sz="3200" b="1" dirty="0">
                <a:effectLst/>
              </a:rPr>
              <a:t>C. To Present Yourself For Service  </a:t>
            </a:r>
          </a:p>
          <a:p>
            <a:pPr indent="-228600">
              <a:buFont typeface="The Hand Extrablack" panose="03070A02030502020204" pitchFamily="66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FEECB93-933C-477B-BC7D-C2F2F6271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6A8E50-9B86-4946-AFAD-8837A711C2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18" b="20782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97BC505-FE0C-4637-A29D-B71DFBBB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A4D1D-7FDA-4B3D-A488-531EB78F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51" y="1780376"/>
            <a:ext cx="3527784" cy="2885180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300" b="1" i="1" u="sng" spc="-100" dirty="0">
                <a:effectLst/>
              </a:rPr>
              <a:t>The greatest gift ever given…</a:t>
            </a:r>
            <a:br>
              <a:rPr lang="en-US" sz="4300" b="1" i="1" u="sng" spc="-100" dirty="0">
                <a:effectLst/>
              </a:rPr>
            </a:br>
            <a:r>
              <a:rPr lang="en-US" sz="4300" b="1" i="1" u="sng" spc="-100" dirty="0">
                <a:effectLst/>
              </a:rPr>
              <a:t>to be Redeemed !!!!!</a:t>
            </a:r>
            <a:endParaRPr lang="en-US" sz="4300" spc="-1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28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E3E963-7ADC-4469-A079-F78B0BC6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64DEA4-D6B8-4DEF-B1D0-6D5672FA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F89E4-3041-4C7A-84D5-3F92AA574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0123" y="1554628"/>
            <a:ext cx="5235515" cy="29237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marL="0" marR="0" algn="ctr">
              <a:lnSpc>
                <a:spcPct val="90000"/>
              </a:lnSpc>
              <a:spcAft>
                <a:spcPts val="800"/>
              </a:spcAft>
            </a:pPr>
            <a:r>
              <a:rPr lang="en-US" sz="4800" b="1" spc="-100" dirty="0">
                <a:effectLst/>
              </a:rPr>
              <a:t>Why do we need a Redeemer? </a:t>
            </a:r>
            <a:br>
              <a:rPr lang="en-US" sz="4300" spc="-100" dirty="0">
                <a:effectLst/>
              </a:rPr>
            </a:br>
            <a:endParaRPr lang="en-US" sz="4300" spc="-100" dirty="0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79779D3A-30D1-49E7-9AC8-69542B4CC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000" y="917269"/>
            <a:ext cx="5014800" cy="5014800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26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E3E963-7ADC-4469-A079-F78B0BC6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64DEA4-D6B8-4DEF-B1D0-6D5672FA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EA780-0EDB-46D5-BD9C-2B84CA10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0" y="1554630"/>
            <a:ext cx="5015638" cy="196977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marL="228600" marR="0" algn="ctr">
              <a:lnSpc>
                <a:spcPct val="90000"/>
              </a:lnSpc>
              <a:spcAft>
                <a:spcPts val="800"/>
              </a:spcAft>
            </a:pPr>
            <a:r>
              <a:rPr lang="en-US" sz="3100" b="1" u="sng" spc="-100">
                <a:effectLst/>
              </a:rPr>
              <a:t>A. The Sacrifice of Christ </a:t>
            </a:r>
            <a:br>
              <a:rPr lang="en-US" sz="3100" b="1" spc="-100">
                <a:effectLst/>
              </a:rPr>
            </a:br>
            <a:r>
              <a:rPr lang="en-US" sz="3100" b="1" spc="-100">
                <a:effectLst/>
              </a:rPr>
              <a:t>Hebrews 9:26; Hebrews 10:8-12 </a:t>
            </a:r>
            <a:br>
              <a:rPr lang="en-US" sz="3100" spc="-100">
                <a:effectLst/>
              </a:rPr>
            </a:br>
            <a:endParaRPr lang="en-US" sz="3100" spc="-100"/>
          </a:p>
        </p:txBody>
      </p:sp>
      <p:pic>
        <p:nvPicPr>
          <p:cNvPr id="6" name="Content Placeholder 5" descr="Diagram, text&#10;&#10;Description automatically generated">
            <a:extLst>
              <a:ext uri="{FF2B5EF4-FFF2-40B4-BE49-F238E27FC236}">
                <a16:creationId xmlns:a16="http://schemas.microsoft.com/office/drawing/2014/main" id="{98B882F7-749C-4AC2-A376-6D855CB5B8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9" y="580571"/>
            <a:ext cx="6008913" cy="5542082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8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45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BB3780B-63EB-450D-A804-D6AA12F9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0847A5-A329-48CD-B3A7-3892FF6DA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AFEF4-9CEA-4326-AB2F-6203E568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90" y="1100127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marL="342900" marR="0" lvl="0" indent="-342900" algn="ctr">
              <a:spcAft>
                <a:spcPts val="800"/>
              </a:spcAft>
            </a:pPr>
            <a:r>
              <a:rPr lang="en-US" sz="3200" b="1" u="sng" dirty="0">
                <a:effectLst/>
              </a:rPr>
              <a:t>B. Redemption- Reclaim by Payment </a:t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CF085-E5F4-4CCC-8701-B1E41FE6B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90" y="2405223"/>
            <a:ext cx="4991962" cy="2047554"/>
          </a:xfrm>
        </p:spPr>
        <p:txBody>
          <a:bodyPr vert="horz" lIns="0" tIns="0" rIns="0" bIns="0" rtlCol="0">
            <a:normAutofit lnSpcReduction="10000"/>
          </a:bodyPr>
          <a:lstStyle/>
          <a:p>
            <a:pPr marL="342900" marR="0" lvl="0" indent="-228600">
              <a:spcBef>
                <a:spcPts val="0"/>
              </a:spcBef>
              <a:spcAft>
                <a:spcPts val="800"/>
              </a:spcAft>
              <a:buFont typeface="The Hand Extrablack" panose="03070A02030502020204" pitchFamily="66" charset="0"/>
              <a:buChar char="•"/>
            </a:pPr>
            <a:endParaRPr lang="en-US" dirty="0">
              <a:effectLst/>
            </a:endParaRPr>
          </a:p>
          <a:p>
            <a:pPr marL="114300" marR="0" lvl="0"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</a:endParaRPr>
          </a:p>
          <a:p>
            <a:pPr marL="0" marR="0" lvl="0" indent="-228600" algn="ctr" fontAlgn="auto"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lang="en-US" sz="2800" b="1" cap="all" dirty="0"/>
              <a:t>A.</a:t>
            </a:r>
            <a:r>
              <a:rPr kumimoji="0" lang="en-US" sz="28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 By Grace</a:t>
            </a:r>
          </a:p>
          <a:p>
            <a:pPr marL="0" marR="0" lvl="0" indent="-228600" algn="ctr" fontAlgn="auto"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lang="en-US" sz="2800" b="1" cap="all" dirty="0"/>
              <a:t>Ephesians 2:8</a:t>
            </a:r>
            <a:endParaRPr kumimoji="0" lang="en-US" sz="2800" b="1" i="0" u="none" strike="noStrike" cap="all" normalizeH="0" noProof="0" dirty="0">
              <a:ln>
                <a:noFill/>
              </a:ln>
              <a:effectLst/>
              <a:uLnTx/>
              <a:uFillTx/>
            </a:endParaRPr>
          </a:p>
          <a:p>
            <a:pPr indent="-228600">
              <a:buFont typeface="The Hand Extrablack" panose="03070A02030502020204" pitchFamily="66" charset="0"/>
              <a:buChar char="•"/>
            </a:pPr>
            <a:endParaRPr lang="en-US" dirty="0"/>
          </a:p>
        </p:txBody>
      </p:sp>
      <p:pic>
        <p:nvPicPr>
          <p:cNvPr id="13" name="Content Placeholder 12" descr="A picture containing text&#10;&#10;Description automatically generated">
            <a:extLst>
              <a:ext uri="{FF2B5EF4-FFF2-40B4-BE49-F238E27FC236}">
                <a16:creationId xmlns:a16="http://schemas.microsoft.com/office/drawing/2014/main" id="{6959A027-0D40-47F3-A1F4-9100B54EE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3" r="7877" b="1"/>
          <a:stretch/>
        </p:blipFill>
        <p:spPr>
          <a:xfrm>
            <a:off x="6257657" y="566767"/>
            <a:ext cx="5361537" cy="5404109"/>
          </a:xfrm>
          <a:custGeom>
            <a:avLst/>
            <a:gdLst/>
            <a:ahLst/>
            <a:cxnLst/>
            <a:rect l="l" t="t" r="r" b="b"/>
            <a:pathLst>
              <a:path w="5361537" h="5404109">
                <a:moveTo>
                  <a:pt x="2870828" y="1041"/>
                </a:moveTo>
                <a:cubicBezTo>
                  <a:pt x="3203581" y="14830"/>
                  <a:pt x="3513736" y="163111"/>
                  <a:pt x="3800184" y="290250"/>
                </a:cubicBezTo>
                <a:cubicBezTo>
                  <a:pt x="4171154" y="479730"/>
                  <a:pt x="4508586" y="661721"/>
                  <a:pt x="4702438" y="1026076"/>
                </a:cubicBezTo>
                <a:lnTo>
                  <a:pt x="4959549" y="1326248"/>
                </a:lnTo>
                <a:cubicBezTo>
                  <a:pt x="5129003" y="1601579"/>
                  <a:pt x="5186377" y="1874538"/>
                  <a:pt x="5266423" y="2173276"/>
                </a:cubicBezTo>
                <a:cubicBezTo>
                  <a:pt x="5322579" y="2382854"/>
                  <a:pt x="5370498" y="2561686"/>
                  <a:pt x="5358128" y="2694064"/>
                </a:cubicBezTo>
                <a:cubicBezTo>
                  <a:pt x="5387135" y="3102588"/>
                  <a:pt x="5225012" y="3513996"/>
                  <a:pt x="5101614" y="3771685"/>
                </a:cubicBezTo>
                <a:cubicBezTo>
                  <a:pt x="4997551" y="4040670"/>
                  <a:pt x="4756585" y="4494622"/>
                  <a:pt x="4442699" y="4781934"/>
                </a:cubicBezTo>
                <a:cubicBezTo>
                  <a:pt x="4128813" y="5069245"/>
                  <a:pt x="3867535" y="5122778"/>
                  <a:pt x="3526897" y="5225036"/>
                </a:cubicBezTo>
                <a:cubicBezTo>
                  <a:pt x="3186396" y="5327806"/>
                  <a:pt x="2777866" y="5432329"/>
                  <a:pt x="2398771" y="5397154"/>
                </a:cubicBezTo>
                <a:cubicBezTo>
                  <a:pt x="2019540" y="5361468"/>
                  <a:pt x="1637694" y="5196321"/>
                  <a:pt x="1251137" y="5011566"/>
                </a:cubicBezTo>
                <a:cubicBezTo>
                  <a:pt x="928921" y="4825498"/>
                  <a:pt x="428548" y="4335676"/>
                  <a:pt x="348364" y="4036426"/>
                </a:cubicBezTo>
                <a:cubicBezTo>
                  <a:pt x="268180" y="3737176"/>
                  <a:pt x="-82248" y="2964977"/>
                  <a:pt x="17820" y="2441683"/>
                </a:cubicBezTo>
                <a:cubicBezTo>
                  <a:pt x="117889" y="1918389"/>
                  <a:pt x="122569" y="1757316"/>
                  <a:pt x="362894" y="1276624"/>
                </a:cubicBezTo>
                <a:cubicBezTo>
                  <a:pt x="659155" y="828176"/>
                  <a:pt x="1338551" y="373177"/>
                  <a:pt x="1764257" y="227256"/>
                </a:cubicBezTo>
                <a:cubicBezTo>
                  <a:pt x="2005919" y="114722"/>
                  <a:pt x="2440806" y="61902"/>
                  <a:pt x="2530583" y="37846"/>
                </a:cubicBezTo>
                <a:cubicBezTo>
                  <a:pt x="2646482" y="6791"/>
                  <a:pt x="2759910" y="-3556"/>
                  <a:pt x="2870828" y="10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319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93AA7-4032-4D3F-9746-027A31D2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9580"/>
            <a:ext cx="5003800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ctr"/>
            <a:r>
              <a:rPr kumimoji="0" lang="en-US" sz="3200" b="1" i="0" u="sng" strike="noStrike" spc="40" normalizeH="0" noProof="0" dirty="0">
                <a:ln>
                  <a:noFill/>
                </a:ln>
                <a:effectLst/>
                <a:uLnTx/>
                <a:uFillTx/>
              </a:rPr>
              <a:t>B. Redemption- Reclaim by Payment</a:t>
            </a: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3D117-4E59-4B81-9870-D540F2917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0038" y="328800"/>
            <a:ext cx="4991962" cy="5135374"/>
          </a:xfrm>
        </p:spPr>
        <p:txBody>
          <a:bodyPr vert="horz" lIns="0" tIns="0" rIns="0" bIns="0" rtlCol="0">
            <a:normAutofit/>
          </a:bodyPr>
          <a:lstStyle/>
          <a:p>
            <a:pPr marL="0" marR="0" lvl="0" indent="-228600" algn="ctr" fontAlgn="auto"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kumimoji="0" lang="en-US" sz="28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B. We are redeemed from Condemnation  - Romans 8:1 </a:t>
            </a:r>
          </a:p>
          <a:p>
            <a:pPr indent="-228600">
              <a:buFont typeface="The Hand Extrablack" panose="03070A02030502020204" pitchFamily="66" charset="0"/>
              <a:buChar char="•"/>
            </a:pPr>
            <a:endParaRPr lang="en-US" dirty="0"/>
          </a:p>
        </p:txBody>
      </p:sp>
      <p:pic>
        <p:nvPicPr>
          <p:cNvPr id="10" name="Content Placeholder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F77353F-6928-4208-80DB-977FB0807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2376487"/>
            <a:ext cx="6980011" cy="4026087"/>
          </a:xfrm>
        </p:spPr>
      </p:pic>
    </p:spTree>
    <p:extLst>
      <p:ext uri="{BB962C8B-B14F-4D97-AF65-F5344CB8AC3E}">
        <p14:creationId xmlns:p14="http://schemas.microsoft.com/office/powerpoint/2010/main" val="60870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1D3B63D-97A2-43B6-B140-7FADB9C54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9AB3E9-A7F5-451B-8FC3-9BBE53056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0EE14-E744-4AED-A362-BE5BFE0C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974" y="595325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r>
              <a:rPr kumimoji="0" lang="en-US" sz="3200" b="1" i="0" u="sng" strike="noStrike" spc="40" normalizeH="0" noProof="0" dirty="0">
                <a:ln>
                  <a:noFill/>
                </a:ln>
                <a:effectLst/>
                <a:uLnTx/>
                <a:uFillTx/>
              </a:rPr>
              <a:t>B. Redemption- Reclaim by Payment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1747F-D206-4152-91B9-F7D19A124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0973" y="2682543"/>
            <a:ext cx="4991962" cy="2243748"/>
          </a:xfrm>
        </p:spPr>
        <p:txBody>
          <a:bodyPr vert="horz" lIns="0" tIns="0" rIns="0" bIns="0" rtlCol="0">
            <a:normAutofit/>
          </a:bodyPr>
          <a:lstStyle/>
          <a:p>
            <a:pPr marL="0" marR="0" lvl="0" indent="-228600" algn="ctr" fontAlgn="auto"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lang="en-US" sz="2800" b="1" cap="all" dirty="0"/>
              <a:t>C.</a:t>
            </a:r>
            <a:r>
              <a:rPr kumimoji="0" lang="en-US" sz="28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 Guilt &amp; </a:t>
            </a:r>
          </a:p>
          <a:p>
            <a:pPr marR="0" lvl="0" algn="ctr" fontAlgn="auto">
              <a:spcBef>
                <a:spcPts val="0"/>
              </a:spcBef>
              <a:spcAft>
                <a:spcPts val="800"/>
              </a:spcAft>
              <a:buSzTx/>
              <a:tabLst/>
              <a:defRPr/>
            </a:pPr>
            <a:r>
              <a:rPr kumimoji="0" lang="en-US" sz="28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The Power of Sin</a:t>
            </a:r>
            <a:endParaRPr lang="en-US" sz="2800" b="1" cap="all" dirty="0"/>
          </a:p>
          <a:p>
            <a:pPr marL="0" marR="0" lvl="0" indent="-228600" algn="ctr" fontAlgn="auto"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kumimoji="0" lang="en-US" sz="28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Hebrews 8:12; </a:t>
            </a:r>
            <a:r>
              <a:rPr lang="en-US" sz="2800" b="1" cap="all" dirty="0"/>
              <a:t>10-17</a:t>
            </a:r>
            <a:endParaRPr kumimoji="0" lang="en-US" sz="2800" b="1" i="0" u="none" strike="noStrike" cap="all" normalizeH="0" noProof="0" dirty="0">
              <a:ln>
                <a:noFill/>
              </a:ln>
              <a:effectLst/>
              <a:uLnTx/>
              <a:uFillTx/>
            </a:endParaRPr>
          </a:p>
          <a:p>
            <a:pPr indent="-228600">
              <a:buFont typeface="The Hand Extrablack" panose="03070A02030502020204" pitchFamily="66" charset="0"/>
              <a:buChar char="•"/>
            </a:pPr>
            <a:endParaRPr lang="en-US" b="1" dirty="0"/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B27ABB77-158E-4916-AA8B-FAB9D0088C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960" y="1603706"/>
            <a:ext cx="6175239" cy="4390694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14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E46201F9-63C1-495D-8F7E-E3B99D2DA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7340AD6-FF98-450C-AE35-61F7EE4C1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9FD00-B505-4D5C-9F5D-A0D4C983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ctr"/>
            <a:r>
              <a:rPr kumimoji="0" lang="en-US" sz="3000" b="1" i="0" u="sng" strike="noStrike" spc="40" normalizeH="0" noProof="0" dirty="0">
                <a:ln>
                  <a:noFill/>
                </a:ln>
                <a:effectLst/>
                <a:uLnTx/>
                <a:uFillTx/>
              </a:rPr>
              <a:t>B. Redemption- Reclaim by Payment</a:t>
            </a:r>
            <a:endParaRPr lang="en-US" sz="3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5C8B4-8566-4752-9C7D-680B4B085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48188" y="633599"/>
            <a:ext cx="6911973" cy="1725288"/>
          </a:xfrm>
        </p:spPr>
        <p:txBody>
          <a:bodyPr vert="horz" lIns="0" tIns="0" rIns="0" bIns="0" rtlCol="0">
            <a:normAutofit/>
          </a:bodyPr>
          <a:lstStyle/>
          <a:p>
            <a:pPr marL="0" marR="0" lvl="0" indent="-228600" algn="ctr" fontAlgn="auto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lang="en-US" sz="2300" b="1" cap="all" dirty="0"/>
              <a:t>D</a:t>
            </a:r>
            <a:r>
              <a:rPr kumimoji="0" lang="en-US" sz="23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. We are redeemed to </a:t>
            </a:r>
          </a:p>
          <a:p>
            <a:pPr marR="0" lvl="0" algn="ctr" fontAlgn="auto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Tx/>
              <a:tabLst/>
              <a:defRPr/>
            </a:pPr>
            <a:r>
              <a:rPr kumimoji="0" lang="en-US" sz="23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live a joyful life with Christ</a:t>
            </a:r>
            <a:endParaRPr lang="en-US" sz="2300" b="1" cap="all" dirty="0"/>
          </a:p>
          <a:p>
            <a:pPr marL="0" marR="0" lvl="0" indent="-228600" algn="ctr" fontAlgn="auto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kumimoji="0" lang="en-US" sz="2300" b="1" i="0" u="none" strike="noStrike" cap="all" normalizeH="0" noProof="0" dirty="0">
                <a:ln>
                  <a:noFill/>
                </a:ln>
                <a:effectLst/>
                <a:uLnTx/>
                <a:uFillTx/>
              </a:rPr>
              <a:t> John </a:t>
            </a:r>
            <a:r>
              <a:rPr lang="en-US" sz="2300" b="1" cap="all" dirty="0"/>
              <a:t>15:11</a:t>
            </a:r>
            <a:endParaRPr kumimoji="0" lang="en-US" sz="2300" b="1" i="0" u="none" strike="noStrike" cap="all" normalizeH="0" noProof="0" dirty="0">
              <a:ln>
                <a:noFill/>
              </a:ln>
              <a:effectLst/>
              <a:uLnTx/>
              <a:uFillTx/>
            </a:endParaRPr>
          </a:p>
          <a:p>
            <a:pPr indent="-228600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endParaRPr lang="en-US" sz="1700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28CF7C33-013F-4D97-B272-D4D8CD0F6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4" y="2636838"/>
            <a:ext cx="4775200" cy="3749448"/>
          </a:xfrm>
          <a:custGeom>
            <a:avLst/>
            <a:gdLst/>
            <a:ahLst/>
            <a:cxnLst/>
            <a:rect l="l" t="t" r="r" b="b"/>
            <a:pathLst>
              <a:path w="5184162" h="3501162">
                <a:moveTo>
                  <a:pt x="0" y="0"/>
                </a:moveTo>
                <a:lnTo>
                  <a:pt x="5184162" y="0"/>
                </a:lnTo>
                <a:lnTo>
                  <a:pt x="5184162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5D612443-E9C4-4D91-B9F8-81F723B13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61" y="2811154"/>
            <a:ext cx="5184163" cy="3152531"/>
          </a:xfrm>
          <a:custGeom>
            <a:avLst/>
            <a:gdLst/>
            <a:ahLst/>
            <a:cxnLst/>
            <a:rect l="l" t="t" r="r" b="b"/>
            <a:pathLst>
              <a:path w="5184163" h="3501162">
                <a:moveTo>
                  <a:pt x="0" y="0"/>
                </a:moveTo>
                <a:lnTo>
                  <a:pt x="5184163" y="0"/>
                </a:lnTo>
                <a:lnTo>
                  <a:pt x="5184163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1114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63B9-0920-410E-B1FB-29110E618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71" y="938514"/>
            <a:ext cx="3275920" cy="1108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C. Cleansing</a:t>
            </a:r>
          </a:p>
        </p:txBody>
      </p:sp>
      <p:pic>
        <p:nvPicPr>
          <p:cNvPr id="14" name="Content Placeholder 13" descr="Text&#10;&#10;Description automatically generated">
            <a:extLst>
              <a:ext uri="{FF2B5EF4-FFF2-40B4-BE49-F238E27FC236}">
                <a16:creationId xmlns:a16="http://schemas.microsoft.com/office/drawing/2014/main" id="{CA3BD8F5-A6EC-4186-8004-CB670AD62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371" y="1074058"/>
            <a:ext cx="6807200" cy="4423608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0F6204-A09D-4817-9DB4-4ABB3048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5771" y="2265828"/>
            <a:ext cx="3191691" cy="3231837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of Cleansing –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1:7; Isaiah 1:18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4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68AFB-8A0E-48DB-B4FF-46538A37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kumimoji="0" lang="en-US" sz="5600" b="1" i="0" u="sng" strike="noStrike" spc="-100" normalizeH="0" noProof="0">
                <a:ln>
                  <a:noFill/>
                </a:ln>
                <a:effectLst/>
                <a:uLnTx/>
                <a:uFillTx/>
              </a:rPr>
              <a:t>C. Cleansing</a:t>
            </a:r>
            <a:endParaRPr lang="en-US" sz="5600" spc="-1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5C86A-9BDC-4E3C-9367-249BC6002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00" y="3830398"/>
            <a:ext cx="5015638" cy="1219439"/>
          </a:xfrm>
        </p:spPr>
        <p:txBody>
          <a:bodyPr vert="horz" lIns="0" tIns="0" rIns="0" bIns="0" rtlCol="0">
            <a:normAutofit/>
          </a:bodyPr>
          <a:lstStyle/>
          <a:p>
            <a:pPr algn="ctr"/>
            <a:r>
              <a:rPr lang="en-US" sz="2800" b="1"/>
              <a:t>B. The Purpose of Cleansing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8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3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5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10" name="Content Placeholder 9" descr="Text&#10;&#10;Description automatically generated">
            <a:extLst>
              <a:ext uri="{FF2B5EF4-FFF2-40B4-BE49-F238E27FC236}">
                <a16:creationId xmlns:a16="http://schemas.microsoft.com/office/drawing/2014/main" id="{E6A4472D-C9F5-4055-BD63-6F3061B68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05" y="1161144"/>
            <a:ext cx="5638381" cy="4930810"/>
          </a:xfrm>
        </p:spPr>
      </p:pic>
    </p:spTree>
    <p:extLst>
      <p:ext uri="{BB962C8B-B14F-4D97-AF65-F5344CB8AC3E}">
        <p14:creationId xmlns:p14="http://schemas.microsoft.com/office/powerpoint/2010/main" val="2870765075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Calibri</vt:lpstr>
      <vt:lpstr>Sagona Book</vt:lpstr>
      <vt:lpstr>The Hand Extrablack</vt:lpstr>
      <vt:lpstr>BlobVTI</vt:lpstr>
      <vt:lpstr>THE REDEEMER</vt:lpstr>
      <vt:lpstr>Why do we need a Redeemer?  </vt:lpstr>
      <vt:lpstr>A. The Sacrifice of Christ  Hebrews 9:26; Hebrews 10:8-12  </vt:lpstr>
      <vt:lpstr>B. Redemption- Reclaim by Payment  </vt:lpstr>
      <vt:lpstr>B. Redemption- Reclaim by Payment</vt:lpstr>
      <vt:lpstr>B. Redemption- Reclaim by Payment</vt:lpstr>
      <vt:lpstr>B. Redemption- Reclaim by Payment</vt:lpstr>
      <vt:lpstr>C. Cleansing</vt:lpstr>
      <vt:lpstr>C. Cleansing</vt:lpstr>
      <vt:lpstr>C. Cleansing </vt:lpstr>
      <vt:lpstr>The greatest gift ever given… to be Redeemed 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REDEEMER</dc:title>
  <dc:creator>Miriam Lalonde</dc:creator>
  <cp:lastModifiedBy>Miriam Lalonde</cp:lastModifiedBy>
  <cp:revision>2</cp:revision>
  <dcterms:created xsi:type="dcterms:W3CDTF">2020-12-16T05:15:49Z</dcterms:created>
  <dcterms:modified xsi:type="dcterms:W3CDTF">2020-12-17T03:43:08Z</dcterms:modified>
</cp:coreProperties>
</file>