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D2ECD1-5C54-4FAB-AD1A-ABE2745CA22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A8A5A62-110B-4DFA-B674-1F01F5FADE7C}">
      <dgm:prSet/>
      <dgm:spPr/>
      <dgm:t>
        <a:bodyPr/>
        <a:lstStyle/>
        <a:p>
          <a:r>
            <a:rPr lang="en-CA" b="0" i="0" baseline="0" dirty="0"/>
            <a:t>Jacob’s loss of his son Joseph, prepared the way for an abundance provision during a time of great famine</a:t>
          </a:r>
          <a:endParaRPr lang="en-US" dirty="0"/>
        </a:p>
      </dgm:t>
    </dgm:pt>
    <dgm:pt modelId="{90473CB1-B0D3-4A67-ACAD-1FD05D626F32}" type="parTrans" cxnId="{B006B80F-8E24-4B60-A9EE-9D88D2904628}">
      <dgm:prSet/>
      <dgm:spPr/>
      <dgm:t>
        <a:bodyPr/>
        <a:lstStyle/>
        <a:p>
          <a:endParaRPr lang="en-US"/>
        </a:p>
      </dgm:t>
    </dgm:pt>
    <dgm:pt modelId="{69FF3B41-FB71-48AC-85F2-3535372D8151}" type="sibTrans" cxnId="{B006B80F-8E24-4B60-A9EE-9D88D2904628}">
      <dgm:prSet/>
      <dgm:spPr/>
      <dgm:t>
        <a:bodyPr/>
        <a:lstStyle/>
        <a:p>
          <a:endParaRPr lang="en-US"/>
        </a:p>
      </dgm:t>
    </dgm:pt>
    <dgm:pt modelId="{C27D1CAA-E484-40FD-BCBE-A6ADBBE023D8}">
      <dgm:prSet/>
      <dgm:spPr/>
      <dgm:t>
        <a:bodyPr/>
        <a:lstStyle/>
        <a:p>
          <a:r>
            <a:rPr lang="en-CA" b="0" i="0" baseline="0"/>
            <a:t>∙</a:t>
          </a:r>
          <a:r>
            <a:rPr lang="en-CA"/>
            <a:t> </a:t>
          </a:r>
          <a:r>
            <a:rPr lang="en-CA" b="0" i="0" baseline="0"/>
            <a:t>The Red Sea opened at a time of hopelessness to proclaim the majesty of God</a:t>
          </a:r>
          <a:endParaRPr lang="en-US"/>
        </a:p>
      </dgm:t>
    </dgm:pt>
    <dgm:pt modelId="{9E256ED3-2A4A-4ACC-92AD-989C549F72E1}" type="parTrans" cxnId="{9DD8C114-19DC-42DB-AE87-AD97317A7E1F}">
      <dgm:prSet/>
      <dgm:spPr/>
      <dgm:t>
        <a:bodyPr/>
        <a:lstStyle/>
        <a:p>
          <a:endParaRPr lang="en-US"/>
        </a:p>
      </dgm:t>
    </dgm:pt>
    <dgm:pt modelId="{6E5C38A8-F539-43BE-951C-85BFB5FEB4F6}" type="sibTrans" cxnId="{9DD8C114-19DC-42DB-AE87-AD97317A7E1F}">
      <dgm:prSet/>
      <dgm:spPr/>
      <dgm:t>
        <a:bodyPr/>
        <a:lstStyle/>
        <a:p>
          <a:endParaRPr lang="en-US"/>
        </a:p>
      </dgm:t>
    </dgm:pt>
    <dgm:pt modelId="{9ADDDEA8-7650-4303-AA2C-1E017432836D}">
      <dgm:prSet/>
      <dgm:spPr/>
      <dgm:t>
        <a:bodyPr/>
        <a:lstStyle/>
        <a:p>
          <a:r>
            <a:rPr lang="en-CA" b="0" i="0" baseline="0"/>
            <a:t>∙</a:t>
          </a:r>
          <a:r>
            <a:rPr lang="en-CA"/>
            <a:t> </a:t>
          </a:r>
          <a:r>
            <a:rPr lang="en-CA" b="0" i="0" baseline="0"/>
            <a:t>The conquest into the promised land was immediately met with the walls of Jericho which were forced to bow in humility</a:t>
          </a:r>
          <a:endParaRPr lang="en-US"/>
        </a:p>
      </dgm:t>
    </dgm:pt>
    <dgm:pt modelId="{E56711C9-FB3B-4FB5-8D6E-28F462BFCB47}" type="parTrans" cxnId="{068812D6-39A4-4D8C-AE00-8EDCD24749C0}">
      <dgm:prSet/>
      <dgm:spPr/>
      <dgm:t>
        <a:bodyPr/>
        <a:lstStyle/>
        <a:p>
          <a:endParaRPr lang="en-US"/>
        </a:p>
      </dgm:t>
    </dgm:pt>
    <dgm:pt modelId="{655AFA99-DE0F-468E-A2C5-1B17B6E9D0D3}" type="sibTrans" cxnId="{068812D6-39A4-4D8C-AE00-8EDCD24749C0}">
      <dgm:prSet/>
      <dgm:spPr/>
      <dgm:t>
        <a:bodyPr/>
        <a:lstStyle/>
        <a:p>
          <a:endParaRPr lang="en-US"/>
        </a:p>
      </dgm:t>
    </dgm:pt>
    <dgm:pt modelId="{F85C4159-A7BC-4E95-8271-1A580A9E8B39}">
      <dgm:prSet/>
      <dgm:spPr/>
      <dgm:t>
        <a:bodyPr/>
        <a:lstStyle/>
        <a:p>
          <a:r>
            <a:rPr lang="en-CA" b="0" i="0" baseline="0"/>
            <a:t>∙</a:t>
          </a:r>
          <a:r>
            <a:rPr lang="en-CA"/>
            <a:t> </a:t>
          </a:r>
          <a:r>
            <a:rPr lang="en-CA" b="0" i="0" baseline="0"/>
            <a:t>Saul being unhorsed and blinded released an inner light that shone into the nations</a:t>
          </a:r>
          <a:endParaRPr lang="en-US"/>
        </a:p>
      </dgm:t>
    </dgm:pt>
    <dgm:pt modelId="{0CCC36C6-9F8C-4BDA-8018-F6B55C0DED91}" type="parTrans" cxnId="{8FF0264B-8ADC-488C-B407-2995E6F0F973}">
      <dgm:prSet/>
      <dgm:spPr/>
      <dgm:t>
        <a:bodyPr/>
        <a:lstStyle/>
        <a:p>
          <a:endParaRPr lang="en-US"/>
        </a:p>
      </dgm:t>
    </dgm:pt>
    <dgm:pt modelId="{E4B51CC3-C5EA-49F3-8C98-F89A1BBF7957}" type="sibTrans" cxnId="{8FF0264B-8ADC-488C-B407-2995E6F0F973}">
      <dgm:prSet/>
      <dgm:spPr/>
      <dgm:t>
        <a:bodyPr/>
        <a:lstStyle/>
        <a:p>
          <a:endParaRPr lang="en-US"/>
        </a:p>
      </dgm:t>
    </dgm:pt>
    <dgm:pt modelId="{A428D1AC-1468-40F4-AE33-A65DEBC91E92}">
      <dgm:prSet/>
      <dgm:spPr/>
      <dgm:t>
        <a:bodyPr/>
        <a:lstStyle/>
        <a:p>
          <a:r>
            <a:rPr lang="en-CA" b="0" i="0" baseline="0"/>
            <a:t>∙</a:t>
          </a:r>
          <a:r>
            <a:rPr lang="en-CA"/>
            <a:t> </a:t>
          </a:r>
          <a:r>
            <a:rPr lang="en-CA" b="0" i="0" baseline="0"/>
            <a:t>The exile of the beloved John, offered an opportune time for God to unfold His apocalyptic Revelation</a:t>
          </a:r>
          <a:endParaRPr lang="en-US"/>
        </a:p>
      </dgm:t>
    </dgm:pt>
    <dgm:pt modelId="{8C5C70C5-E080-46A3-85E0-AABC724C66C2}" type="parTrans" cxnId="{0751416B-C030-4E63-9A77-E81942197939}">
      <dgm:prSet/>
      <dgm:spPr/>
      <dgm:t>
        <a:bodyPr/>
        <a:lstStyle/>
        <a:p>
          <a:endParaRPr lang="en-US"/>
        </a:p>
      </dgm:t>
    </dgm:pt>
    <dgm:pt modelId="{DEE82F56-95F6-49A3-88E3-2F88174B4400}" type="sibTrans" cxnId="{0751416B-C030-4E63-9A77-E81942197939}">
      <dgm:prSet/>
      <dgm:spPr/>
      <dgm:t>
        <a:bodyPr/>
        <a:lstStyle/>
        <a:p>
          <a:endParaRPr lang="en-US"/>
        </a:p>
      </dgm:t>
    </dgm:pt>
    <dgm:pt modelId="{300756A4-3913-4CAB-9503-21E93EC63D58}" type="pres">
      <dgm:prSet presAssocID="{E4D2ECD1-5C54-4FAB-AD1A-ABE2745CA225}" presName="linear" presStyleCnt="0">
        <dgm:presLayoutVars>
          <dgm:animLvl val="lvl"/>
          <dgm:resizeHandles val="exact"/>
        </dgm:presLayoutVars>
      </dgm:prSet>
      <dgm:spPr/>
    </dgm:pt>
    <dgm:pt modelId="{787A41B4-005A-4CB4-BCB2-DEBB01508028}" type="pres">
      <dgm:prSet presAssocID="{BA8A5A62-110B-4DFA-B674-1F01F5FADE7C}" presName="parentText" presStyleLbl="node1" presStyleIdx="0" presStyleCnt="5">
        <dgm:presLayoutVars>
          <dgm:chMax val="0"/>
          <dgm:bulletEnabled val="1"/>
        </dgm:presLayoutVars>
      </dgm:prSet>
      <dgm:spPr/>
    </dgm:pt>
    <dgm:pt modelId="{2BF227A7-78FF-4472-8AA0-3753A939D655}" type="pres">
      <dgm:prSet presAssocID="{69FF3B41-FB71-48AC-85F2-3535372D8151}" presName="spacer" presStyleCnt="0"/>
      <dgm:spPr/>
    </dgm:pt>
    <dgm:pt modelId="{257FAFF9-A9D1-475D-BAB9-F304D571DB34}" type="pres">
      <dgm:prSet presAssocID="{C27D1CAA-E484-40FD-BCBE-A6ADBBE023D8}" presName="parentText" presStyleLbl="node1" presStyleIdx="1" presStyleCnt="5">
        <dgm:presLayoutVars>
          <dgm:chMax val="0"/>
          <dgm:bulletEnabled val="1"/>
        </dgm:presLayoutVars>
      </dgm:prSet>
      <dgm:spPr/>
    </dgm:pt>
    <dgm:pt modelId="{30800DAB-ADE0-4A64-995A-D1AEE3499699}" type="pres">
      <dgm:prSet presAssocID="{6E5C38A8-F539-43BE-951C-85BFB5FEB4F6}" presName="spacer" presStyleCnt="0"/>
      <dgm:spPr/>
    </dgm:pt>
    <dgm:pt modelId="{8BE2F902-FD3C-424C-B9F6-D6B17326FDCC}" type="pres">
      <dgm:prSet presAssocID="{9ADDDEA8-7650-4303-AA2C-1E017432836D}" presName="parentText" presStyleLbl="node1" presStyleIdx="2" presStyleCnt="5">
        <dgm:presLayoutVars>
          <dgm:chMax val="0"/>
          <dgm:bulletEnabled val="1"/>
        </dgm:presLayoutVars>
      </dgm:prSet>
      <dgm:spPr/>
    </dgm:pt>
    <dgm:pt modelId="{00CE9E1E-ACFA-4952-8C38-6D89F2172B12}" type="pres">
      <dgm:prSet presAssocID="{655AFA99-DE0F-468E-A2C5-1B17B6E9D0D3}" presName="spacer" presStyleCnt="0"/>
      <dgm:spPr/>
    </dgm:pt>
    <dgm:pt modelId="{84D3BFA6-AE04-4736-AFD9-78817B1AC03F}" type="pres">
      <dgm:prSet presAssocID="{F85C4159-A7BC-4E95-8271-1A580A9E8B39}" presName="parentText" presStyleLbl="node1" presStyleIdx="3" presStyleCnt="5">
        <dgm:presLayoutVars>
          <dgm:chMax val="0"/>
          <dgm:bulletEnabled val="1"/>
        </dgm:presLayoutVars>
      </dgm:prSet>
      <dgm:spPr/>
    </dgm:pt>
    <dgm:pt modelId="{BD9172AA-911D-4C08-8A5A-F6CC689335A3}" type="pres">
      <dgm:prSet presAssocID="{E4B51CC3-C5EA-49F3-8C98-F89A1BBF7957}" presName="spacer" presStyleCnt="0"/>
      <dgm:spPr/>
    </dgm:pt>
    <dgm:pt modelId="{8FB701F4-6B6E-4564-869A-5DE26D912B00}" type="pres">
      <dgm:prSet presAssocID="{A428D1AC-1468-40F4-AE33-A65DEBC91E92}" presName="parentText" presStyleLbl="node1" presStyleIdx="4" presStyleCnt="5">
        <dgm:presLayoutVars>
          <dgm:chMax val="0"/>
          <dgm:bulletEnabled val="1"/>
        </dgm:presLayoutVars>
      </dgm:prSet>
      <dgm:spPr/>
    </dgm:pt>
  </dgm:ptLst>
  <dgm:cxnLst>
    <dgm:cxn modelId="{B006B80F-8E24-4B60-A9EE-9D88D2904628}" srcId="{E4D2ECD1-5C54-4FAB-AD1A-ABE2745CA225}" destId="{BA8A5A62-110B-4DFA-B674-1F01F5FADE7C}" srcOrd="0" destOrd="0" parTransId="{90473CB1-B0D3-4A67-ACAD-1FD05D626F32}" sibTransId="{69FF3B41-FB71-48AC-85F2-3535372D8151}"/>
    <dgm:cxn modelId="{9DD8C114-19DC-42DB-AE87-AD97317A7E1F}" srcId="{E4D2ECD1-5C54-4FAB-AD1A-ABE2745CA225}" destId="{C27D1CAA-E484-40FD-BCBE-A6ADBBE023D8}" srcOrd="1" destOrd="0" parTransId="{9E256ED3-2A4A-4ACC-92AD-989C549F72E1}" sibTransId="{6E5C38A8-F539-43BE-951C-85BFB5FEB4F6}"/>
    <dgm:cxn modelId="{3D5A0D1C-B010-4D9F-B574-2209F9600451}" type="presOf" srcId="{A428D1AC-1468-40F4-AE33-A65DEBC91E92}" destId="{8FB701F4-6B6E-4564-869A-5DE26D912B00}" srcOrd="0" destOrd="0" presId="urn:microsoft.com/office/officeart/2005/8/layout/vList2"/>
    <dgm:cxn modelId="{24A4B939-20C8-4FF9-B428-C2B96FDE973C}" type="presOf" srcId="{C27D1CAA-E484-40FD-BCBE-A6ADBBE023D8}" destId="{257FAFF9-A9D1-475D-BAB9-F304D571DB34}" srcOrd="0" destOrd="0" presId="urn:microsoft.com/office/officeart/2005/8/layout/vList2"/>
    <dgm:cxn modelId="{FC8AD661-1BAA-4E13-8BCB-24A77973A3EA}" type="presOf" srcId="{9ADDDEA8-7650-4303-AA2C-1E017432836D}" destId="{8BE2F902-FD3C-424C-B9F6-D6B17326FDCC}" srcOrd="0" destOrd="0" presId="urn:microsoft.com/office/officeart/2005/8/layout/vList2"/>
    <dgm:cxn modelId="{40AC5766-6087-412A-A06C-C09091C46858}" type="presOf" srcId="{E4D2ECD1-5C54-4FAB-AD1A-ABE2745CA225}" destId="{300756A4-3913-4CAB-9503-21E93EC63D58}" srcOrd="0" destOrd="0" presId="urn:microsoft.com/office/officeart/2005/8/layout/vList2"/>
    <dgm:cxn modelId="{8FF0264B-8ADC-488C-B407-2995E6F0F973}" srcId="{E4D2ECD1-5C54-4FAB-AD1A-ABE2745CA225}" destId="{F85C4159-A7BC-4E95-8271-1A580A9E8B39}" srcOrd="3" destOrd="0" parTransId="{0CCC36C6-9F8C-4BDA-8018-F6B55C0DED91}" sibTransId="{E4B51CC3-C5EA-49F3-8C98-F89A1BBF7957}"/>
    <dgm:cxn modelId="{0751416B-C030-4E63-9A77-E81942197939}" srcId="{E4D2ECD1-5C54-4FAB-AD1A-ABE2745CA225}" destId="{A428D1AC-1468-40F4-AE33-A65DEBC91E92}" srcOrd="4" destOrd="0" parTransId="{8C5C70C5-E080-46A3-85E0-AABC724C66C2}" sibTransId="{DEE82F56-95F6-49A3-88E3-2F88174B4400}"/>
    <dgm:cxn modelId="{877537AA-EB4C-4B7A-AD22-2F647076126D}" type="presOf" srcId="{F85C4159-A7BC-4E95-8271-1A580A9E8B39}" destId="{84D3BFA6-AE04-4736-AFD9-78817B1AC03F}" srcOrd="0" destOrd="0" presId="urn:microsoft.com/office/officeart/2005/8/layout/vList2"/>
    <dgm:cxn modelId="{068812D6-39A4-4D8C-AE00-8EDCD24749C0}" srcId="{E4D2ECD1-5C54-4FAB-AD1A-ABE2745CA225}" destId="{9ADDDEA8-7650-4303-AA2C-1E017432836D}" srcOrd="2" destOrd="0" parTransId="{E56711C9-FB3B-4FB5-8D6E-28F462BFCB47}" sibTransId="{655AFA99-DE0F-468E-A2C5-1B17B6E9D0D3}"/>
    <dgm:cxn modelId="{326766DE-C57F-4B01-9EAE-9E316E88C007}" type="presOf" srcId="{BA8A5A62-110B-4DFA-B674-1F01F5FADE7C}" destId="{787A41B4-005A-4CB4-BCB2-DEBB01508028}" srcOrd="0" destOrd="0" presId="urn:microsoft.com/office/officeart/2005/8/layout/vList2"/>
    <dgm:cxn modelId="{E2D9E95C-C0F7-4256-854B-CAE87A5D31FE}" type="presParOf" srcId="{300756A4-3913-4CAB-9503-21E93EC63D58}" destId="{787A41B4-005A-4CB4-BCB2-DEBB01508028}" srcOrd="0" destOrd="0" presId="urn:microsoft.com/office/officeart/2005/8/layout/vList2"/>
    <dgm:cxn modelId="{C083D9C3-5493-43A2-9FD8-8FF6A63FB293}" type="presParOf" srcId="{300756A4-3913-4CAB-9503-21E93EC63D58}" destId="{2BF227A7-78FF-4472-8AA0-3753A939D655}" srcOrd="1" destOrd="0" presId="urn:microsoft.com/office/officeart/2005/8/layout/vList2"/>
    <dgm:cxn modelId="{87450C89-61C9-4F44-A8AE-748E8FDB4E29}" type="presParOf" srcId="{300756A4-3913-4CAB-9503-21E93EC63D58}" destId="{257FAFF9-A9D1-475D-BAB9-F304D571DB34}" srcOrd="2" destOrd="0" presId="urn:microsoft.com/office/officeart/2005/8/layout/vList2"/>
    <dgm:cxn modelId="{28D84AC7-0BEB-425E-978B-837BF2D63C9C}" type="presParOf" srcId="{300756A4-3913-4CAB-9503-21E93EC63D58}" destId="{30800DAB-ADE0-4A64-995A-D1AEE3499699}" srcOrd="3" destOrd="0" presId="urn:microsoft.com/office/officeart/2005/8/layout/vList2"/>
    <dgm:cxn modelId="{2ED8A149-84E6-466B-8502-6EA34CE80018}" type="presParOf" srcId="{300756A4-3913-4CAB-9503-21E93EC63D58}" destId="{8BE2F902-FD3C-424C-B9F6-D6B17326FDCC}" srcOrd="4" destOrd="0" presId="urn:microsoft.com/office/officeart/2005/8/layout/vList2"/>
    <dgm:cxn modelId="{142D2C98-F3AC-4B6C-A243-4B1F3EBA6E00}" type="presParOf" srcId="{300756A4-3913-4CAB-9503-21E93EC63D58}" destId="{00CE9E1E-ACFA-4952-8C38-6D89F2172B12}" srcOrd="5" destOrd="0" presId="urn:microsoft.com/office/officeart/2005/8/layout/vList2"/>
    <dgm:cxn modelId="{DD479100-9F3E-468A-AE2D-477F071F66F3}" type="presParOf" srcId="{300756A4-3913-4CAB-9503-21E93EC63D58}" destId="{84D3BFA6-AE04-4736-AFD9-78817B1AC03F}" srcOrd="6" destOrd="0" presId="urn:microsoft.com/office/officeart/2005/8/layout/vList2"/>
    <dgm:cxn modelId="{8EA5CD00-C3E5-43AC-B801-593EDE474C46}" type="presParOf" srcId="{300756A4-3913-4CAB-9503-21E93EC63D58}" destId="{BD9172AA-911D-4C08-8A5A-F6CC689335A3}" srcOrd="7" destOrd="0" presId="urn:microsoft.com/office/officeart/2005/8/layout/vList2"/>
    <dgm:cxn modelId="{51CFE756-B1C1-428B-BA13-B38F3D59031B}" type="presParOf" srcId="{300756A4-3913-4CAB-9503-21E93EC63D58}" destId="{8FB701F4-6B6E-4564-869A-5DE26D912B0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A41B4-005A-4CB4-BCB2-DEBB01508028}">
      <dsp:nvSpPr>
        <dsp:cNvPr id="0" name=""/>
        <dsp:cNvSpPr/>
      </dsp:nvSpPr>
      <dsp:spPr>
        <a:xfrm>
          <a:off x="0" y="505453"/>
          <a:ext cx="4657344"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i="0" kern="1200" baseline="0" dirty="0"/>
            <a:t>Jacob’s loss of his son Joseph, prepared the way for an abundance provision during a time of great famine</a:t>
          </a:r>
          <a:endParaRPr lang="en-US" sz="2000" kern="1200" dirty="0"/>
        </a:p>
      </dsp:txBody>
      <dsp:txXfrm>
        <a:off x="53688" y="559141"/>
        <a:ext cx="4549968" cy="992424"/>
      </dsp:txXfrm>
    </dsp:sp>
    <dsp:sp modelId="{257FAFF9-A9D1-475D-BAB9-F304D571DB34}">
      <dsp:nvSpPr>
        <dsp:cNvPr id="0" name=""/>
        <dsp:cNvSpPr/>
      </dsp:nvSpPr>
      <dsp:spPr>
        <a:xfrm>
          <a:off x="0" y="1662853"/>
          <a:ext cx="4657344"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i="0" kern="1200" baseline="0"/>
            <a:t>∙</a:t>
          </a:r>
          <a:r>
            <a:rPr lang="en-CA" sz="2000" kern="1200"/>
            <a:t> </a:t>
          </a:r>
          <a:r>
            <a:rPr lang="en-CA" sz="2000" b="0" i="0" kern="1200" baseline="0"/>
            <a:t>The Red Sea opened at a time of hopelessness to proclaim the majesty of God</a:t>
          </a:r>
          <a:endParaRPr lang="en-US" sz="2000" kern="1200"/>
        </a:p>
      </dsp:txBody>
      <dsp:txXfrm>
        <a:off x="53688" y="1716541"/>
        <a:ext cx="4549968" cy="992424"/>
      </dsp:txXfrm>
    </dsp:sp>
    <dsp:sp modelId="{8BE2F902-FD3C-424C-B9F6-D6B17326FDCC}">
      <dsp:nvSpPr>
        <dsp:cNvPr id="0" name=""/>
        <dsp:cNvSpPr/>
      </dsp:nvSpPr>
      <dsp:spPr>
        <a:xfrm>
          <a:off x="0" y="2820253"/>
          <a:ext cx="4657344"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i="0" kern="1200" baseline="0"/>
            <a:t>∙</a:t>
          </a:r>
          <a:r>
            <a:rPr lang="en-CA" sz="2000" kern="1200"/>
            <a:t> </a:t>
          </a:r>
          <a:r>
            <a:rPr lang="en-CA" sz="2000" b="0" i="0" kern="1200" baseline="0"/>
            <a:t>The conquest into the promised land was immediately met with the walls of Jericho which were forced to bow in humility</a:t>
          </a:r>
          <a:endParaRPr lang="en-US" sz="2000" kern="1200"/>
        </a:p>
      </dsp:txBody>
      <dsp:txXfrm>
        <a:off x="53688" y="2873941"/>
        <a:ext cx="4549968" cy="992424"/>
      </dsp:txXfrm>
    </dsp:sp>
    <dsp:sp modelId="{84D3BFA6-AE04-4736-AFD9-78817B1AC03F}">
      <dsp:nvSpPr>
        <dsp:cNvPr id="0" name=""/>
        <dsp:cNvSpPr/>
      </dsp:nvSpPr>
      <dsp:spPr>
        <a:xfrm>
          <a:off x="0" y="3977653"/>
          <a:ext cx="4657344"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i="0" kern="1200" baseline="0"/>
            <a:t>∙</a:t>
          </a:r>
          <a:r>
            <a:rPr lang="en-CA" sz="2000" kern="1200"/>
            <a:t> </a:t>
          </a:r>
          <a:r>
            <a:rPr lang="en-CA" sz="2000" b="0" i="0" kern="1200" baseline="0"/>
            <a:t>Saul being unhorsed and blinded released an inner light that shone into the nations</a:t>
          </a:r>
          <a:endParaRPr lang="en-US" sz="2000" kern="1200"/>
        </a:p>
      </dsp:txBody>
      <dsp:txXfrm>
        <a:off x="53688" y="4031341"/>
        <a:ext cx="4549968" cy="992424"/>
      </dsp:txXfrm>
    </dsp:sp>
    <dsp:sp modelId="{8FB701F4-6B6E-4564-869A-5DE26D912B00}">
      <dsp:nvSpPr>
        <dsp:cNvPr id="0" name=""/>
        <dsp:cNvSpPr/>
      </dsp:nvSpPr>
      <dsp:spPr>
        <a:xfrm>
          <a:off x="0" y="5135053"/>
          <a:ext cx="4657344" cy="1099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i="0" kern="1200" baseline="0"/>
            <a:t>∙</a:t>
          </a:r>
          <a:r>
            <a:rPr lang="en-CA" sz="2000" kern="1200"/>
            <a:t> </a:t>
          </a:r>
          <a:r>
            <a:rPr lang="en-CA" sz="2000" b="0" i="0" kern="1200" baseline="0"/>
            <a:t>The exile of the beloved John, offered an opportune time for God to unfold His apocalyptic Revelation</a:t>
          </a:r>
          <a:endParaRPr lang="en-US" sz="2000" kern="1200"/>
        </a:p>
      </dsp:txBody>
      <dsp:txXfrm>
        <a:off x="53688" y="5188741"/>
        <a:ext cx="4549968" cy="9924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F53F-D149-7452-4AA5-C977B91B9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49F9E39-0D17-ED3B-6715-EC5B86400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F424CDE-EE13-1887-158C-8AA350B72183}"/>
              </a:ext>
            </a:extLst>
          </p:cNvPr>
          <p:cNvSpPr>
            <a:spLocks noGrp="1"/>
          </p:cNvSpPr>
          <p:nvPr>
            <p:ph type="dt" sz="half" idx="10"/>
          </p:nvPr>
        </p:nvSpPr>
        <p:spPr/>
        <p:txBody>
          <a:bodyPr/>
          <a:lstStyle/>
          <a:p>
            <a:fld id="{E2F677C8-8D7D-423D-91EC-32BA27687DAA}" type="datetimeFigureOut">
              <a:rPr lang="en-CA" smtClean="0"/>
              <a:t>2022-12-23</a:t>
            </a:fld>
            <a:endParaRPr lang="en-CA"/>
          </a:p>
        </p:txBody>
      </p:sp>
      <p:sp>
        <p:nvSpPr>
          <p:cNvPr id="5" name="Footer Placeholder 4">
            <a:extLst>
              <a:ext uri="{FF2B5EF4-FFF2-40B4-BE49-F238E27FC236}">
                <a16:creationId xmlns:a16="http://schemas.microsoft.com/office/drawing/2014/main" id="{A92009AE-A12B-75BE-897D-C91342CAAC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64CF1E5-7EB3-88CC-9BBE-EB398B59BF00}"/>
              </a:ext>
            </a:extLst>
          </p:cNvPr>
          <p:cNvSpPr>
            <a:spLocks noGrp="1"/>
          </p:cNvSpPr>
          <p:nvPr>
            <p:ph type="sldNum" sz="quarter" idx="12"/>
          </p:nvPr>
        </p:nvSpPr>
        <p:spPr/>
        <p:txBody>
          <a:bodyPr/>
          <a:lstStyle/>
          <a:p>
            <a:fld id="{C878F46A-0E94-4971-A8AC-B8934ADEF86A}" type="slidenum">
              <a:rPr lang="en-CA" smtClean="0"/>
              <a:t>‹#›</a:t>
            </a:fld>
            <a:endParaRPr lang="en-CA"/>
          </a:p>
        </p:txBody>
      </p:sp>
    </p:spTree>
    <p:extLst>
      <p:ext uri="{BB962C8B-B14F-4D97-AF65-F5344CB8AC3E}">
        <p14:creationId xmlns:p14="http://schemas.microsoft.com/office/powerpoint/2010/main" val="155424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27F0-32D5-5301-FBB0-EBBA1130D60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014A8DB-7F93-F01C-ADA7-9979711094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D00292D-E21F-FED0-CF7B-FBABDEC71124}"/>
              </a:ext>
            </a:extLst>
          </p:cNvPr>
          <p:cNvSpPr>
            <a:spLocks noGrp="1"/>
          </p:cNvSpPr>
          <p:nvPr>
            <p:ph type="dt" sz="half" idx="10"/>
          </p:nvPr>
        </p:nvSpPr>
        <p:spPr/>
        <p:txBody>
          <a:bodyPr/>
          <a:lstStyle/>
          <a:p>
            <a:fld id="{E2F677C8-8D7D-423D-91EC-32BA27687DAA}" type="datetimeFigureOut">
              <a:rPr lang="en-CA" smtClean="0"/>
              <a:t>2022-12-23</a:t>
            </a:fld>
            <a:endParaRPr lang="en-CA"/>
          </a:p>
        </p:txBody>
      </p:sp>
      <p:sp>
        <p:nvSpPr>
          <p:cNvPr id="5" name="Footer Placeholder 4">
            <a:extLst>
              <a:ext uri="{FF2B5EF4-FFF2-40B4-BE49-F238E27FC236}">
                <a16:creationId xmlns:a16="http://schemas.microsoft.com/office/drawing/2014/main" id="{A1C1ADFC-4387-14F1-5645-1E38BDD41EF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80762C6-EEC5-4D0D-F600-3718E86D30AB}"/>
              </a:ext>
            </a:extLst>
          </p:cNvPr>
          <p:cNvSpPr>
            <a:spLocks noGrp="1"/>
          </p:cNvSpPr>
          <p:nvPr>
            <p:ph type="sldNum" sz="quarter" idx="12"/>
          </p:nvPr>
        </p:nvSpPr>
        <p:spPr/>
        <p:txBody>
          <a:bodyPr/>
          <a:lstStyle/>
          <a:p>
            <a:fld id="{C878F46A-0E94-4971-A8AC-B8934ADEF86A}" type="slidenum">
              <a:rPr lang="en-CA" smtClean="0"/>
              <a:t>‹#›</a:t>
            </a:fld>
            <a:endParaRPr lang="en-CA"/>
          </a:p>
        </p:txBody>
      </p:sp>
    </p:spTree>
    <p:extLst>
      <p:ext uri="{BB962C8B-B14F-4D97-AF65-F5344CB8AC3E}">
        <p14:creationId xmlns:p14="http://schemas.microsoft.com/office/powerpoint/2010/main" val="201991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F06130-DEC3-A2BF-0F94-6F433E3816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716C1FB-F24B-2E86-DC70-84359C4A49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15226DB-15AE-22F9-4B3A-6F5951B6B75A}"/>
              </a:ext>
            </a:extLst>
          </p:cNvPr>
          <p:cNvSpPr>
            <a:spLocks noGrp="1"/>
          </p:cNvSpPr>
          <p:nvPr>
            <p:ph type="dt" sz="half" idx="10"/>
          </p:nvPr>
        </p:nvSpPr>
        <p:spPr/>
        <p:txBody>
          <a:bodyPr/>
          <a:lstStyle/>
          <a:p>
            <a:fld id="{E2F677C8-8D7D-423D-91EC-32BA27687DAA}" type="datetimeFigureOut">
              <a:rPr lang="en-CA" smtClean="0"/>
              <a:t>2022-12-23</a:t>
            </a:fld>
            <a:endParaRPr lang="en-CA"/>
          </a:p>
        </p:txBody>
      </p:sp>
      <p:sp>
        <p:nvSpPr>
          <p:cNvPr id="5" name="Footer Placeholder 4">
            <a:extLst>
              <a:ext uri="{FF2B5EF4-FFF2-40B4-BE49-F238E27FC236}">
                <a16:creationId xmlns:a16="http://schemas.microsoft.com/office/drawing/2014/main" id="{46C9A20A-5680-BB09-F36B-4A18F1305C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86C609D-0F0D-FCEE-325B-AC463B47A404}"/>
              </a:ext>
            </a:extLst>
          </p:cNvPr>
          <p:cNvSpPr>
            <a:spLocks noGrp="1"/>
          </p:cNvSpPr>
          <p:nvPr>
            <p:ph type="sldNum" sz="quarter" idx="12"/>
          </p:nvPr>
        </p:nvSpPr>
        <p:spPr/>
        <p:txBody>
          <a:bodyPr/>
          <a:lstStyle/>
          <a:p>
            <a:fld id="{C878F46A-0E94-4971-A8AC-B8934ADEF86A}" type="slidenum">
              <a:rPr lang="en-CA" smtClean="0"/>
              <a:t>‹#›</a:t>
            </a:fld>
            <a:endParaRPr lang="en-CA"/>
          </a:p>
        </p:txBody>
      </p:sp>
    </p:spTree>
    <p:extLst>
      <p:ext uri="{BB962C8B-B14F-4D97-AF65-F5344CB8AC3E}">
        <p14:creationId xmlns:p14="http://schemas.microsoft.com/office/powerpoint/2010/main" val="11544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9A6A-D058-8C1D-B66F-A5BD8102B97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A66C6AE-82D4-8029-EBDC-2C107419F8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EB9BD6-37C5-59FF-9535-8C05916E4775}"/>
              </a:ext>
            </a:extLst>
          </p:cNvPr>
          <p:cNvSpPr>
            <a:spLocks noGrp="1"/>
          </p:cNvSpPr>
          <p:nvPr>
            <p:ph type="dt" sz="half" idx="10"/>
          </p:nvPr>
        </p:nvSpPr>
        <p:spPr/>
        <p:txBody>
          <a:bodyPr/>
          <a:lstStyle/>
          <a:p>
            <a:fld id="{E2F677C8-8D7D-423D-91EC-32BA27687DAA}" type="datetimeFigureOut">
              <a:rPr lang="en-CA" smtClean="0"/>
              <a:t>2022-12-23</a:t>
            </a:fld>
            <a:endParaRPr lang="en-CA"/>
          </a:p>
        </p:txBody>
      </p:sp>
      <p:sp>
        <p:nvSpPr>
          <p:cNvPr id="5" name="Footer Placeholder 4">
            <a:extLst>
              <a:ext uri="{FF2B5EF4-FFF2-40B4-BE49-F238E27FC236}">
                <a16:creationId xmlns:a16="http://schemas.microsoft.com/office/drawing/2014/main" id="{C0BEC914-8232-6269-E1BF-9C3DB1D5A9E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301392D-90B9-0305-0BD9-7FD149F391DC}"/>
              </a:ext>
            </a:extLst>
          </p:cNvPr>
          <p:cNvSpPr>
            <a:spLocks noGrp="1"/>
          </p:cNvSpPr>
          <p:nvPr>
            <p:ph type="sldNum" sz="quarter" idx="12"/>
          </p:nvPr>
        </p:nvSpPr>
        <p:spPr/>
        <p:txBody>
          <a:bodyPr/>
          <a:lstStyle/>
          <a:p>
            <a:fld id="{C878F46A-0E94-4971-A8AC-B8934ADEF86A}" type="slidenum">
              <a:rPr lang="en-CA" smtClean="0"/>
              <a:t>‹#›</a:t>
            </a:fld>
            <a:endParaRPr lang="en-CA"/>
          </a:p>
        </p:txBody>
      </p:sp>
    </p:spTree>
    <p:extLst>
      <p:ext uri="{BB962C8B-B14F-4D97-AF65-F5344CB8AC3E}">
        <p14:creationId xmlns:p14="http://schemas.microsoft.com/office/powerpoint/2010/main" val="16644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50FC-9F35-4AB0-D2EE-686B00FE5B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50820CE-8637-8317-0A44-18DF652BC7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B401E2-E161-416A-628B-1AB25F8778ED}"/>
              </a:ext>
            </a:extLst>
          </p:cNvPr>
          <p:cNvSpPr>
            <a:spLocks noGrp="1"/>
          </p:cNvSpPr>
          <p:nvPr>
            <p:ph type="dt" sz="half" idx="10"/>
          </p:nvPr>
        </p:nvSpPr>
        <p:spPr/>
        <p:txBody>
          <a:bodyPr/>
          <a:lstStyle/>
          <a:p>
            <a:fld id="{E2F677C8-8D7D-423D-91EC-32BA27687DAA}" type="datetimeFigureOut">
              <a:rPr lang="en-CA" smtClean="0"/>
              <a:t>2022-12-23</a:t>
            </a:fld>
            <a:endParaRPr lang="en-CA"/>
          </a:p>
        </p:txBody>
      </p:sp>
      <p:sp>
        <p:nvSpPr>
          <p:cNvPr id="5" name="Footer Placeholder 4">
            <a:extLst>
              <a:ext uri="{FF2B5EF4-FFF2-40B4-BE49-F238E27FC236}">
                <a16:creationId xmlns:a16="http://schemas.microsoft.com/office/drawing/2014/main" id="{2F3FE1AB-7E2D-1CFF-5B4A-4F106F6C7C2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434A6F-FD7B-F675-3C31-F070C2B427A9}"/>
              </a:ext>
            </a:extLst>
          </p:cNvPr>
          <p:cNvSpPr>
            <a:spLocks noGrp="1"/>
          </p:cNvSpPr>
          <p:nvPr>
            <p:ph type="sldNum" sz="quarter" idx="12"/>
          </p:nvPr>
        </p:nvSpPr>
        <p:spPr/>
        <p:txBody>
          <a:bodyPr/>
          <a:lstStyle/>
          <a:p>
            <a:fld id="{C878F46A-0E94-4971-A8AC-B8934ADEF86A}" type="slidenum">
              <a:rPr lang="en-CA" smtClean="0"/>
              <a:t>‹#›</a:t>
            </a:fld>
            <a:endParaRPr lang="en-CA"/>
          </a:p>
        </p:txBody>
      </p:sp>
    </p:spTree>
    <p:extLst>
      <p:ext uri="{BB962C8B-B14F-4D97-AF65-F5344CB8AC3E}">
        <p14:creationId xmlns:p14="http://schemas.microsoft.com/office/powerpoint/2010/main" val="153826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FE50-338A-C3BF-FDF6-95938E747C2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6FF0D46-5182-95C3-F390-B62C49A82A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E38C243-46D1-B4E9-D044-597BBAB314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9042775-4A64-39A4-B271-3143A83F0543}"/>
              </a:ext>
            </a:extLst>
          </p:cNvPr>
          <p:cNvSpPr>
            <a:spLocks noGrp="1"/>
          </p:cNvSpPr>
          <p:nvPr>
            <p:ph type="dt" sz="half" idx="10"/>
          </p:nvPr>
        </p:nvSpPr>
        <p:spPr/>
        <p:txBody>
          <a:bodyPr/>
          <a:lstStyle/>
          <a:p>
            <a:fld id="{E2F677C8-8D7D-423D-91EC-32BA27687DAA}" type="datetimeFigureOut">
              <a:rPr lang="en-CA" smtClean="0"/>
              <a:t>2022-12-23</a:t>
            </a:fld>
            <a:endParaRPr lang="en-CA"/>
          </a:p>
        </p:txBody>
      </p:sp>
      <p:sp>
        <p:nvSpPr>
          <p:cNvPr id="6" name="Footer Placeholder 5">
            <a:extLst>
              <a:ext uri="{FF2B5EF4-FFF2-40B4-BE49-F238E27FC236}">
                <a16:creationId xmlns:a16="http://schemas.microsoft.com/office/drawing/2014/main" id="{FF3D6F2E-1E81-AB69-5278-49842104B0E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7001E3B-BB7B-420B-7C16-CB50D7DDB7BE}"/>
              </a:ext>
            </a:extLst>
          </p:cNvPr>
          <p:cNvSpPr>
            <a:spLocks noGrp="1"/>
          </p:cNvSpPr>
          <p:nvPr>
            <p:ph type="sldNum" sz="quarter" idx="12"/>
          </p:nvPr>
        </p:nvSpPr>
        <p:spPr/>
        <p:txBody>
          <a:bodyPr/>
          <a:lstStyle/>
          <a:p>
            <a:fld id="{C878F46A-0E94-4971-A8AC-B8934ADEF86A}" type="slidenum">
              <a:rPr lang="en-CA" smtClean="0"/>
              <a:t>‹#›</a:t>
            </a:fld>
            <a:endParaRPr lang="en-CA"/>
          </a:p>
        </p:txBody>
      </p:sp>
    </p:spTree>
    <p:extLst>
      <p:ext uri="{BB962C8B-B14F-4D97-AF65-F5344CB8AC3E}">
        <p14:creationId xmlns:p14="http://schemas.microsoft.com/office/powerpoint/2010/main" val="270430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FB8E-F52C-3C95-5633-7C5B40223F4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6D22F57-7229-FB40-C35C-7AF380FE59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BEACAA-D92B-E058-8682-316F8BF1BF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CB035A6-F121-91E8-D873-A39EA2653F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843767-CFE9-4914-BFA8-16402E26CE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F816192-2F9B-2560-C26E-761C3EA1C968}"/>
              </a:ext>
            </a:extLst>
          </p:cNvPr>
          <p:cNvSpPr>
            <a:spLocks noGrp="1"/>
          </p:cNvSpPr>
          <p:nvPr>
            <p:ph type="dt" sz="half" idx="10"/>
          </p:nvPr>
        </p:nvSpPr>
        <p:spPr/>
        <p:txBody>
          <a:bodyPr/>
          <a:lstStyle/>
          <a:p>
            <a:fld id="{E2F677C8-8D7D-423D-91EC-32BA27687DAA}" type="datetimeFigureOut">
              <a:rPr lang="en-CA" smtClean="0"/>
              <a:t>2022-12-23</a:t>
            </a:fld>
            <a:endParaRPr lang="en-CA"/>
          </a:p>
        </p:txBody>
      </p:sp>
      <p:sp>
        <p:nvSpPr>
          <p:cNvPr id="8" name="Footer Placeholder 7">
            <a:extLst>
              <a:ext uri="{FF2B5EF4-FFF2-40B4-BE49-F238E27FC236}">
                <a16:creationId xmlns:a16="http://schemas.microsoft.com/office/drawing/2014/main" id="{CE53DF4D-6BF4-567A-5750-F997A952FA2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B9A6F4B-B1C9-7D7D-0F1E-7F9B27D4A3E0}"/>
              </a:ext>
            </a:extLst>
          </p:cNvPr>
          <p:cNvSpPr>
            <a:spLocks noGrp="1"/>
          </p:cNvSpPr>
          <p:nvPr>
            <p:ph type="sldNum" sz="quarter" idx="12"/>
          </p:nvPr>
        </p:nvSpPr>
        <p:spPr/>
        <p:txBody>
          <a:bodyPr/>
          <a:lstStyle/>
          <a:p>
            <a:fld id="{C878F46A-0E94-4971-A8AC-B8934ADEF86A}" type="slidenum">
              <a:rPr lang="en-CA" smtClean="0"/>
              <a:t>‹#›</a:t>
            </a:fld>
            <a:endParaRPr lang="en-CA"/>
          </a:p>
        </p:txBody>
      </p:sp>
    </p:spTree>
    <p:extLst>
      <p:ext uri="{BB962C8B-B14F-4D97-AF65-F5344CB8AC3E}">
        <p14:creationId xmlns:p14="http://schemas.microsoft.com/office/powerpoint/2010/main" val="298421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BB30-A5C1-E715-D4E7-79405132BA1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A188F1C-856C-A9EB-F459-B86506365247}"/>
              </a:ext>
            </a:extLst>
          </p:cNvPr>
          <p:cNvSpPr>
            <a:spLocks noGrp="1"/>
          </p:cNvSpPr>
          <p:nvPr>
            <p:ph type="dt" sz="half" idx="10"/>
          </p:nvPr>
        </p:nvSpPr>
        <p:spPr/>
        <p:txBody>
          <a:bodyPr/>
          <a:lstStyle/>
          <a:p>
            <a:fld id="{E2F677C8-8D7D-423D-91EC-32BA27687DAA}" type="datetimeFigureOut">
              <a:rPr lang="en-CA" smtClean="0"/>
              <a:t>2022-12-23</a:t>
            </a:fld>
            <a:endParaRPr lang="en-CA"/>
          </a:p>
        </p:txBody>
      </p:sp>
      <p:sp>
        <p:nvSpPr>
          <p:cNvPr id="4" name="Footer Placeholder 3">
            <a:extLst>
              <a:ext uri="{FF2B5EF4-FFF2-40B4-BE49-F238E27FC236}">
                <a16:creationId xmlns:a16="http://schemas.microsoft.com/office/drawing/2014/main" id="{30EBABB7-5A95-9CF2-58AA-76679C30D5B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805F139-0097-EC97-C75E-ABF5B7E9B9B1}"/>
              </a:ext>
            </a:extLst>
          </p:cNvPr>
          <p:cNvSpPr>
            <a:spLocks noGrp="1"/>
          </p:cNvSpPr>
          <p:nvPr>
            <p:ph type="sldNum" sz="quarter" idx="12"/>
          </p:nvPr>
        </p:nvSpPr>
        <p:spPr/>
        <p:txBody>
          <a:bodyPr/>
          <a:lstStyle/>
          <a:p>
            <a:fld id="{C878F46A-0E94-4971-A8AC-B8934ADEF86A}" type="slidenum">
              <a:rPr lang="en-CA" smtClean="0"/>
              <a:t>‹#›</a:t>
            </a:fld>
            <a:endParaRPr lang="en-CA"/>
          </a:p>
        </p:txBody>
      </p:sp>
    </p:spTree>
    <p:extLst>
      <p:ext uri="{BB962C8B-B14F-4D97-AF65-F5344CB8AC3E}">
        <p14:creationId xmlns:p14="http://schemas.microsoft.com/office/powerpoint/2010/main" val="18992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A5806C-6CED-B899-C53E-13D0439A0AA7}"/>
              </a:ext>
            </a:extLst>
          </p:cNvPr>
          <p:cNvSpPr>
            <a:spLocks noGrp="1"/>
          </p:cNvSpPr>
          <p:nvPr>
            <p:ph type="dt" sz="half" idx="10"/>
          </p:nvPr>
        </p:nvSpPr>
        <p:spPr/>
        <p:txBody>
          <a:bodyPr/>
          <a:lstStyle/>
          <a:p>
            <a:fld id="{E2F677C8-8D7D-423D-91EC-32BA27687DAA}" type="datetimeFigureOut">
              <a:rPr lang="en-CA" smtClean="0"/>
              <a:t>2022-12-23</a:t>
            </a:fld>
            <a:endParaRPr lang="en-CA"/>
          </a:p>
        </p:txBody>
      </p:sp>
      <p:sp>
        <p:nvSpPr>
          <p:cNvPr id="3" name="Footer Placeholder 2">
            <a:extLst>
              <a:ext uri="{FF2B5EF4-FFF2-40B4-BE49-F238E27FC236}">
                <a16:creationId xmlns:a16="http://schemas.microsoft.com/office/drawing/2014/main" id="{AFA8FE93-585C-4C75-D299-DA265155B7A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CAB9901-A9A6-BAAF-A917-11D40BACB7EA}"/>
              </a:ext>
            </a:extLst>
          </p:cNvPr>
          <p:cNvSpPr>
            <a:spLocks noGrp="1"/>
          </p:cNvSpPr>
          <p:nvPr>
            <p:ph type="sldNum" sz="quarter" idx="12"/>
          </p:nvPr>
        </p:nvSpPr>
        <p:spPr/>
        <p:txBody>
          <a:bodyPr/>
          <a:lstStyle/>
          <a:p>
            <a:fld id="{C878F46A-0E94-4971-A8AC-B8934ADEF86A}" type="slidenum">
              <a:rPr lang="en-CA" smtClean="0"/>
              <a:t>‹#›</a:t>
            </a:fld>
            <a:endParaRPr lang="en-CA"/>
          </a:p>
        </p:txBody>
      </p:sp>
    </p:spTree>
    <p:extLst>
      <p:ext uri="{BB962C8B-B14F-4D97-AF65-F5344CB8AC3E}">
        <p14:creationId xmlns:p14="http://schemas.microsoft.com/office/powerpoint/2010/main" val="159451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0F93-A7E7-A3FD-D639-E05633463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FC328D-F723-C8FF-AA07-408C165D2A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6451960-EF41-61C4-C4FA-297E94D3F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B2D64-DA1F-0517-641C-A4728128F8F1}"/>
              </a:ext>
            </a:extLst>
          </p:cNvPr>
          <p:cNvSpPr>
            <a:spLocks noGrp="1"/>
          </p:cNvSpPr>
          <p:nvPr>
            <p:ph type="dt" sz="half" idx="10"/>
          </p:nvPr>
        </p:nvSpPr>
        <p:spPr/>
        <p:txBody>
          <a:bodyPr/>
          <a:lstStyle/>
          <a:p>
            <a:fld id="{E2F677C8-8D7D-423D-91EC-32BA27687DAA}" type="datetimeFigureOut">
              <a:rPr lang="en-CA" smtClean="0"/>
              <a:t>2022-12-23</a:t>
            </a:fld>
            <a:endParaRPr lang="en-CA"/>
          </a:p>
        </p:txBody>
      </p:sp>
      <p:sp>
        <p:nvSpPr>
          <p:cNvPr id="6" name="Footer Placeholder 5">
            <a:extLst>
              <a:ext uri="{FF2B5EF4-FFF2-40B4-BE49-F238E27FC236}">
                <a16:creationId xmlns:a16="http://schemas.microsoft.com/office/drawing/2014/main" id="{201618D4-5AE9-0966-C294-0F3F70978DC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02534D5-4C25-C936-5F7A-33950AC34EC3}"/>
              </a:ext>
            </a:extLst>
          </p:cNvPr>
          <p:cNvSpPr>
            <a:spLocks noGrp="1"/>
          </p:cNvSpPr>
          <p:nvPr>
            <p:ph type="sldNum" sz="quarter" idx="12"/>
          </p:nvPr>
        </p:nvSpPr>
        <p:spPr/>
        <p:txBody>
          <a:bodyPr/>
          <a:lstStyle/>
          <a:p>
            <a:fld id="{C878F46A-0E94-4971-A8AC-B8934ADEF86A}" type="slidenum">
              <a:rPr lang="en-CA" smtClean="0"/>
              <a:t>‹#›</a:t>
            </a:fld>
            <a:endParaRPr lang="en-CA"/>
          </a:p>
        </p:txBody>
      </p:sp>
    </p:spTree>
    <p:extLst>
      <p:ext uri="{BB962C8B-B14F-4D97-AF65-F5344CB8AC3E}">
        <p14:creationId xmlns:p14="http://schemas.microsoft.com/office/powerpoint/2010/main" val="162673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E6E7-25AD-5713-997C-66322FD153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35816B0-0CAD-9F86-5399-68259BF4F4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2573C19-0D1D-9D07-319D-6DC7843D4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36724F-924F-964C-50B3-DE2F774EE33F}"/>
              </a:ext>
            </a:extLst>
          </p:cNvPr>
          <p:cNvSpPr>
            <a:spLocks noGrp="1"/>
          </p:cNvSpPr>
          <p:nvPr>
            <p:ph type="dt" sz="half" idx="10"/>
          </p:nvPr>
        </p:nvSpPr>
        <p:spPr/>
        <p:txBody>
          <a:bodyPr/>
          <a:lstStyle/>
          <a:p>
            <a:fld id="{E2F677C8-8D7D-423D-91EC-32BA27687DAA}" type="datetimeFigureOut">
              <a:rPr lang="en-CA" smtClean="0"/>
              <a:t>2022-12-23</a:t>
            </a:fld>
            <a:endParaRPr lang="en-CA"/>
          </a:p>
        </p:txBody>
      </p:sp>
      <p:sp>
        <p:nvSpPr>
          <p:cNvPr id="6" name="Footer Placeholder 5">
            <a:extLst>
              <a:ext uri="{FF2B5EF4-FFF2-40B4-BE49-F238E27FC236}">
                <a16:creationId xmlns:a16="http://schemas.microsoft.com/office/drawing/2014/main" id="{AA77D7A0-1DB9-CCF0-A7FE-F10ABB0005E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3607272-00CB-8D5E-9E87-02DC7F1CBD9A}"/>
              </a:ext>
            </a:extLst>
          </p:cNvPr>
          <p:cNvSpPr>
            <a:spLocks noGrp="1"/>
          </p:cNvSpPr>
          <p:nvPr>
            <p:ph type="sldNum" sz="quarter" idx="12"/>
          </p:nvPr>
        </p:nvSpPr>
        <p:spPr/>
        <p:txBody>
          <a:bodyPr/>
          <a:lstStyle/>
          <a:p>
            <a:fld id="{C878F46A-0E94-4971-A8AC-B8934ADEF86A}" type="slidenum">
              <a:rPr lang="en-CA" smtClean="0"/>
              <a:t>‹#›</a:t>
            </a:fld>
            <a:endParaRPr lang="en-CA"/>
          </a:p>
        </p:txBody>
      </p:sp>
    </p:spTree>
    <p:extLst>
      <p:ext uri="{BB962C8B-B14F-4D97-AF65-F5344CB8AC3E}">
        <p14:creationId xmlns:p14="http://schemas.microsoft.com/office/powerpoint/2010/main" val="123911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BFF261-6330-F4CA-C82E-4036CAE645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5DF12FA-DEDD-E579-C80B-573286ED39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7F38C06-A8E8-0C10-72F6-2BDA268347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677C8-8D7D-423D-91EC-32BA27687DAA}" type="datetimeFigureOut">
              <a:rPr lang="en-CA" smtClean="0"/>
              <a:t>2022-12-23</a:t>
            </a:fld>
            <a:endParaRPr lang="en-CA"/>
          </a:p>
        </p:txBody>
      </p:sp>
      <p:sp>
        <p:nvSpPr>
          <p:cNvPr id="5" name="Footer Placeholder 4">
            <a:extLst>
              <a:ext uri="{FF2B5EF4-FFF2-40B4-BE49-F238E27FC236}">
                <a16:creationId xmlns:a16="http://schemas.microsoft.com/office/drawing/2014/main" id="{6C3DE097-DBBE-40C4-BA8C-651B25146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8212380-FBDB-4624-4B0E-D9CBF7F5D1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8F46A-0E94-4971-A8AC-B8934ADEF86A}" type="slidenum">
              <a:rPr lang="en-CA" smtClean="0"/>
              <a:t>‹#›</a:t>
            </a:fld>
            <a:endParaRPr lang="en-CA"/>
          </a:p>
        </p:txBody>
      </p:sp>
    </p:spTree>
    <p:extLst>
      <p:ext uri="{BB962C8B-B14F-4D97-AF65-F5344CB8AC3E}">
        <p14:creationId xmlns:p14="http://schemas.microsoft.com/office/powerpoint/2010/main" val="2335387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0D49B-06D0-835C-12BD-24AE75EC7A03}"/>
              </a:ext>
            </a:extLst>
          </p:cNvPr>
          <p:cNvPicPr>
            <a:picLocks noChangeAspect="1"/>
          </p:cNvPicPr>
          <p:nvPr/>
        </p:nvPicPr>
        <p:blipFill>
          <a:blip r:embed="rId2">
            <a:extLst>
              <a:ext uri="{28A0092B-C50C-407E-A947-70E740481C1C}">
                <a14:useLocalDpi xmlns:a14="http://schemas.microsoft.com/office/drawing/2010/main" val="0"/>
              </a:ext>
            </a:extLst>
          </a:blip>
          <a:srcRect t="14780" b="14780"/>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871F81F-5BE5-D0E6-C64D-9F30C4D743FC}"/>
              </a:ext>
            </a:extLst>
          </p:cNvPr>
          <p:cNvSpPr>
            <a:spLocks noGrp="1"/>
          </p:cNvSpPr>
          <p:nvPr>
            <p:ph type="ctrTitle"/>
          </p:nvPr>
        </p:nvSpPr>
        <p:spPr>
          <a:xfrm>
            <a:off x="8022021" y="3231931"/>
            <a:ext cx="3852041" cy="1834056"/>
          </a:xfrm>
        </p:spPr>
        <p:txBody>
          <a:bodyPr>
            <a:noAutofit/>
          </a:bodyPr>
          <a:lstStyle/>
          <a:p>
            <a:r>
              <a:rPr lang="en-CA" sz="4800" b="1" i="0" u="none" strike="noStrike" baseline="0" dirty="0"/>
              <a:t>THE REVELATION OF JESUS CHRIST</a:t>
            </a:r>
            <a:endParaRPr lang="en-CA" sz="4800" dirty="0"/>
          </a:p>
        </p:txBody>
      </p:sp>
      <p:sp>
        <p:nvSpPr>
          <p:cNvPr id="3" name="Subtitle 2">
            <a:extLst>
              <a:ext uri="{FF2B5EF4-FFF2-40B4-BE49-F238E27FC236}">
                <a16:creationId xmlns:a16="http://schemas.microsoft.com/office/drawing/2014/main" id="{DFE5AB75-7AA0-F66A-CC75-D012C1C0CD40}"/>
              </a:ext>
            </a:extLst>
          </p:cNvPr>
          <p:cNvSpPr>
            <a:spLocks noGrp="1"/>
          </p:cNvSpPr>
          <p:nvPr>
            <p:ph type="subTitle" idx="1"/>
          </p:nvPr>
        </p:nvSpPr>
        <p:spPr>
          <a:xfrm>
            <a:off x="7782910" y="5242675"/>
            <a:ext cx="4330262" cy="683284"/>
          </a:xfrm>
        </p:spPr>
        <p:txBody>
          <a:bodyPr>
            <a:normAutofit/>
          </a:bodyPr>
          <a:lstStyle/>
          <a:p>
            <a:r>
              <a:rPr lang="en-CA" sz="3200" b="1" i="0" u="none" strike="noStrike" baseline="0" dirty="0"/>
              <a:t>Text: Luke 2:8-11</a:t>
            </a:r>
            <a:endParaRPr lang="en-CA" sz="3200" dirty="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025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1">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50D49B-06D0-835C-12BD-24AE75EC7A03}"/>
              </a:ext>
            </a:extLst>
          </p:cNvPr>
          <p:cNvPicPr>
            <a:picLocks noChangeAspect="1"/>
          </p:cNvPicPr>
          <p:nvPr/>
        </p:nvPicPr>
        <p:blipFill>
          <a:blip r:embed="rId2">
            <a:extLst>
              <a:ext uri="{28A0092B-C50C-407E-A947-70E740481C1C}">
                <a14:useLocalDpi xmlns:a14="http://schemas.microsoft.com/office/drawing/2010/main" val="0"/>
              </a:ext>
            </a:extLst>
          </a:blip>
          <a:srcRect t="14780" b="14780"/>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le 1">
            <a:extLst>
              <a:ext uri="{FF2B5EF4-FFF2-40B4-BE49-F238E27FC236}">
                <a16:creationId xmlns:a16="http://schemas.microsoft.com/office/drawing/2014/main" id="{D871F81F-5BE5-D0E6-C64D-9F30C4D743FC}"/>
              </a:ext>
            </a:extLst>
          </p:cNvPr>
          <p:cNvSpPr>
            <a:spLocks noGrp="1"/>
          </p:cNvSpPr>
          <p:nvPr>
            <p:ph type="ctrTitle"/>
          </p:nvPr>
        </p:nvSpPr>
        <p:spPr>
          <a:xfrm>
            <a:off x="6373089" y="2896328"/>
            <a:ext cx="4999181" cy="1336081"/>
          </a:xfrm>
        </p:spPr>
        <p:txBody>
          <a:bodyPr vert="horz" lIns="91440" tIns="45720" rIns="91440" bIns="45720" rtlCol="0" anchor="b">
            <a:normAutofit/>
          </a:bodyPr>
          <a:lstStyle/>
          <a:p>
            <a:pPr algn="l"/>
            <a:r>
              <a:rPr lang="en-US" sz="4400" b="1" dirty="0"/>
              <a:t>III. Revealed Himself through Man</a:t>
            </a:r>
            <a:endParaRPr lang="en-US" sz="4400" dirty="0"/>
          </a:p>
        </p:txBody>
      </p:sp>
      <p:sp>
        <p:nvSpPr>
          <p:cNvPr id="4" name="TextBox 3">
            <a:extLst>
              <a:ext uri="{FF2B5EF4-FFF2-40B4-BE49-F238E27FC236}">
                <a16:creationId xmlns:a16="http://schemas.microsoft.com/office/drawing/2014/main" id="{96BDA517-3E96-33EA-BED9-8742FADE8930}"/>
              </a:ext>
            </a:extLst>
          </p:cNvPr>
          <p:cNvSpPr txBox="1"/>
          <p:nvPr/>
        </p:nvSpPr>
        <p:spPr>
          <a:xfrm>
            <a:off x="5652655" y="4232409"/>
            <a:ext cx="6105236" cy="1647825"/>
          </a:xfrm>
          <a:prstGeom prst="rect">
            <a:avLst/>
          </a:prstGeom>
        </p:spPr>
        <p:txBody>
          <a:bodyPr vert="horz" lIns="91440" tIns="45720" rIns="91440" bIns="45720" rtlCol="0">
            <a:noAutofit/>
          </a:bodyPr>
          <a:lstStyle/>
          <a:p>
            <a:r>
              <a:rPr lang="en-CA" sz="3200" b="0" i="1" u="none" strike="noStrike" baseline="0" dirty="0"/>
              <a:t>“When they had seen him [after he had revealed himself to them], they spread the word concerning what had been told them about this child,”                              Luke 2:17</a:t>
            </a:r>
            <a:endParaRPr lang="en-US" sz="3200" b="0" i="0" u="none" strike="noStrike" baseline="0" dirty="0"/>
          </a:p>
        </p:txBody>
      </p:sp>
    </p:spTree>
    <p:extLst>
      <p:ext uri="{BB962C8B-B14F-4D97-AF65-F5344CB8AC3E}">
        <p14:creationId xmlns:p14="http://schemas.microsoft.com/office/powerpoint/2010/main" val="144715133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1">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50D49B-06D0-835C-12BD-24AE75EC7A03}"/>
              </a:ext>
            </a:extLst>
          </p:cNvPr>
          <p:cNvPicPr>
            <a:picLocks noChangeAspect="1"/>
          </p:cNvPicPr>
          <p:nvPr/>
        </p:nvPicPr>
        <p:blipFill>
          <a:blip r:embed="rId2">
            <a:extLst>
              <a:ext uri="{28A0092B-C50C-407E-A947-70E740481C1C}">
                <a14:useLocalDpi xmlns:a14="http://schemas.microsoft.com/office/drawing/2010/main" val="0"/>
              </a:ext>
            </a:extLst>
          </a:blip>
          <a:srcRect t="14780" b="14780"/>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le 1">
            <a:extLst>
              <a:ext uri="{FF2B5EF4-FFF2-40B4-BE49-F238E27FC236}">
                <a16:creationId xmlns:a16="http://schemas.microsoft.com/office/drawing/2014/main" id="{D871F81F-5BE5-D0E6-C64D-9F30C4D743FC}"/>
              </a:ext>
            </a:extLst>
          </p:cNvPr>
          <p:cNvSpPr>
            <a:spLocks noGrp="1"/>
          </p:cNvSpPr>
          <p:nvPr>
            <p:ph type="ctrTitle"/>
          </p:nvPr>
        </p:nvSpPr>
        <p:spPr>
          <a:xfrm>
            <a:off x="6373089" y="2896328"/>
            <a:ext cx="4999181" cy="1336081"/>
          </a:xfrm>
        </p:spPr>
        <p:txBody>
          <a:bodyPr vert="horz" lIns="91440" tIns="45720" rIns="91440" bIns="45720" rtlCol="0" anchor="b">
            <a:normAutofit/>
          </a:bodyPr>
          <a:lstStyle/>
          <a:p>
            <a:pPr algn="l"/>
            <a:r>
              <a:rPr lang="en-US" sz="4400" b="1" dirty="0"/>
              <a:t>III. Revealed Himself through Man</a:t>
            </a:r>
            <a:endParaRPr lang="en-US" sz="4400" dirty="0"/>
          </a:p>
        </p:txBody>
      </p:sp>
      <p:sp>
        <p:nvSpPr>
          <p:cNvPr id="4" name="TextBox 3">
            <a:extLst>
              <a:ext uri="{FF2B5EF4-FFF2-40B4-BE49-F238E27FC236}">
                <a16:creationId xmlns:a16="http://schemas.microsoft.com/office/drawing/2014/main" id="{96BDA517-3E96-33EA-BED9-8742FADE8930}"/>
              </a:ext>
            </a:extLst>
          </p:cNvPr>
          <p:cNvSpPr txBox="1"/>
          <p:nvPr/>
        </p:nvSpPr>
        <p:spPr>
          <a:xfrm>
            <a:off x="5680364" y="4518736"/>
            <a:ext cx="6105236" cy="1647825"/>
          </a:xfrm>
          <a:prstGeom prst="rect">
            <a:avLst/>
          </a:prstGeom>
        </p:spPr>
        <p:txBody>
          <a:bodyPr vert="horz" lIns="91440" tIns="45720" rIns="91440" bIns="45720" rtlCol="0">
            <a:noAutofit/>
          </a:bodyPr>
          <a:lstStyle/>
          <a:p>
            <a:r>
              <a:rPr lang="en-CA" sz="3200" b="0" i="1" u="none" strike="noStrike" baseline="0" dirty="0"/>
              <a:t>“ . . . that will be for all people . . .”</a:t>
            </a:r>
          </a:p>
          <a:p>
            <a:pPr marR="21600"/>
            <a:r>
              <a:rPr lang="en-CA" sz="3200" i="1" dirty="0"/>
              <a:t>				</a:t>
            </a:r>
            <a:r>
              <a:rPr lang="en-CA" sz="3200" b="0" i="1" u="none" strike="noStrike" baseline="0" dirty="0"/>
              <a:t>Luke 2:10b</a:t>
            </a:r>
            <a:endParaRPr lang="en-US" sz="3200" b="0" i="0" u="none" strike="noStrike" baseline="0" dirty="0"/>
          </a:p>
        </p:txBody>
      </p:sp>
    </p:spTree>
    <p:extLst>
      <p:ext uri="{BB962C8B-B14F-4D97-AF65-F5344CB8AC3E}">
        <p14:creationId xmlns:p14="http://schemas.microsoft.com/office/powerpoint/2010/main" val="18513732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1">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50D49B-06D0-835C-12BD-24AE75EC7A03}"/>
              </a:ext>
            </a:extLst>
          </p:cNvPr>
          <p:cNvPicPr>
            <a:picLocks noChangeAspect="1"/>
          </p:cNvPicPr>
          <p:nvPr/>
        </p:nvPicPr>
        <p:blipFill>
          <a:blip r:embed="rId2">
            <a:extLst>
              <a:ext uri="{28A0092B-C50C-407E-A947-70E740481C1C}">
                <a14:useLocalDpi xmlns:a14="http://schemas.microsoft.com/office/drawing/2010/main" val="0"/>
              </a:ext>
            </a:extLst>
          </a:blip>
          <a:srcRect t="14780" b="14780"/>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le 1">
            <a:extLst>
              <a:ext uri="{FF2B5EF4-FFF2-40B4-BE49-F238E27FC236}">
                <a16:creationId xmlns:a16="http://schemas.microsoft.com/office/drawing/2014/main" id="{D871F81F-5BE5-D0E6-C64D-9F30C4D743FC}"/>
              </a:ext>
            </a:extLst>
          </p:cNvPr>
          <p:cNvSpPr>
            <a:spLocks noGrp="1"/>
          </p:cNvSpPr>
          <p:nvPr>
            <p:ph type="ctrTitle"/>
          </p:nvPr>
        </p:nvSpPr>
        <p:spPr>
          <a:xfrm>
            <a:off x="6400799" y="2889246"/>
            <a:ext cx="4999181" cy="1336081"/>
          </a:xfrm>
        </p:spPr>
        <p:txBody>
          <a:bodyPr vert="horz" lIns="91440" tIns="45720" rIns="91440" bIns="45720" rtlCol="0" anchor="b">
            <a:normAutofit/>
          </a:bodyPr>
          <a:lstStyle/>
          <a:p>
            <a:pPr algn="l"/>
            <a:r>
              <a:rPr lang="en-US" sz="4400" b="1" dirty="0"/>
              <a:t>III. Revealed Himself through Man</a:t>
            </a:r>
            <a:endParaRPr lang="en-US" sz="4400" dirty="0"/>
          </a:p>
        </p:txBody>
      </p:sp>
      <p:sp>
        <p:nvSpPr>
          <p:cNvPr id="4" name="TextBox 3">
            <a:extLst>
              <a:ext uri="{FF2B5EF4-FFF2-40B4-BE49-F238E27FC236}">
                <a16:creationId xmlns:a16="http://schemas.microsoft.com/office/drawing/2014/main" id="{96BDA517-3E96-33EA-BED9-8742FADE8930}"/>
              </a:ext>
            </a:extLst>
          </p:cNvPr>
          <p:cNvSpPr txBox="1"/>
          <p:nvPr/>
        </p:nvSpPr>
        <p:spPr>
          <a:xfrm>
            <a:off x="5634182" y="4140045"/>
            <a:ext cx="6123709" cy="1647825"/>
          </a:xfrm>
          <a:prstGeom prst="rect">
            <a:avLst/>
          </a:prstGeom>
        </p:spPr>
        <p:txBody>
          <a:bodyPr vert="horz" lIns="91440" tIns="45720" rIns="91440" bIns="45720" rtlCol="0">
            <a:noAutofit/>
          </a:bodyPr>
          <a:lstStyle/>
          <a:p>
            <a:r>
              <a:rPr lang="en-CA" sz="2400" b="0" i="1" u="none" strike="noStrike" baseline="0" dirty="0"/>
              <a:t>“When they had seen him, they spread the word concerning what had been told them about this child . . .</a:t>
            </a:r>
          </a:p>
          <a:p>
            <a:pPr marR="21600"/>
            <a:r>
              <a:rPr lang="en-CA" sz="2400" b="0" i="1" u="none" strike="noStrike" baseline="0" dirty="0"/>
              <a:t>20. The shepherds returned, glorifying and praising God for all the things they had heard and seen, which were just as they had been told.”                                         Luke 2:17,20</a:t>
            </a:r>
          </a:p>
        </p:txBody>
      </p:sp>
    </p:spTree>
    <p:extLst>
      <p:ext uri="{BB962C8B-B14F-4D97-AF65-F5344CB8AC3E}">
        <p14:creationId xmlns:p14="http://schemas.microsoft.com/office/powerpoint/2010/main" val="341700740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F81F-5BE5-D0E6-C64D-9F30C4D743FC}"/>
              </a:ext>
            </a:extLst>
          </p:cNvPr>
          <p:cNvSpPr>
            <a:spLocks noGrp="1"/>
          </p:cNvSpPr>
          <p:nvPr>
            <p:ph type="ctrTitle"/>
          </p:nvPr>
        </p:nvSpPr>
        <p:spPr>
          <a:xfrm>
            <a:off x="7188052" y="3640468"/>
            <a:ext cx="4922981" cy="2889114"/>
          </a:xfrm>
        </p:spPr>
        <p:txBody>
          <a:bodyPr anchor="b">
            <a:noAutofit/>
          </a:bodyPr>
          <a:lstStyle/>
          <a:p>
            <a:r>
              <a:rPr lang="en-CA" sz="2800" i="1" dirty="0"/>
              <a:t>“And there were shepherds living out in the fields nearby, keeping watch over their flocks at night.</a:t>
            </a:r>
            <a:br>
              <a:rPr lang="en-CA" sz="2800" i="1" dirty="0"/>
            </a:br>
            <a:r>
              <a:rPr lang="en-CA" sz="2800" i="1" dirty="0"/>
              <a:t>9. An angel of the Lord appeared to them, and the glory of the Lord shone around them, and they were terrified.</a:t>
            </a:r>
            <a:br>
              <a:rPr lang="en-CA" sz="2800" i="1" dirty="0"/>
            </a:br>
            <a:r>
              <a:rPr lang="en-CA" sz="2800" i="1" dirty="0"/>
              <a:t>10. But the angel said to them, ‘Do not be afraid. I bring you good news of great joy that will be for all people.</a:t>
            </a:r>
            <a:br>
              <a:rPr lang="en-CA" sz="2800" i="1" dirty="0"/>
            </a:br>
            <a:r>
              <a:rPr lang="en-CA" sz="2800" i="1" dirty="0"/>
              <a:t>11. Today in the town of David a Savior has been born to you; he is Christ the Lord.”</a:t>
            </a:r>
            <a:br>
              <a:rPr lang="en-CA" sz="2800" i="1" dirty="0"/>
            </a:br>
            <a:br>
              <a:rPr lang="en-CA" sz="2800" i="1" dirty="0"/>
            </a:br>
            <a:r>
              <a:rPr lang="en-CA" sz="2800" i="1" dirty="0"/>
              <a:t>	             Luke 2:8-11</a:t>
            </a:r>
            <a:endParaRPr lang="en-CA" sz="2800" dirty="0"/>
          </a:p>
        </p:txBody>
      </p:sp>
      <p:sp>
        <p:nvSpPr>
          <p:cNvPr id="25" name="Freeform: Shape 1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5550D49B-06D0-835C-12BD-24AE75EC7A03}"/>
              </a:ext>
            </a:extLst>
          </p:cNvPr>
          <p:cNvPicPr>
            <a:picLocks noChangeAspect="1"/>
          </p:cNvPicPr>
          <p:nvPr/>
        </p:nvPicPr>
        <p:blipFill>
          <a:blip r:embed="rId2">
            <a:extLst>
              <a:ext uri="{28A0092B-C50C-407E-A947-70E740481C1C}">
                <a14:useLocalDpi xmlns:a14="http://schemas.microsoft.com/office/drawing/2010/main" val="0"/>
              </a:ext>
            </a:extLst>
          </a:blip>
          <a:srcRect l="9079" r="9079"/>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8943564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1F81F-5BE5-D0E6-C64D-9F30C4D743FC}"/>
              </a:ext>
            </a:extLst>
          </p:cNvPr>
          <p:cNvSpPr>
            <a:spLocks noGrp="1"/>
          </p:cNvSpPr>
          <p:nvPr>
            <p:ph type="ctrTitle"/>
          </p:nvPr>
        </p:nvSpPr>
        <p:spPr>
          <a:xfrm>
            <a:off x="240146" y="2866043"/>
            <a:ext cx="5153158" cy="3566160"/>
          </a:xfrm>
        </p:spPr>
        <p:txBody>
          <a:bodyPr anchor="b">
            <a:normAutofit fontScale="90000"/>
          </a:bodyPr>
          <a:lstStyle/>
          <a:p>
            <a:r>
              <a:rPr lang="en-CA" dirty="0"/>
              <a:t> </a:t>
            </a:r>
            <a:r>
              <a:rPr lang="en-CA" b="1" dirty="0">
                <a:solidFill>
                  <a:schemeClr val="accent2">
                    <a:lumMod val="50000"/>
                  </a:schemeClr>
                </a:solidFill>
              </a:rPr>
              <a:t>There are specific methods He has adopted for the Proclamation of His Revelation.</a:t>
            </a:r>
            <a:br>
              <a:rPr lang="en-CA" b="1" dirty="0"/>
            </a:br>
            <a:br>
              <a:rPr lang="en-CA" b="1" dirty="0"/>
            </a:br>
            <a:r>
              <a:rPr lang="en-CA" b="1" dirty="0">
                <a:solidFill>
                  <a:schemeClr val="accent2">
                    <a:lumMod val="50000"/>
                  </a:schemeClr>
                </a:solidFill>
              </a:rPr>
              <a:t>I. Revealed Man to himself</a:t>
            </a:r>
            <a:r>
              <a:rPr lang="en-CA" dirty="0">
                <a:solidFill>
                  <a:schemeClr val="accent2">
                    <a:lumMod val="50000"/>
                  </a:schemeClr>
                </a:solidFill>
              </a:rPr>
              <a:t> </a:t>
            </a:r>
            <a:endParaRPr lang="en-CA" sz="1800" dirty="0">
              <a:solidFill>
                <a:schemeClr val="accent2">
                  <a:lumMod val="50000"/>
                </a:schemeClr>
              </a:solidFill>
            </a:endParaRPr>
          </a:p>
        </p:txBody>
      </p:sp>
      <p:sp>
        <p:nvSpPr>
          <p:cNvPr id="3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50D49B-06D0-835C-12BD-24AE75EC7A03}"/>
              </a:ext>
            </a:extLst>
          </p:cNvPr>
          <p:cNvPicPr>
            <a:picLocks noChangeAspect="1"/>
          </p:cNvPicPr>
          <p:nvPr/>
        </p:nvPicPr>
        <p:blipFill>
          <a:blip r:embed="rId2">
            <a:extLst>
              <a:ext uri="{28A0092B-C50C-407E-A947-70E740481C1C}">
                <a14:useLocalDpi xmlns:a14="http://schemas.microsoft.com/office/drawing/2010/main" val="0"/>
              </a:ext>
            </a:extLst>
          </a:blip>
          <a:srcRect l="9951" r="99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1177268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1F81F-5BE5-D0E6-C64D-9F30C4D743FC}"/>
              </a:ext>
            </a:extLst>
          </p:cNvPr>
          <p:cNvSpPr>
            <a:spLocks noGrp="1"/>
          </p:cNvSpPr>
          <p:nvPr>
            <p:ph type="ctrTitle"/>
          </p:nvPr>
        </p:nvSpPr>
        <p:spPr>
          <a:xfrm>
            <a:off x="51119" y="2265679"/>
            <a:ext cx="5153158" cy="3566160"/>
          </a:xfrm>
        </p:spPr>
        <p:txBody>
          <a:bodyPr anchor="b">
            <a:noAutofit/>
          </a:bodyPr>
          <a:lstStyle/>
          <a:p>
            <a:pPr algn="l"/>
            <a:r>
              <a:rPr lang="en-CA" sz="2000" dirty="0"/>
              <a:t> ∙</a:t>
            </a:r>
            <a:r>
              <a:rPr lang="en-CA" sz="2600" b="1" dirty="0"/>
              <a:t>Moses</a:t>
            </a:r>
            <a:r>
              <a:rPr lang="en-CA" sz="2600" dirty="0"/>
              <a:t> received his credentials to lead his people while caring for Jethro’s sheep</a:t>
            </a:r>
            <a:br>
              <a:rPr lang="en-CA" sz="2600" dirty="0"/>
            </a:br>
            <a:r>
              <a:rPr lang="en-CA" sz="2600" dirty="0"/>
              <a:t>∙</a:t>
            </a:r>
            <a:r>
              <a:rPr lang="en-CA" sz="2600" b="1" dirty="0"/>
              <a:t>Gideon</a:t>
            </a:r>
            <a:r>
              <a:rPr lang="en-CA" sz="2600" dirty="0"/>
              <a:t> was threshing wheat by the winepress when he received his commission</a:t>
            </a:r>
            <a:br>
              <a:rPr lang="en-CA" sz="2600" dirty="0"/>
            </a:br>
            <a:r>
              <a:rPr lang="en-CA" sz="2600" dirty="0"/>
              <a:t>∙</a:t>
            </a:r>
            <a:r>
              <a:rPr lang="en-CA" sz="2600" b="1" dirty="0"/>
              <a:t>Saul</a:t>
            </a:r>
            <a:r>
              <a:rPr lang="en-CA" sz="2600" dirty="0"/>
              <a:t> was seeking out his father’s lost donkeys when he was chosen to be king</a:t>
            </a:r>
            <a:br>
              <a:rPr lang="en-CA" sz="2600" dirty="0"/>
            </a:br>
            <a:r>
              <a:rPr lang="en-CA" sz="2600" dirty="0"/>
              <a:t>∙Samuel waited to anoint </a:t>
            </a:r>
            <a:r>
              <a:rPr lang="en-CA" sz="2600" b="1" dirty="0"/>
              <a:t>David</a:t>
            </a:r>
            <a:r>
              <a:rPr lang="en-CA" sz="2600" dirty="0"/>
              <a:t> while they summoned him from “those few sheep in the wilderness”</a:t>
            </a:r>
            <a:br>
              <a:rPr lang="en-CA" sz="2600" dirty="0"/>
            </a:br>
            <a:r>
              <a:rPr lang="en-CA" sz="2600" dirty="0"/>
              <a:t>∙</a:t>
            </a:r>
            <a:r>
              <a:rPr lang="en-CA" sz="2600" b="1" dirty="0"/>
              <a:t>Elisha</a:t>
            </a:r>
            <a:r>
              <a:rPr lang="en-CA" sz="2600" dirty="0"/>
              <a:t> was ploughing when Elijah passed by and cast the mantle of prophecy upon him</a:t>
            </a:r>
            <a:br>
              <a:rPr lang="en-CA" sz="2800" dirty="0"/>
            </a:br>
            <a:r>
              <a:rPr lang="en-CA" sz="2000" dirty="0"/>
              <a:t>∙		</a:t>
            </a:r>
            <a:endParaRPr lang="en-CA" sz="2000" dirty="0">
              <a:solidFill>
                <a:schemeClr val="accent2">
                  <a:lumMod val="50000"/>
                </a:schemeClr>
              </a:solidFill>
            </a:endParaRPr>
          </a:p>
        </p:txBody>
      </p:sp>
      <p:sp>
        <p:nvSpPr>
          <p:cNvPr id="3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50D49B-06D0-835C-12BD-24AE75EC7A03}"/>
              </a:ext>
            </a:extLst>
          </p:cNvPr>
          <p:cNvPicPr>
            <a:picLocks noChangeAspect="1"/>
          </p:cNvPicPr>
          <p:nvPr/>
        </p:nvPicPr>
        <p:blipFill>
          <a:blip r:embed="rId2">
            <a:extLst>
              <a:ext uri="{28A0092B-C50C-407E-A947-70E740481C1C}">
                <a14:useLocalDpi xmlns:a14="http://schemas.microsoft.com/office/drawing/2010/main" val="0"/>
              </a:ext>
            </a:extLst>
          </a:blip>
          <a:srcRect l="9951" r="99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596606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1F81F-5BE5-D0E6-C64D-9F30C4D743FC}"/>
              </a:ext>
            </a:extLst>
          </p:cNvPr>
          <p:cNvSpPr>
            <a:spLocks noGrp="1"/>
          </p:cNvSpPr>
          <p:nvPr>
            <p:ph type="ctrTitle"/>
          </p:nvPr>
        </p:nvSpPr>
        <p:spPr>
          <a:xfrm>
            <a:off x="158544" y="2450407"/>
            <a:ext cx="5153158" cy="3566160"/>
          </a:xfrm>
        </p:spPr>
        <p:txBody>
          <a:bodyPr anchor="b">
            <a:noAutofit/>
          </a:bodyPr>
          <a:lstStyle/>
          <a:p>
            <a:pPr algn="l"/>
            <a:br>
              <a:rPr lang="en-CA" sz="2000" dirty="0"/>
            </a:br>
            <a:r>
              <a:rPr lang="en-CA" sz="2800" dirty="0"/>
              <a:t>∙</a:t>
            </a:r>
            <a:r>
              <a:rPr lang="en-CA" sz="2800" b="1" dirty="0"/>
              <a:t>Amos</a:t>
            </a:r>
            <a:r>
              <a:rPr lang="en-CA" sz="2800" dirty="0"/>
              <a:t> as a herdsman of Tekoa was called to prophesy judgment against Philistia and Tyre</a:t>
            </a:r>
            <a:br>
              <a:rPr lang="en-CA" sz="2800" dirty="0"/>
            </a:br>
            <a:r>
              <a:rPr lang="en-CA" sz="2800" dirty="0"/>
              <a:t>∙</a:t>
            </a:r>
            <a:r>
              <a:rPr lang="en-CA" sz="2800" b="1" dirty="0"/>
              <a:t>Zacharias</a:t>
            </a:r>
            <a:r>
              <a:rPr lang="en-CA" sz="2800" dirty="0"/>
              <a:t> was executing his priestly duty while Gabriel announced the message of “joy and gladness.”</a:t>
            </a:r>
            <a:br>
              <a:rPr lang="en-CA" sz="2800" dirty="0"/>
            </a:br>
            <a:r>
              <a:rPr lang="en-CA" sz="2800" dirty="0"/>
              <a:t>∙The </a:t>
            </a:r>
            <a:r>
              <a:rPr lang="en-CA" sz="2800" b="1" dirty="0"/>
              <a:t>shepherds</a:t>
            </a:r>
            <a:r>
              <a:rPr lang="en-CA" sz="2800" dirty="0"/>
              <a:t> while “abiding . . .  and keeping watch” were chosen to receive “good tidings.”</a:t>
            </a:r>
            <a:br>
              <a:rPr lang="en-CA" sz="2800" dirty="0"/>
            </a:br>
            <a:r>
              <a:rPr lang="en-CA" sz="2800" dirty="0"/>
              <a:t>∙</a:t>
            </a:r>
            <a:r>
              <a:rPr lang="en-CA" sz="2800" b="1" dirty="0"/>
              <a:t>Peter, James and John</a:t>
            </a:r>
            <a:r>
              <a:rPr lang="en-CA" sz="2800" dirty="0"/>
              <a:t> left their nets to become “fishers of men.”</a:t>
            </a:r>
            <a:br>
              <a:rPr lang="en-CA" sz="2800" dirty="0"/>
            </a:br>
            <a:r>
              <a:rPr lang="en-CA" sz="2800" dirty="0"/>
              <a:t>∙</a:t>
            </a:r>
            <a:r>
              <a:rPr lang="en-CA" sz="2800" b="1" dirty="0"/>
              <a:t>Levi</a:t>
            </a:r>
            <a:r>
              <a:rPr lang="en-CA" sz="2800" dirty="0"/>
              <a:t> was collecting taxes when Jesus called out for him to follow </a:t>
            </a:r>
            <a:endParaRPr lang="en-CA" sz="2800" dirty="0">
              <a:solidFill>
                <a:schemeClr val="accent2">
                  <a:lumMod val="50000"/>
                </a:schemeClr>
              </a:solidFill>
            </a:endParaRPr>
          </a:p>
        </p:txBody>
      </p:sp>
      <p:sp>
        <p:nvSpPr>
          <p:cNvPr id="3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50D49B-06D0-835C-12BD-24AE75EC7A03}"/>
              </a:ext>
            </a:extLst>
          </p:cNvPr>
          <p:cNvPicPr>
            <a:picLocks noChangeAspect="1"/>
          </p:cNvPicPr>
          <p:nvPr/>
        </p:nvPicPr>
        <p:blipFill>
          <a:blip r:embed="rId2">
            <a:extLst>
              <a:ext uri="{28A0092B-C50C-407E-A947-70E740481C1C}">
                <a14:useLocalDpi xmlns:a14="http://schemas.microsoft.com/office/drawing/2010/main" val="0"/>
              </a:ext>
            </a:extLst>
          </a:blip>
          <a:srcRect l="9951" r="99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180725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0D49B-06D0-835C-12BD-24AE75EC7A03}"/>
              </a:ext>
            </a:extLst>
          </p:cNvPr>
          <p:cNvPicPr>
            <a:picLocks noChangeAspect="1"/>
          </p:cNvPicPr>
          <p:nvPr/>
        </p:nvPicPr>
        <p:blipFill>
          <a:blip r:embed="rId2">
            <a:extLst>
              <a:ext uri="{28A0092B-C50C-407E-A947-70E740481C1C}">
                <a14:useLocalDpi xmlns:a14="http://schemas.microsoft.com/office/drawing/2010/main" val="0"/>
              </a:ext>
            </a:extLst>
          </a:blip>
          <a:srcRect l="9951" r="9951"/>
          <a:stretch/>
        </p:blipFill>
        <p:spPr>
          <a:xfrm>
            <a:off x="1132531" y="640081"/>
            <a:ext cx="5591320" cy="5574452"/>
          </a:xfrm>
          <a:prstGeom prst="rect">
            <a:avLst/>
          </a:prstGeom>
        </p:spPr>
      </p:pic>
      <p:sp>
        <p:nvSpPr>
          <p:cNvPr id="37" name="Rectangle 36">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5D1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1F81F-5BE5-D0E6-C64D-9F30C4D743FC}"/>
              </a:ext>
            </a:extLst>
          </p:cNvPr>
          <p:cNvSpPr>
            <a:spLocks noGrp="1"/>
          </p:cNvSpPr>
          <p:nvPr>
            <p:ph type="ctrTitle"/>
          </p:nvPr>
        </p:nvSpPr>
        <p:spPr>
          <a:xfrm>
            <a:off x="7697400" y="113609"/>
            <a:ext cx="4331855" cy="2620355"/>
          </a:xfrm>
        </p:spPr>
        <p:txBody>
          <a:bodyPr vert="horz" lIns="91440" tIns="45720" rIns="91440" bIns="45720" rtlCol="0" anchor="ctr">
            <a:normAutofit/>
          </a:bodyPr>
          <a:lstStyle/>
          <a:p>
            <a:r>
              <a:rPr lang="en-CA" b="1" dirty="0">
                <a:solidFill>
                  <a:schemeClr val="bg1"/>
                </a:solidFill>
              </a:rPr>
              <a:t>II. Revealed Himself to Man</a:t>
            </a:r>
            <a:endParaRPr lang="en-US" sz="2100" kern="1200" dirty="0">
              <a:solidFill>
                <a:schemeClr val="bg1"/>
              </a:solidFill>
            </a:endParaRPr>
          </a:p>
        </p:txBody>
      </p:sp>
      <p:sp>
        <p:nvSpPr>
          <p:cNvPr id="4" name="TextBox 3">
            <a:extLst>
              <a:ext uri="{FF2B5EF4-FFF2-40B4-BE49-F238E27FC236}">
                <a16:creationId xmlns:a16="http://schemas.microsoft.com/office/drawing/2014/main" id="{96BDA517-3E96-33EA-BED9-8742FADE8930}"/>
              </a:ext>
            </a:extLst>
          </p:cNvPr>
          <p:cNvSpPr txBox="1"/>
          <p:nvPr/>
        </p:nvSpPr>
        <p:spPr>
          <a:xfrm>
            <a:off x="7897090" y="2761872"/>
            <a:ext cx="4132165" cy="3416320"/>
          </a:xfrm>
          <a:prstGeom prst="rect">
            <a:avLst/>
          </a:prstGeom>
          <a:noFill/>
        </p:spPr>
        <p:txBody>
          <a:bodyPr wrap="square">
            <a:spAutoFit/>
          </a:bodyPr>
          <a:lstStyle/>
          <a:p>
            <a:r>
              <a:rPr lang="en-CA" sz="3600" b="0" i="1" u="none" strike="noStrike" baseline="0" dirty="0">
                <a:solidFill>
                  <a:schemeClr val="bg1"/>
                </a:solidFill>
              </a:rPr>
              <a:t>“For unto you is born this day in the city of David a Savior, which is Christ the Lord.”</a:t>
            </a:r>
          </a:p>
          <a:p>
            <a:endParaRPr lang="en-CA" sz="3600" b="0" i="1" u="none" strike="noStrike" baseline="0" dirty="0">
              <a:solidFill>
                <a:schemeClr val="bg1"/>
              </a:solidFill>
            </a:endParaRPr>
          </a:p>
          <a:p>
            <a:pPr marR="21600"/>
            <a:r>
              <a:rPr lang="en-CA" sz="3600" b="0" i="1" u="none" strike="noStrike" baseline="0" dirty="0">
                <a:solidFill>
                  <a:schemeClr val="bg1"/>
                </a:solidFill>
              </a:rPr>
              <a:t>	Luke 2:11 KJV</a:t>
            </a:r>
            <a:endParaRPr lang="en-CA" sz="3600" b="0" i="0" u="none" strike="noStrike" baseline="0" dirty="0">
              <a:solidFill>
                <a:schemeClr val="bg1"/>
              </a:solidFill>
            </a:endParaRPr>
          </a:p>
        </p:txBody>
      </p:sp>
    </p:spTree>
    <p:extLst>
      <p:ext uri="{BB962C8B-B14F-4D97-AF65-F5344CB8AC3E}">
        <p14:creationId xmlns:p14="http://schemas.microsoft.com/office/powerpoint/2010/main" val="130401271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0D49B-06D0-835C-12BD-24AE75EC7A03}"/>
              </a:ext>
            </a:extLst>
          </p:cNvPr>
          <p:cNvPicPr>
            <a:picLocks noChangeAspect="1"/>
          </p:cNvPicPr>
          <p:nvPr/>
        </p:nvPicPr>
        <p:blipFill>
          <a:blip r:embed="rId2">
            <a:extLst>
              <a:ext uri="{28A0092B-C50C-407E-A947-70E740481C1C}">
                <a14:useLocalDpi xmlns:a14="http://schemas.microsoft.com/office/drawing/2010/main" val="0"/>
              </a:ext>
            </a:extLst>
          </a:blip>
          <a:srcRect l="9951" r="9951"/>
          <a:stretch/>
        </p:blipFill>
        <p:spPr>
          <a:xfrm>
            <a:off x="1132531" y="640081"/>
            <a:ext cx="5591320" cy="5574452"/>
          </a:xfrm>
          <a:prstGeom prst="rect">
            <a:avLst/>
          </a:prstGeom>
        </p:spPr>
      </p:pic>
      <p:sp>
        <p:nvSpPr>
          <p:cNvPr id="37" name="Rectangle 36">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5D1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1F81F-5BE5-D0E6-C64D-9F30C4D743FC}"/>
              </a:ext>
            </a:extLst>
          </p:cNvPr>
          <p:cNvSpPr>
            <a:spLocks noGrp="1"/>
          </p:cNvSpPr>
          <p:nvPr>
            <p:ph type="ctrTitle"/>
          </p:nvPr>
        </p:nvSpPr>
        <p:spPr>
          <a:xfrm>
            <a:off x="7697400" y="-60495"/>
            <a:ext cx="4331855" cy="763845"/>
          </a:xfrm>
        </p:spPr>
        <p:txBody>
          <a:bodyPr vert="horz" lIns="91440" tIns="45720" rIns="91440" bIns="45720" rtlCol="0" anchor="ctr">
            <a:normAutofit fontScale="90000"/>
          </a:bodyPr>
          <a:lstStyle/>
          <a:p>
            <a:r>
              <a:rPr lang="en-CA" sz="3200" b="1" dirty="0">
                <a:solidFill>
                  <a:schemeClr val="bg1"/>
                </a:solidFill>
              </a:rPr>
              <a:t>II. Revealed Himself to Man</a:t>
            </a:r>
            <a:endParaRPr lang="en-US" sz="3200" kern="1200" dirty="0">
              <a:solidFill>
                <a:schemeClr val="bg1"/>
              </a:solidFill>
            </a:endParaRPr>
          </a:p>
        </p:txBody>
      </p:sp>
      <p:graphicFrame>
        <p:nvGraphicFramePr>
          <p:cNvPr id="41" name="TextBox 3">
            <a:extLst>
              <a:ext uri="{FF2B5EF4-FFF2-40B4-BE49-F238E27FC236}">
                <a16:creationId xmlns:a16="http://schemas.microsoft.com/office/drawing/2014/main" id="{3034A0F7-CA0A-42F0-F163-016A35D514F2}"/>
              </a:ext>
            </a:extLst>
          </p:cNvPr>
          <p:cNvGraphicFramePr/>
          <p:nvPr>
            <p:extLst>
              <p:ext uri="{D42A27DB-BD31-4B8C-83A1-F6EECF244321}">
                <p14:modId xmlns:p14="http://schemas.microsoft.com/office/powerpoint/2010/main" val="2229003633"/>
              </p:ext>
            </p:extLst>
          </p:nvPr>
        </p:nvGraphicFramePr>
        <p:xfrm>
          <a:off x="7534656" y="642855"/>
          <a:ext cx="4657344" cy="6740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818927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1">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50D49B-06D0-835C-12BD-24AE75EC7A03}"/>
              </a:ext>
            </a:extLst>
          </p:cNvPr>
          <p:cNvPicPr>
            <a:picLocks noChangeAspect="1"/>
          </p:cNvPicPr>
          <p:nvPr/>
        </p:nvPicPr>
        <p:blipFill>
          <a:blip r:embed="rId2">
            <a:extLst>
              <a:ext uri="{28A0092B-C50C-407E-A947-70E740481C1C}">
                <a14:useLocalDpi xmlns:a14="http://schemas.microsoft.com/office/drawing/2010/main" val="0"/>
              </a:ext>
            </a:extLst>
          </a:blip>
          <a:srcRect t="14780" b="14780"/>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le 1">
            <a:extLst>
              <a:ext uri="{FF2B5EF4-FFF2-40B4-BE49-F238E27FC236}">
                <a16:creationId xmlns:a16="http://schemas.microsoft.com/office/drawing/2014/main" id="{D871F81F-5BE5-D0E6-C64D-9F30C4D743FC}"/>
              </a:ext>
            </a:extLst>
          </p:cNvPr>
          <p:cNvSpPr>
            <a:spLocks noGrp="1"/>
          </p:cNvSpPr>
          <p:nvPr>
            <p:ph type="ctrTitle"/>
          </p:nvPr>
        </p:nvSpPr>
        <p:spPr>
          <a:xfrm>
            <a:off x="6400799" y="2928810"/>
            <a:ext cx="4999181" cy="1336081"/>
          </a:xfrm>
        </p:spPr>
        <p:txBody>
          <a:bodyPr vert="horz" lIns="91440" tIns="45720" rIns="91440" bIns="45720" rtlCol="0" anchor="b">
            <a:normAutofit/>
          </a:bodyPr>
          <a:lstStyle/>
          <a:p>
            <a:pPr algn="l"/>
            <a:r>
              <a:rPr lang="en-US" sz="4400" b="1" dirty="0"/>
              <a:t>III. Revealed Himself through Man</a:t>
            </a:r>
            <a:endParaRPr lang="en-US" sz="4400" dirty="0"/>
          </a:p>
        </p:txBody>
      </p:sp>
      <p:sp>
        <p:nvSpPr>
          <p:cNvPr id="4" name="TextBox 3">
            <a:extLst>
              <a:ext uri="{FF2B5EF4-FFF2-40B4-BE49-F238E27FC236}">
                <a16:creationId xmlns:a16="http://schemas.microsoft.com/office/drawing/2014/main" id="{96BDA517-3E96-33EA-BED9-8742FADE8930}"/>
              </a:ext>
            </a:extLst>
          </p:cNvPr>
          <p:cNvSpPr txBox="1"/>
          <p:nvPr/>
        </p:nvSpPr>
        <p:spPr>
          <a:xfrm>
            <a:off x="5597237" y="4692072"/>
            <a:ext cx="6105236" cy="1647825"/>
          </a:xfrm>
          <a:prstGeom prst="rect">
            <a:avLst/>
          </a:prstGeom>
        </p:spPr>
        <p:txBody>
          <a:bodyPr vert="horz" lIns="91440" tIns="45720" rIns="91440" bIns="45720" rtlCol="0">
            <a:noAutofit/>
          </a:bodyPr>
          <a:lstStyle/>
          <a:p>
            <a:r>
              <a:rPr lang="en-CA" sz="3200" b="0" i="1" u="none" strike="noStrike" baseline="0" dirty="0"/>
              <a:t>“. . . which shall be to all people . . .”</a:t>
            </a:r>
          </a:p>
          <a:p>
            <a:pPr marR="21600"/>
            <a:r>
              <a:rPr lang="en-CA" sz="3200" i="1" dirty="0"/>
              <a:t>			</a:t>
            </a:r>
            <a:r>
              <a:rPr lang="en-CA" sz="3200" b="0" i="1" u="none" strike="noStrike" baseline="0" dirty="0"/>
              <a:t>Luke 2:10 KJV</a:t>
            </a:r>
            <a:endParaRPr lang="en-US" sz="3200" b="0" i="0" u="none" strike="noStrike" baseline="0" dirty="0"/>
          </a:p>
        </p:txBody>
      </p:sp>
    </p:spTree>
    <p:extLst>
      <p:ext uri="{BB962C8B-B14F-4D97-AF65-F5344CB8AC3E}">
        <p14:creationId xmlns:p14="http://schemas.microsoft.com/office/powerpoint/2010/main" val="209898402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1">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50D49B-06D0-835C-12BD-24AE75EC7A03}"/>
              </a:ext>
            </a:extLst>
          </p:cNvPr>
          <p:cNvPicPr>
            <a:picLocks noChangeAspect="1"/>
          </p:cNvPicPr>
          <p:nvPr/>
        </p:nvPicPr>
        <p:blipFill>
          <a:blip r:embed="rId2">
            <a:extLst>
              <a:ext uri="{28A0092B-C50C-407E-A947-70E740481C1C}">
                <a14:useLocalDpi xmlns:a14="http://schemas.microsoft.com/office/drawing/2010/main" val="0"/>
              </a:ext>
            </a:extLst>
          </a:blip>
          <a:srcRect t="14780" b="14780"/>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le 1">
            <a:extLst>
              <a:ext uri="{FF2B5EF4-FFF2-40B4-BE49-F238E27FC236}">
                <a16:creationId xmlns:a16="http://schemas.microsoft.com/office/drawing/2014/main" id="{D871F81F-5BE5-D0E6-C64D-9F30C4D743FC}"/>
              </a:ext>
            </a:extLst>
          </p:cNvPr>
          <p:cNvSpPr>
            <a:spLocks noGrp="1"/>
          </p:cNvSpPr>
          <p:nvPr>
            <p:ph type="ctrTitle"/>
          </p:nvPr>
        </p:nvSpPr>
        <p:spPr>
          <a:xfrm>
            <a:off x="6373089" y="2896328"/>
            <a:ext cx="4999181" cy="1336081"/>
          </a:xfrm>
        </p:spPr>
        <p:txBody>
          <a:bodyPr vert="horz" lIns="91440" tIns="45720" rIns="91440" bIns="45720" rtlCol="0" anchor="b">
            <a:normAutofit/>
          </a:bodyPr>
          <a:lstStyle/>
          <a:p>
            <a:pPr algn="l"/>
            <a:r>
              <a:rPr lang="en-US" sz="4400" b="1" dirty="0"/>
              <a:t>III. Revealed Himself through Man</a:t>
            </a:r>
            <a:endParaRPr lang="en-US" sz="4400" dirty="0"/>
          </a:p>
        </p:txBody>
      </p:sp>
      <p:sp>
        <p:nvSpPr>
          <p:cNvPr id="4" name="TextBox 3">
            <a:extLst>
              <a:ext uri="{FF2B5EF4-FFF2-40B4-BE49-F238E27FC236}">
                <a16:creationId xmlns:a16="http://schemas.microsoft.com/office/drawing/2014/main" id="{96BDA517-3E96-33EA-BED9-8742FADE8930}"/>
              </a:ext>
            </a:extLst>
          </p:cNvPr>
          <p:cNvSpPr txBox="1"/>
          <p:nvPr/>
        </p:nvSpPr>
        <p:spPr>
          <a:xfrm>
            <a:off x="5652655" y="4232409"/>
            <a:ext cx="6105236" cy="1647825"/>
          </a:xfrm>
          <a:prstGeom prst="rect">
            <a:avLst/>
          </a:prstGeom>
        </p:spPr>
        <p:txBody>
          <a:bodyPr vert="horz" lIns="91440" tIns="45720" rIns="91440" bIns="45720" rtlCol="0">
            <a:noAutofit/>
          </a:bodyPr>
          <a:lstStyle/>
          <a:p>
            <a:r>
              <a:rPr lang="en-CA" sz="3200" b="0" i="1" u="none" strike="noStrike" baseline="0" dirty="0"/>
              <a:t>“And how can they preach unless they are sent? As it is written, ‘How beautiful are the feet of those who bring good news!”</a:t>
            </a:r>
          </a:p>
          <a:p>
            <a:pPr marR="14400"/>
            <a:r>
              <a:rPr lang="en-CA" sz="3200" b="0" i="1" u="none" strike="noStrike" baseline="0" dirty="0"/>
              <a:t>			Romans 10:15</a:t>
            </a:r>
            <a:endParaRPr lang="en-US" sz="3200" b="0" i="0" u="none" strike="noStrike" baseline="0" dirty="0"/>
          </a:p>
        </p:txBody>
      </p:sp>
    </p:spTree>
    <p:extLst>
      <p:ext uri="{BB962C8B-B14F-4D97-AF65-F5344CB8AC3E}">
        <p14:creationId xmlns:p14="http://schemas.microsoft.com/office/powerpoint/2010/main" val="69941263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631</Words>
  <Application>Microsoft Office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THE REVELATION OF JESUS CHRIST</vt:lpstr>
      <vt:lpstr>“And there were shepherds living out in the fields nearby, keeping watch over their flocks at night. 9. An angel of the Lord appeared to them, and the glory of the Lord shone around them, and they were terrified. 10. But the angel said to them, ‘Do not be afraid. I bring you good news of great joy that will be for all people. 11. Today in the town of David a Savior has been born to you; he is Christ the Lord.”                Luke 2:8-11</vt:lpstr>
      <vt:lpstr> There are specific methods He has adopted for the Proclamation of His Revelation.  I. Revealed Man to himself </vt:lpstr>
      <vt:lpstr> ∙Moses received his credentials to lead his people while caring for Jethro’s sheep ∙Gideon was threshing wheat by the winepress when he received his commission ∙Saul was seeking out his father’s lost donkeys when he was chosen to be king ∙Samuel waited to anoint David while they summoned him from “those few sheep in the wilderness” ∙Elisha was ploughing when Elijah passed by and cast the mantle of prophecy upon him ∙  </vt:lpstr>
      <vt:lpstr> ∙Amos as a herdsman of Tekoa was called to prophesy judgment against Philistia and Tyre ∙Zacharias was executing his priestly duty while Gabriel announced the message of “joy and gladness.” ∙The shepherds while “abiding . . .  and keeping watch” were chosen to receive “good tidings.” ∙Peter, James and John left their nets to become “fishers of men.” ∙Levi was collecting taxes when Jesus called out for him to follow </vt:lpstr>
      <vt:lpstr>II. Revealed Himself to Man</vt:lpstr>
      <vt:lpstr>II. Revealed Himself to Man</vt:lpstr>
      <vt:lpstr>III. Revealed Himself through Man</vt:lpstr>
      <vt:lpstr>III. Revealed Himself through Man</vt:lpstr>
      <vt:lpstr>III. Revealed Himself through Man</vt:lpstr>
      <vt:lpstr>III. Revealed Himself through Man</vt:lpstr>
      <vt:lpstr>III. Revealed Himself through Man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REVELATION OF JESUS CHRIST</dc:title>
  <dc:creator>Fountaingate Christian</dc:creator>
  <cp:lastModifiedBy>Fountaingate Christian</cp:lastModifiedBy>
  <cp:revision>8</cp:revision>
  <dcterms:created xsi:type="dcterms:W3CDTF">2022-12-23T22:16:43Z</dcterms:created>
  <dcterms:modified xsi:type="dcterms:W3CDTF">2022-12-23T23:56:59Z</dcterms:modified>
</cp:coreProperties>
</file>