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6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6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7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Grapes on a tree">
            <a:extLst>
              <a:ext uri="{FF2B5EF4-FFF2-40B4-BE49-F238E27FC236}">
                <a16:creationId xmlns:a16="http://schemas.microsoft.com/office/drawing/2014/main" id="{6CB3DA20-DFBA-A178-D69D-E0CBCADE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43" r="9723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5059E-C1B8-F453-567B-1CBFE27B5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r>
              <a:rPr lang="en-US" sz="6600" dirty="0"/>
              <a:t>THE TRUE VINE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E218F-41B6-6493-8949-0928C4F4C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/>
          </a:bodyPr>
          <a:lstStyle/>
          <a:p>
            <a:r>
              <a:rPr lang="en-US" sz="4400" dirty="0"/>
              <a:t>John 15: 1-11</a:t>
            </a:r>
          </a:p>
        </p:txBody>
      </p:sp>
    </p:spTree>
    <p:extLst>
      <p:ext uri="{BB962C8B-B14F-4D97-AF65-F5344CB8AC3E}">
        <p14:creationId xmlns:p14="http://schemas.microsoft.com/office/powerpoint/2010/main" val="22376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lose-up of green grapes growing in vineyard">
            <a:extLst>
              <a:ext uri="{FF2B5EF4-FFF2-40B4-BE49-F238E27FC236}">
                <a16:creationId xmlns:a16="http://schemas.microsoft.com/office/drawing/2014/main" id="{911C045B-F723-4B10-3D45-A29F67A2C2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r="15447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3EA9-3BAE-6C0A-52FA-B15AC21F9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7999"/>
            <a:ext cx="5334000" cy="2980257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457200">
              <a:buFont typeface="+mj-lt"/>
              <a:buAutoNum type="arabicPeriod"/>
            </a:pPr>
            <a:r>
              <a:rPr lang="en-US" b="1" u="sng" dirty="0"/>
              <a:t>THE GENUINENESS OF THE  TRUE VINE</a:t>
            </a:r>
          </a:p>
          <a:p>
            <a:pPr marL="742950" indent="-457200">
              <a:buFont typeface="+mj-lt"/>
              <a:buAutoNum type="arabicPeriod"/>
            </a:pPr>
            <a:r>
              <a:rPr lang="en-US" b="1" u="sng" dirty="0"/>
              <a:t>THE GARDENER OF THE TRUE VINE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25BE8-4860-C89C-B082-BE34EBA4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2" y="762000"/>
            <a:ext cx="5647508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u="sng" dirty="0"/>
              <a:t>I. THE PERSONALITY OF THE TRUE VINE</a:t>
            </a:r>
          </a:p>
        </p:txBody>
      </p:sp>
    </p:spTree>
    <p:extLst>
      <p:ext uri="{BB962C8B-B14F-4D97-AF65-F5344CB8AC3E}">
        <p14:creationId xmlns:p14="http://schemas.microsoft.com/office/powerpoint/2010/main" val="27086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04D9-3415-F099-5BDA-6E89FBE8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8" y="468574"/>
            <a:ext cx="11106549" cy="1524000"/>
          </a:xfrm>
        </p:spPr>
        <p:txBody>
          <a:bodyPr/>
          <a:lstStyle/>
          <a:p>
            <a:r>
              <a:rPr lang="en-US" b="1" u="sng" dirty="0"/>
              <a:t>I. THE PERSONALITY OF THE TRUE VINE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3D4E3-919C-81D1-77E1-AA1A030B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968" y="1992573"/>
            <a:ext cx="5308978" cy="105542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LIKE A MIRROR, </a:t>
            </a:r>
          </a:p>
          <a:p>
            <a:pPr algn="ctr"/>
            <a:r>
              <a:rPr lang="en-US" dirty="0"/>
              <a:t>REVEALS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66007-CC45-AA0B-84C5-1FC956C54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786" y="3047999"/>
            <a:ext cx="5517334" cy="35165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0" baseline="30000" dirty="0">
                <a:solidFill>
                  <a:schemeClr val="tx1"/>
                </a:solidFill>
                <a:effectLst/>
                <a:latin typeface="system-ui"/>
              </a:rPr>
              <a:t> ”</a:t>
            </a:r>
            <a:r>
              <a:rPr lang="en-US" b="1" i="0" dirty="0">
                <a:solidFill>
                  <a:schemeClr val="tx1"/>
                </a:solidFill>
                <a:effectLst/>
                <a:latin typeface="system-ui"/>
              </a:rPr>
              <a:t>Anyone who listens to the word but does not do what it says is like someone who looks at his face in a mirror</a:t>
            </a:r>
            <a:r>
              <a:rPr lang="en-US" b="1" i="0" baseline="30000" dirty="0">
                <a:solidFill>
                  <a:schemeClr val="tx1"/>
                </a:solidFill>
                <a:effectLst/>
                <a:latin typeface="system-ui"/>
              </a:rPr>
              <a:t> </a:t>
            </a:r>
            <a:r>
              <a:rPr lang="en-US" b="1" i="0" dirty="0">
                <a:solidFill>
                  <a:schemeClr val="tx1"/>
                </a:solidFill>
                <a:effectLst/>
                <a:latin typeface="system-ui"/>
              </a:rPr>
              <a:t>and, after looking at himself, goes away and immediately forgets what he looks like.”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system-ui"/>
              </a:rPr>
              <a:t>James 1:23-24</a:t>
            </a:r>
            <a:endParaRPr lang="en-US" b="1" i="0" dirty="0">
              <a:solidFill>
                <a:schemeClr val="tx1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58B41-A8A0-BD6A-63C0-BA1996F40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1992574"/>
            <a:ext cx="5151122" cy="105542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LIKE A KNIFE, </a:t>
            </a:r>
          </a:p>
          <a:p>
            <a:pPr algn="ctr"/>
            <a:r>
              <a:rPr lang="en-US" dirty="0"/>
              <a:t>CUTS TO THE HEART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87959-38A4-31FD-5AD2-CA9FD0863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170830"/>
            <a:ext cx="5151122" cy="304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i="0" dirty="0">
                <a:solidFill>
                  <a:schemeClr val="tx1"/>
                </a:solidFill>
                <a:effectLst/>
                <a:latin typeface="system-ui"/>
              </a:rPr>
              <a:t>“For the word of God is alive and active. Sharper than any double-edged sword, it penetrates even to dividing soul and spirit, joints and marrow; it judges the thoughts and attitudes of the heart.”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Hebrews 4:12</a:t>
            </a:r>
          </a:p>
        </p:txBody>
      </p:sp>
    </p:spTree>
    <p:extLst>
      <p:ext uri="{BB962C8B-B14F-4D97-AF65-F5344CB8AC3E}">
        <p14:creationId xmlns:p14="http://schemas.microsoft.com/office/powerpoint/2010/main" val="35360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lusters of black grapes growing on vines">
            <a:extLst>
              <a:ext uri="{FF2B5EF4-FFF2-40B4-BE49-F238E27FC236}">
                <a16:creationId xmlns:a16="http://schemas.microsoft.com/office/drawing/2014/main" id="{9B5BC235-B48C-A08E-C4C0-7495BF9714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r="7422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ADB06-554B-FDB7-0F9E-8854D3D42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657037"/>
            <a:ext cx="5334000" cy="3115994"/>
          </a:xfrm>
        </p:spPr>
        <p:txBody>
          <a:bodyPr vert="horz" lIns="91440" tIns="45720" rIns="91440" bIns="45720" rtlCol="0">
            <a:normAutofit/>
          </a:bodyPr>
          <a:lstStyle/>
          <a:p>
            <a:pPr marL="800100" indent="-514350">
              <a:buFont typeface="+mj-lt"/>
              <a:buAutoNum type="arabicPeriod"/>
            </a:pPr>
            <a:r>
              <a:rPr lang="en-US" b="1" u="sng" dirty="0"/>
              <a:t>THERE IS A DISTINCT PURPOSE</a:t>
            </a:r>
          </a:p>
          <a:p>
            <a:pPr marL="800100" indent="-514350">
              <a:buFont typeface="+mj-lt"/>
              <a:buAutoNum type="arabicPeriod"/>
            </a:pPr>
            <a:r>
              <a:rPr lang="en-US" b="1" u="sng" dirty="0"/>
              <a:t>THERE IS A DESTINGUISHED PURPOSE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F59D8-782E-CECD-51E5-F9B7AC11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u="sng" dirty="0"/>
              <a:t>II. THE PURPOSE OF THE TRUE VINE</a:t>
            </a:r>
          </a:p>
        </p:txBody>
      </p:sp>
    </p:spTree>
    <p:extLst>
      <p:ext uri="{BB962C8B-B14F-4D97-AF65-F5344CB8AC3E}">
        <p14:creationId xmlns:p14="http://schemas.microsoft.com/office/powerpoint/2010/main" val="364703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B1B1C5-0C5C-370C-E0FB-D0BE26C70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38704A-58EE-B4B2-5344-F70A67436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6737188-5FDB-A415-037A-762E22328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47D2FB-8A71-CB50-2616-4DE0576C2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6C3F0C-6D25-8223-DDFD-DFA642201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lusters of black grapes growing on vines">
            <a:extLst>
              <a:ext uri="{FF2B5EF4-FFF2-40B4-BE49-F238E27FC236}">
                <a16:creationId xmlns:a16="http://schemas.microsoft.com/office/drawing/2014/main" id="{C3C2FB60-4138-8864-CB63-23389348D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r="7422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15E823C-CD6F-8642-54EC-CC77721B2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3ED1-FDA8-1C9B-5C53-F9BF5F2A9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657037"/>
            <a:ext cx="5334000" cy="348280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0" algn="ctr">
              <a:buNone/>
            </a:pPr>
            <a:r>
              <a:rPr lang="en-US" b="1" dirty="0"/>
              <a:t>3. </a:t>
            </a:r>
            <a:r>
              <a:rPr lang="en-US" b="1" u="sng" dirty="0"/>
              <a:t>THERE IS A DELEGATED  PURPOSE</a:t>
            </a:r>
          </a:p>
          <a:p>
            <a:pPr marL="800100" indent="-514350">
              <a:buAutoNum type="alphaUcParenR"/>
            </a:pPr>
            <a:r>
              <a:rPr lang="en-US" b="1" dirty="0"/>
              <a:t>ATTACHED TO THE VINE</a:t>
            </a:r>
          </a:p>
          <a:p>
            <a:pPr marL="800100" indent="-514350">
              <a:buAutoNum type="alphaUcParenR"/>
            </a:pPr>
            <a:r>
              <a:rPr lang="en-US" b="1" dirty="0"/>
              <a:t>ABIDE IN THE VINE</a:t>
            </a:r>
          </a:p>
          <a:p>
            <a:pPr marL="800100" indent="-514350">
              <a:buAutoNum type="alphaUcParenR"/>
            </a:pPr>
            <a:r>
              <a:rPr lang="en-US" b="1" dirty="0"/>
              <a:t>AVAILABLE TO THE VINE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3F7FB-B9D8-A104-0E4E-FFF41917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u="sng" dirty="0"/>
              <a:t>II. THE PURPOSE OF THE TRUE VINE</a:t>
            </a:r>
          </a:p>
        </p:txBody>
      </p:sp>
    </p:spTree>
    <p:extLst>
      <p:ext uri="{BB962C8B-B14F-4D97-AF65-F5344CB8AC3E}">
        <p14:creationId xmlns:p14="http://schemas.microsoft.com/office/powerpoint/2010/main" val="257600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Bunch of grapes on vine">
            <a:extLst>
              <a:ext uri="{FF2B5EF4-FFF2-40B4-BE49-F238E27FC236}">
                <a16:creationId xmlns:a16="http://schemas.microsoft.com/office/drawing/2014/main" id="{44033260-7D24-81ED-5217-CBED33322C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14207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3ADF48-B4F5-0F72-8E2B-3E410C8B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213" y="2687471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457200">
              <a:buFont typeface="+mj-lt"/>
              <a:buAutoNum type="arabicPeriod"/>
            </a:pPr>
            <a:r>
              <a:rPr lang="en-US" sz="2400" b="1" dirty="0"/>
              <a:t>AN UNHINDERED PRAYER LIFE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400" b="1" dirty="0"/>
              <a:t>AN UNENDING LOVE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400" b="1" dirty="0"/>
              <a:t>AN UNCOMMON JOY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7CEE9-8405-A4CF-BA1D-EAFE9CDB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u="sng" dirty="0"/>
              <a:t>III. THE PROMISE OF THE TRUE VINE</a:t>
            </a:r>
          </a:p>
        </p:txBody>
      </p:sp>
    </p:spTree>
    <p:extLst>
      <p:ext uri="{BB962C8B-B14F-4D97-AF65-F5344CB8AC3E}">
        <p14:creationId xmlns:p14="http://schemas.microsoft.com/office/powerpoint/2010/main" val="283867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People running in grass">
            <a:extLst>
              <a:ext uri="{FF2B5EF4-FFF2-40B4-BE49-F238E27FC236}">
                <a16:creationId xmlns:a16="http://schemas.microsoft.com/office/drawing/2014/main" id="{527086D4-CB4C-1B6F-C9CF-50B33CF772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r="22107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8DBC-3EFC-ABFE-FF1A-C1F1E2544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- JOY IS DIVINE IN NATURE</a:t>
            </a:r>
          </a:p>
          <a:p>
            <a:pPr marL="0" indent="0" algn="ctr">
              <a:buNone/>
            </a:pPr>
            <a:r>
              <a:rPr lang="en-US" sz="2400" b="1" dirty="0"/>
              <a:t>-JOY IS NOT DEPENDENT UPON HAPPINESS</a:t>
            </a:r>
          </a:p>
          <a:p>
            <a:pPr marL="0" indent="0" algn="ctr">
              <a:buNone/>
            </a:pPr>
            <a:r>
              <a:rPr lang="en-US" sz="2400" b="1" dirty="0"/>
              <a:t>-JOY IS THE PRODUCT OF FAITH</a:t>
            </a:r>
          </a:p>
          <a:p>
            <a:pPr marL="0" indent="0" algn="ctr">
              <a:buNone/>
            </a:pPr>
            <a:r>
              <a:rPr lang="en-US" sz="2400" b="1" dirty="0"/>
              <a:t>-JOY IN THE LORD PRODUCES FAITHFULNESS TO THE LORD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19D04-7716-D21F-A7C4-75C8D9FD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u="sng" dirty="0"/>
              <a:t>III. THE PROMISE OF THE TRUE VINE</a:t>
            </a:r>
          </a:p>
        </p:txBody>
      </p:sp>
    </p:spTree>
    <p:extLst>
      <p:ext uri="{BB962C8B-B14F-4D97-AF65-F5344CB8AC3E}">
        <p14:creationId xmlns:p14="http://schemas.microsoft.com/office/powerpoint/2010/main" val="138490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Content Placeholder 4" descr="Hand holding bunch of grapes on vine">
            <a:extLst>
              <a:ext uri="{FF2B5EF4-FFF2-40B4-BE49-F238E27FC236}">
                <a16:creationId xmlns:a16="http://schemas.microsoft.com/office/drawing/2014/main" id="{0F03FEBC-E398-CCC7-EF6C-402B04989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r="2" b="2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D038C-6DB8-B94F-FA3C-43D5EBBD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4572000" cy="2286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YOU ABIDING IN THE VINE?</a:t>
            </a:r>
          </a:p>
        </p:txBody>
      </p:sp>
    </p:spTree>
    <p:extLst>
      <p:ext uri="{BB962C8B-B14F-4D97-AF65-F5344CB8AC3E}">
        <p14:creationId xmlns:p14="http://schemas.microsoft.com/office/powerpoint/2010/main" val="1459065804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332A1D"/>
      </a:dk2>
      <a:lt2>
        <a:srgbClr val="E4E2E8"/>
      </a:lt2>
      <a:accent1>
        <a:srgbClr val="93A96B"/>
      </a:accent1>
      <a:accent2>
        <a:srgbClr val="A7A259"/>
      </a:accent2>
      <a:accent3>
        <a:srgbClr val="C89762"/>
      </a:accent3>
      <a:accent4>
        <a:srgbClr val="CC766C"/>
      </a:accent4>
      <a:accent5>
        <a:srgbClr val="D587A0"/>
      </a:accent5>
      <a:accent6>
        <a:srgbClr val="CC6CB3"/>
      </a:accent6>
      <a:hlink>
        <a:srgbClr val="8169AE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244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Avenir Next LT Pro Light</vt:lpstr>
      <vt:lpstr>Sitka Subheading</vt:lpstr>
      <vt:lpstr>system-ui</vt:lpstr>
      <vt:lpstr>PebbleVTI</vt:lpstr>
      <vt:lpstr>THE TRUE VINE</vt:lpstr>
      <vt:lpstr>I. THE PERSONALITY OF THE TRUE VINE</vt:lpstr>
      <vt:lpstr>I. THE PERSONALITY OF THE TRUE VINE</vt:lpstr>
      <vt:lpstr>II. THE PURPOSE OF THE TRUE VINE</vt:lpstr>
      <vt:lpstr>II. THE PURPOSE OF THE TRUE VINE</vt:lpstr>
      <vt:lpstr>III. THE PROMISE OF THE TRUE VINE</vt:lpstr>
      <vt:lpstr>III. THE PROMISE OF THE TRUE VINE</vt:lpstr>
      <vt:lpstr>ARE YOU ABIDING IN THE VINE?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TRUE VINE</dc:title>
  <dc:creator>Victor Lalonde</dc:creator>
  <cp:lastModifiedBy>Victor Lalonde</cp:lastModifiedBy>
  <cp:revision>1</cp:revision>
  <dcterms:created xsi:type="dcterms:W3CDTF">2024-02-17T01:31:23Z</dcterms:created>
  <dcterms:modified xsi:type="dcterms:W3CDTF">2024-02-17T02:41:59Z</dcterms:modified>
</cp:coreProperties>
</file>