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2" d="100"/>
          <a:sy n="72" d="100"/>
        </p:scale>
        <p:origin x="6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C4CC30-1C24-436D-B5AB-4FC07ED8263E}"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176329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4CC30-1C24-436D-B5AB-4FC07ED8263E}"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181122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4CC30-1C24-436D-B5AB-4FC07ED8263E}"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74196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4CC30-1C24-436D-B5AB-4FC07ED8263E}"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91208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C4CC30-1C24-436D-B5AB-4FC07ED8263E}"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10947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C4CC30-1C24-436D-B5AB-4FC07ED8263E}"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318861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C4CC30-1C24-436D-B5AB-4FC07ED8263E}"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278232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C4CC30-1C24-436D-B5AB-4FC07ED8263E}"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148393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4CC30-1C24-436D-B5AB-4FC07ED8263E}"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272636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C4CC30-1C24-436D-B5AB-4FC07ED8263E}"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99119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C4CC30-1C24-436D-B5AB-4FC07ED8263E}"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13239-1244-4793-97E9-8D4F7A555D9E}" type="slidenum">
              <a:rPr lang="en-US" smtClean="0"/>
              <a:t>‹#›</a:t>
            </a:fld>
            <a:endParaRPr lang="en-US"/>
          </a:p>
        </p:txBody>
      </p:sp>
    </p:spTree>
    <p:extLst>
      <p:ext uri="{BB962C8B-B14F-4D97-AF65-F5344CB8AC3E}">
        <p14:creationId xmlns:p14="http://schemas.microsoft.com/office/powerpoint/2010/main" val="174501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4CC30-1C24-436D-B5AB-4FC07ED8263E}" type="datetimeFigureOut">
              <a:rPr lang="en-US" smtClean="0"/>
              <a:t>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13239-1244-4793-97E9-8D4F7A555D9E}" type="slidenum">
              <a:rPr lang="en-US" smtClean="0"/>
              <a:t>‹#›</a:t>
            </a:fld>
            <a:endParaRPr lang="en-US"/>
          </a:p>
        </p:txBody>
      </p:sp>
    </p:spTree>
    <p:extLst>
      <p:ext uri="{BB962C8B-B14F-4D97-AF65-F5344CB8AC3E}">
        <p14:creationId xmlns:p14="http://schemas.microsoft.com/office/powerpoint/2010/main" val="33069708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D285-7B28-4794-850B-724E1C5CB747}"/>
              </a:ext>
            </a:extLst>
          </p:cNvPr>
          <p:cNvSpPr>
            <a:spLocks noGrp="1"/>
          </p:cNvSpPr>
          <p:nvPr>
            <p:ph type="ctrTitle"/>
          </p:nvPr>
        </p:nvSpPr>
        <p:spPr>
          <a:xfrm>
            <a:off x="841247" y="1484243"/>
            <a:ext cx="4609057" cy="2781085"/>
          </a:xfrm>
        </p:spPr>
        <p:txBody>
          <a:bodyPr>
            <a:normAutofit/>
          </a:bodyPr>
          <a:lstStyle/>
          <a:p>
            <a:r>
              <a:rPr lang="en-US" b="1" dirty="0"/>
              <a:t>The Unsinkable Ship</a:t>
            </a:r>
          </a:p>
        </p:txBody>
      </p:sp>
      <p:sp>
        <p:nvSpPr>
          <p:cNvPr id="3" name="Subtitle 2">
            <a:extLst>
              <a:ext uri="{FF2B5EF4-FFF2-40B4-BE49-F238E27FC236}">
                <a16:creationId xmlns:a16="http://schemas.microsoft.com/office/drawing/2014/main" id="{04B2DC26-D572-41FF-BCF1-229853E05E99}"/>
              </a:ext>
            </a:extLst>
          </p:cNvPr>
          <p:cNvSpPr>
            <a:spLocks noGrp="1"/>
          </p:cNvSpPr>
          <p:nvPr>
            <p:ph type="subTitle" idx="1"/>
          </p:nvPr>
        </p:nvSpPr>
        <p:spPr>
          <a:xfrm>
            <a:off x="841247" y="4373385"/>
            <a:ext cx="4609057" cy="766040"/>
          </a:xfrm>
        </p:spPr>
        <p:txBody>
          <a:bodyPr>
            <a:normAutofit/>
          </a:bodyPr>
          <a:lstStyle/>
          <a:p>
            <a:r>
              <a:rPr lang="en-US" sz="4400" b="1" dirty="0"/>
              <a:t>Luke 12:20</a:t>
            </a:r>
          </a:p>
        </p:txBody>
      </p:sp>
      <p:sp>
        <p:nvSpPr>
          <p:cNvPr id="7" name="Freeform: Shape 9">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11">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large ship in the water&#10;&#10;Description automatically generated with medium confidence">
            <a:extLst>
              <a:ext uri="{FF2B5EF4-FFF2-40B4-BE49-F238E27FC236}">
                <a16:creationId xmlns:a16="http://schemas.microsoft.com/office/drawing/2014/main" id="{7028FFDC-B3E0-4C25-B1F2-E22C9FE754DD}"/>
              </a:ext>
            </a:extLst>
          </p:cNvPr>
          <p:cNvPicPr>
            <a:picLocks noChangeAspect="1"/>
          </p:cNvPicPr>
          <p:nvPr/>
        </p:nvPicPr>
        <p:blipFill rotWithShape="1">
          <a:blip r:embed="rId2">
            <a:extLst>
              <a:ext uri="{28A0092B-C50C-407E-A947-70E740481C1C}">
                <a14:useLocalDpi xmlns:a14="http://schemas.microsoft.com/office/drawing/2010/main" val="0"/>
              </a:ext>
            </a:extLst>
          </a:blip>
          <a:srcRect l="29553" r="354" b="1"/>
          <a:stretch/>
        </p:blipFill>
        <p:spPr>
          <a:xfrm>
            <a:off x="6874201" y="1655560"/>
            <a:ext cx="4346126" cy="3483864"/>
          </a:xfrm>
          <a:prstGeom prst="rect">
            <a:avLst/>
          </a:prstGeom>
        </p:spPr>
      </p:pic>
      <p:sp>
        <p:nvSpPr>
          <p:cNvPr id="14" name="Freeform: Shape 13">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06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4D13D-D2FF-4713-94AB-746D12C4B8C0}"/>
              </a:ext>
            </a:extLst>
          </p:cNvPr>
          <p:cNvSpPr>
            <a:spLocks noGrp="1"/>
          </p:cNvSpPr>
          <p:nvPr>
            <p:ph type="title"/>
          </p:nvPr>
        </p:nvSpPr>
        <p:spPr>
          <a:xfrm>
            <a:off x="9267909" y="126609"/>
            <a:ext cx="2469624" cy="6443003"/>
          </a:xfrm>
        </p:spPr>
        <p:txBody>
          <a:bodyPr vert="horz" lIns="91440" tIns="45720" rIns="91440" bIns="45720" rtlCol="0" anchor="ctr">
            <a:normAutofit fontScale="90000"/>
          </a:bodyPr>
          <a:lstStyle/>
          <a:p>
            <a:br>
              <a:rPr lang="en-US" sz="4000" b="1" kern="1200" dirty="0">
                <a:solidFill>
                  <a:schemeClr val="tx1"/>
                </a:solidFill>
                <a:latin typeface="+mj-lt"/>
                <a:ea typeface="+mj-ea"/>
                <a:cs typeface="+mj-cs"/>
              </a:rPr>
            </a:br>
            <a:r>
              <a:rPr lang="en-US" sz="4000" b="1" kern="1200" dirty="0">
                <a:solidFill>
                  <a:schemeClr val="tx1"/>
                </a:solidFill>
                <a:latin typeface="+mj-lt"/>
                <a:ea typeface="+mj-ea"/>
                <a:cs typeface="+mj-cs"/>
              </a:rPr>
              <a:t>Only 20 Lifeboats Available….</a:t>
            </a:r>
            <a:br>
              <a:rPr lang="en-US" sz="4000" b="1" kern="1200" dirty="0">
                <a:solidFill>
                  <a:schemeClr val="tx1"/>
                </a:solidFill>
                <a:latin typeface="+mj-lt"/>
                <a:ea typeface="+mj-ea"/>
                <a:cs typeface="+mj-cs"/>
              </a:rPr>
            </a:br>
            <a:br>
              <a:rPr lang="en-US" sz="4000" b="1" kern="1200" dirty="0">
                <a:solidFill>
                  <a:schemeClr val="tx1"/>
                </a:solidFill>
                <a:latin typeface="+mj-lt"/>
                <a:ea typeface="+mj-ea"/>
                <a:cs typeface="+mj-cs"/>
              </a:rPr>
            </a:br>
            <a:r>
              <a:rPr lang="en-US" sz="4000" b="1" dirty="0"/>
              <a:t>Each held 58 People..</a:t>
            </a:r>
            <a:br>
              <a:rPr lang="en-US" sz="4000" b="1" dirty="0"/>
            </a:br>
            <a:br>
              <a:rPr lang="en-US" sz="4000" b="1" dirty="0"/>
            </a:br>
            <a:r>
              <a:rPr lang="en-US" sz="4000" b="1" dirty="0"/>
              <a:t>Only Save 1180 People…</a:t>
            </a:r>
            <a:br>
              <a:rPr lang="en-US" sz="4000" b="1" dirty="0"/>
            </a:br>
            <a:r>
              <a:rPr lang="en-US" sz="4000" b="1" dirty="0"/>
              <a:t>2340 On Board</a:t>
            </a:r>
            <a:br>
              <a:rPr lang="en-US" sz="4000" b="1" dirty="0"/>
            </a:br>
            <a:endParaRPr lang="en-US" sz="4000" b="1" kern="1200" dirty="0">
              <a:solidFill>
                <a:schemeClr val="tx1"/>
              </a:solidFill>
              <a:latin typeface="+mj-lt"/>
              <a:ea typeface="+mj-ea"/>
              <a:cs typeface="+mj-cs"/>
            </a:endParaRPr>
          </a:p>
        </p:txBody>
      </p:sp>
      <p:sp>
        <p:nvSpPr>
          <p:cNvPr id="43" name="Rectangle 4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boat, water, outdoor, watercraft&#10;&#10;Description automatically generated">
            <a:extLst>
              <a:ext uri="{FF2B5EF4-FFF2-40B4-BE49-F238E27FC236}">
                <a16:creationId xmlns:a16="http://schemas.microsoft.com/office/drawing/2014/main" id="{56A5BC1C-80BE-4FA3-B8FB-48C330D6A3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628" r="-1" b="-1"/>
          <a:stretch/>
        </p:blipFill>
        <p:spPr>
          <a:xfrm>
            <a:off x="563686" y="858525"/>
            <a:ext cx="7571408" cy="5211906"/>
          </a:xfrm>
          <a:prstGeom prst="rect">
            <a:avLst/>
          </a:prstGeom>
        </p:spPr>
      </p:pic>
      <p:sp>
        <p:nvSpPr>
          <p:cNvPr id="47" name="Rectangle 4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51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AE2B6-BEF9-4451-8AE3-D17E999A12BA}"/>
              </a:ext>
            </a:extLst>
          </p:cNvPr>
          <p:cNvSpPr>
            <a:spLocks noGrp="1"/>
          </p:cNvSpPr>
          <p:nvPr>
            <p:ph type="title"/>
          </p:nvPr>
        </p:nvSpPr>
        <p:spPr>
          <a:xfrm>
            <a:off x="9232242" y="761415"/>
            <a:ext cx="2469624" cy="5406123"/>
          </a:xfrm>
        </p:spPr>
        <p:txBody>
          <a:bodyPr vert="horz" lIns="91440" tIns="45720" rIns="91440" bIns="45720" rtlCol="0" anchor="ctr">
            <a:normAutofit/>
          </a:bodyPr>
          <a:lstStyle/>
          <a:p>
            <a:pPr algn="ctr"/>
            <a:r>
              <a:rPr lang="en-US" sz="4000" b="1" dirty="0"/>
              <a:t>“Take life easy; eat, drink, and be merry!” </a:t>
            </a:r>
            <a:br>
              <a:rPr lang="en-US" sz="4000" b="1" dirty="0"/>
            </a:br>
            <a:br>
              <a:rPr lang="en-US" sz="4000" b="1" dirty="0"/>
            </a:br>
            <a:r>
              <a:rPr lang="en-US" sz="4000" b="1" dirty="0"/>
              <a:t>Luke 12:19 NIV</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itting in a chair on a beach&#10;&#10;Description automatically generated with low confidence">
            <a:extLst>
              <a:ext uri="{FF2B5EF4-FFF2-40B4-BE49-F238E27FC236}">
                <a16:creationId xmlns:a16="http://schemas.microsoft.com/office/drawing/2014/main" id="{2E66D5ED-63A9-41D1-A67C-6D3B743711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88" r="1143" b="1"/>
          <a:stretch/>
        </p:blipFill>
        <p:spPr>
          <a:xfrm>
            <a:off x="545238" y="8585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06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200B-9F7F-4AE5-8CF1-C0A70E782399}"/>
              </a:ext>
            </a:extLst>
          </p:cNvPr>
          <p:cNvSpPr>
            <a:spLocks noGrp="1"/>
          </p:cNvSpPr>
          <p:nvPr>
            <p:ph type="title"/>
          </p:nvPr>
        </p:nvSpPr>
        <p:spPr>
          <a:xfrm>
            <a:off x="4965432" y="770053"/>
            <a:ext cx="6586491" cy="2475914"/>
          </a:xfrm>
        </p:spPr>
        <p:txBody>
          <a:bodyPr vert="horz" lIns="91440" tIns="45720" rIns="91440" bIns="45720" rtlCol="0" anchor="ctr">
            <a:normAutofit fontScale="90000"/>
          </a:bodyPr>
          <a:lstStyle/>
          <a:p>
            <a:pPr algn="ctr"/>
            <a:r>
              <a:rPr lang="en-US" sz="5000" b="1" dirty="0"/>
              <a:t>JOHN JACOB ASTOR IV &amp; </a:t>
            </a:r>
            <a:br>
              <a:rPr lang="en-US" sz="5000" b="1" dirty="0"/>
            </a:br>
            <a:r>
              <a:rPr lang="en-US" sz="5000" b="1" dirty="0"/>
              <a:t>HIS 19 YEAR OLD BRIDE, MADELAINE</a:t>
            </a:r>
            <a:br>
              <a:rPr lang="en-US" sz="5000" dirty="0"/>
            </a:br>
            <a:endParaRPr lang="en-US" sz="5000" dirty="0"/>
          </a:p>
        </p:txBody>
      </p:sp>
      <p:sp>
        <p:nvSpPr>
          <p:cNvPr id="4" name="Text Placeholder 3">
            <a:extLst>
              <a:ext uri="{FF2B5EF4-FFF2-40B4-BE49-F238E27FC236}">
                <a16:creationId xmlns:a16="http://schemas.microsoft.com/office/drawing/2014/main" id="{4F8A8E16-1E89-4E2C-9975-5DD14B50805F}"/>
              </a:ext>
            </a:extLst>
          </p:cNvPr>
          <p:cNvSpPr>
            <a:spLocks noGrp="1"/>
          </p:cNvSpPr>
          <p:nvPr>
            <p:ph type="body" sz="half" idx="2"/>
          </p:nvPr>
        </p:nvSpPr>
        <p:spPr>
          <a:xfrm>
            <a:off x="4965432" y="2849217"/>
            <a:ext cx="6586489" cy="1690469"/>
          </a:xfrm>
        </p:spPr>
        <p:txBody>
          <a:bodyPr vert="horz" lIns="91440" tIns="45720" rIns="91440" bIns="45720" rtlCol="0">
            <a:normAutofit/>
          </a:bodyPr>
          <a:lstStyle/>
          <a:p>
            <a:pPr indent="-228600">
              <a:buFont typeface="Arial" panose="020B0604020202020204" pitchFamily="34" charset="0"/>
              <a:buChar char="•"/>
            </a:pPr>
            <a:endParaRPr lang="en-US" sz="2400" dirty="0"/>
          </a:p>
          <a:p>
            <a:pPr indent="-228600" algn="ctr">
              <a:buFont typeface="Arial" panose="020B0604020202020204" pitchFamily="34" charset="0"/>
              <a:buChar char="•"/>
            </a:pPr>
            <a:r>
              <a:rPr lang="en-US" sz="3600" b="1" dirty="0"/>
              <a:t>WORTH $150 MILLION</a:t>
            </a:r>
          </a:p>
          <a:p>
            <a:pPr algn="ctr"/>
            <a:endParaRPr lang="en-US" sz="2400" dirty="0"/>
          </a:p>
        </p:txBody>
      </p:sp>
      <p:pic>
        <p:nvPicPr>
          <p:cNvPr id="6" name="Picture Placeholder 5" descr="Two people&#10;&#10;Description automatically generated with low confidence">
            <a:extLst>
              <a:ext uri="{FF2B5EF4-FFF2-40B4-BE49-F238E27FC236}">
                <a16:creationId xmlns:a16="http://schemas.microsoft.com/office/drawing/2014/main" id="{577ACCEB-9E24-4433-9F35-C4C62917075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464" r="-1" b="5463"/>
          <a:stretch/>
        </p:blipFill>
        <p:spPr>
          <a:xfrm>
            <a:off x="20" y="10"/>
            <a:ext cx="4635571" cy="6857990"/>
          </a:xfrm>
          <a:prstGeom prst="rect">
            <a:avLst/>
          </a:prstGeom>
          <a:effectLst/>
        </p:spPr>
      </p:pic>
    </p:spTree>
    <p:extLst>
      <p:ext uri="{BB962C8B-B14F-4D97-AF65-F5344CB8AC3E}">
        <p14:creationId xmlns:p14="http://schemas.microsoft.com/office/powerpoint/2010/main" val="318451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ACA1-F5C1-4EFC-9434-E12ABBE6C6AF}"/>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5400" b="1" dirty="0"/>
              <a:t>BENJAMIN GUGGENHEIM</a:t>
            </a:r>
          </a:p>
        </p:txBody>
      </p:sp>
      <p:sp>
        <p:nvSpPr>
          <p:cNvPr id="4" name="Text Placeholder 3">
            <a:extLst>
              <a:ext uri="{FF2B5EF4-FFF2-40B4-BE49-F238E27FC236}">
                <a16:creationId xmlns:a16="http://schemas.microsoft.com/office/drawing/2014/main" id="{ED245CA8-1F7A-4443-B69D-B8285686D7BF}"/>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endParaRPr lang="en-US" sz="3200" dirty="0"/>
          </a:p>
          <a:p>
            <a:pPr indent="-228600">
              <a:buFont typeface="Arial" panose="020B0604020202020204" pitchFamily="34" charset="0"/>
              <a:buChar char="•"/>
            </a:pPr>
            <a:r>
              <a:rPr lang="en-US" sz="3200" b="1" dirty="0"/>
              <a:t>HEAD OF THE AMERCIAN SMELTING &amp; REFINING COMPANY</a:t>
            </a:r>
          </a:p>
          <a:p>
            <a:endParaRPr lang="en-US" sz="3200" b="1" dirty="0"/>
          </a:p>
          <a:p>
            <a:pPr indent="-228600">
              <a:buFont typeface="Arial" panose="020B0604020202020204" pitchFamily="34" charset="0"/>
              <a:buChar char="•"/>
            </a:pPr>
            <a:r>
              <a:rPr lang="en-US" sz="3200" b="1" dirty="0"/>
              <a:t>WORTH $95 MILLION</a:t>
            </a:r>
          </a:p>
        </p:txBody>
      </p:sp>
      <p:pic>
        <p:nvPicPr>
          <p:cNvPr id="6" name="Picture Placeholder 5" descr="A person in a suit&#10;&#10;Description automatically generated with low confidence">
            <a:extLst>
              <a:ext uri="{FF2B5EF4-FFF2-40B4-BE49-F238E27FC236}">
                <a16:creationId xmlns:a16="http://schemas.microsoft.com/office/drawing/2014/main" id="{FBBF71F1-B109-4F64-8DF5-ED927EE1943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987" r="5360"/>
          <a:stretch/>
        </p:blipFill>
        <p:spPr>
          <a:xfrm>
            <a:off x="20" y="10"/>
            <a:ext cx="4635571" cy="6857990"/>
          </a:xfrm>
          <a:prstGeom prst="rect">
            <a:avLst/>
          </a:prstGeom>
          <a:effectLst/>
        </p:spPr>
      </p:pic>
    </p:spTree>
    <p:extLst>
      <p:ext uri="{BB962C8B-B14F-4D97-AF65-F5344CB8AC3E}">
        <p14:creationId xmlns:p14="http://schemas.microsoft.com/office/powerpoint/2010/main" val="130680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354A-83B2-42F4-AD7A-AD97655B6008}"/>
              </a:ext>
            </a:extLst>
          </p:cNvPr>
          <p:cNvSpPr>
            <a:spLocks noGrp="1"/>
          </p:cNvSpPr>
          <p:nvPr>
            <p:ph type="title"/>
          </p:nvPr>
        </p:nvSpPr>
        <p:spPr>
          <a:xfrm>
            <a:off x="4965430" y="629266"/>
            <a:ext cx="6586491" cy="1676603"/>
          </a:xfrm>
        </p:spPr>
        <p:txBody>
          <a:bodyPr vert="horz" lIns="91440" tIns="45720" rIns="91440" bIns="45720" rtlCol="0" anchor="ctr">
            <a:normAutofit fontScale="90000"/>
          </a:bodyPr>
          <a:lstStyle/>
          <a:p>
            <a:r>
              <a:rPr lang="en-US" sz="6000" b="1" dirty="0"/>
              <a:t>ISADORE &amp; IDA STRAUS</a:t>
            </a:r>
          </a:p>
        </p:txBody>
      </p:sp>
      <p:sp>
        <p:nvSpPr>
          <p:cNvPr id="4" name="Text Placeholder 3">
            <a:extLst>
              <a:ext uri="{FF2B5EF4-FFF2-40B4-BE49-F238E27FC236}">
                <a16:creationId xmlns:a16="http://schemas.microsoft.com/office/drawing/2014/main" id="{A737EDAA-4151-4D85-9371-CC5F4169BF1F}"/>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endParaRPr lang="en-US" sz="3600" b="1" dirty="0"/>
          </a:p>
          <a:p>
            <a:pPr indent="-228600">
              <a:buFont typeface="Arial" panose="020B0604020202020204" pitchFamily="34" charset="0"/>
              <a:buChar char="•"/>
            </a:pPr>
            <a:r>
              <a:rPr lang="en-US" sz="3600" b="1" dirty="0"/>
              <a:t>OWNERS OF LEVIS</a:t>
            </a:r>
          </a:p>
          <a:p>
            <a:pPr indent="-228600">
              <a:buFont typeface="Arial" panose="020B0604020202020204" pitchFamily="34" charset="0"/>
              <a:buChar char="•"/>
            </a:pPr>
            <a:r>
              <a:rPr lang="en-US" sz="3600" b="1" dirty="0"/>
              <a:t>WORTH $50 MILLION</a:t>
            </a:r>
          </a:p>
        </p:txBody>
      </p:sp>
      <p:pic>
        <p:nvPicPr>
          <p:cNvPr id="6" name="Picture Placeholder 5" descr="A picture containing person, outdoor, white, old&#10;&#10;Description automatically generated">
            <a:extLst>
              <a:ext uri="{FF2B5EF4-FFF2-40B4-BE49-F238E27FC236}">
                <a16:creationId xmlns:a16="http://schemas.microsoft.com/office/drawing/2014/main" id="{D4B952A2-4B0E-4805-8F47-A6EABAF0AC7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43" r="7180" b="1"/>
          <a:stretch/>
        </p:blipFill>
        <p:spPr>
          <a:xfrm>
            <a:off x="20" y="10"/>
            <a:ext cx="4635571" cy="6857990"/>
          </a:xfrm>
          <a:prstGeom prst="rect">
            <a:avLst/>
          </a:prstGeom>
          <a:effectLst/>
        </p:spPr>
      </p:pic>
    </p:spTree>
    <p:extLst>
      <p:ext uri="{BB962C8B-B14F-4D97-AF65-F5344CB8AC3E}">
        <p14:creationId xmlns:p14="http://schemas.microsoft.com/office/powerpoint/2010/main" val="210994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EFC2-F06D-4E89-BA1A-12DA0C2EC82E}"/>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5400" b="1" dirty="0"/>
              <a:t>JAY BRUCE ISMAY</a:t>
            </a:r>
            <a:r>
              <a:rPr lang="en-US" sz="5400" dirty="0"/>
              <a:t>	</a:t>
            </a:r>
          </a:p>
        </p:txBody>
      </p:sp>
      <p:sp>
        <p:nvSpPr>
          <p:cNvPr id="4" name="Text Placeholder 3">
            <a:extLst>
              <a:ext uri="{FF2B5EF4-FFF2-40B4-BE49-F238E27FC236}">
                <a16:creationId xmlns:a16="http://schemas.microsoft.com/office/drawing/2014/main" id="{0069292E-61B7-4B29-9F38-A0845AC07EE0}"/>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endParaRPr lang="en-US" sz="2400" dirty="0"/>
          </a:p>
          <a:p>
            <a:pPr indent="-228600">
              <a:buFont typeface="Arial" panose="020B0604020202020204" pitchFamily="34" charset="0"/>
              <a:buChar char="•"/>
            </a:pPr>
            <a:r>
              <a:rPr lang="en-US" sz="3200" b="1" dirty="0"/>
              <a:t>HEAD OF THE INTERNATIONAL MERCANTILE MARINE COMPANY</a:t>
            </a:r>
          </a:p>
          <a:p>
            <a:pPr indent="-228600">
              <a:buFont typeface="Arial" panose="020B0604020202020204" pitchFamily="34" charset="0"/>
              <a:buChar char="•"/>
            </a:pPr>
            <a:r>
              <a:rPr lang="en-US" sz="3200" b="1" dirty="0"/>
              <a:t>WORTH $40 MILLION</a:t>
            </a:r>
          </a:p>
        </p:txBody>
      </p:sp>
      <p:pic>
        <p:nvPicPr>
          <p:cNvPr id="6" name="Picture Placeholder 5" descr="A person with a mustache&#10;&#10;Description automatically generated with medium confidence">
            <a:extLst>
              <a:ext uri="{FF2B5EF4-FFF2-40B4-BE49-F238E27FC236}">
                <a16:creationId xmlns:a16="http://schemas.microsoft.com/office/drawing/2014/main" id="{E41FA444-F89C-41BB-84BA-08A626B753A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68" r="4804" b="3"/>
          <a:stretch/>
        </p:blipFill>
        <p:spPr>
          <a:xfrm>
            <a:off x="20" y="10"/>
            <a:ext cx="4635571" cy="6857990"/>
          </a:xfrm>
          <a:prstGeom prst="rect">
            <a:avLst/>
          </a:prstGeom>
          <a:effectLst/>
        </p:spPr>
      </p:pic>
    </p:spTree>
    <p:extLst>
      <p:ext uri="{BB962C8B-B14F-4D97-AF65-F5344CB8AC3E}">
        <p14:creationId xmlns:p14="http://schemas.microsoft.com/office/powerpoint/2010/main" val="195440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BB241-B2E0-4EF1-8B57-E881793E6719}"/>
              </a:ext>
            </a:extLst>
          </p:cNvPr>
          <p:cNvSpPr>
            <a:spLocks noGrp="1"/>
          </p:cNvSpPr>
          <p:nvPr>
            <p:ph type="title"/>
          </p:nvPr>
        </p:nvSpPr>
        <p:spPr>
          <a:xfrm>
            <a:off x="8115300" y="1562669"/>
            <a:ext cx="3389515" cy="3164076"/>
          </a:xfrm>
        </p:spPr>
        <p:txBody>
          <a:bodyPr vert="horz" lIns="91440" tIns="45720" rIns="91440" bIns="45720" rtlCol="0" anchor="b">
            <a:normAutofit/>
          </a:bodyPr>
          <a:lstStyle/>
          <a:p>
            <a:pPr algn="ctr"/>
            <a:r>
              <a:rPr lang="en-US" sz="3200" b="1" dirty="0">
                <a:solidFill>
                  <a:schemeClr val="tx1">
                    <a:lumMod val="85000"/>
                    <a:lumOff val="15000"/>
                  </a:schemeClr>
                </a:solidFill>
              </a:rPr>
              <a:t>“Wealth is worthless in the day of wrath, but righteousness delivers from death.” </a:t>
            </a:r>
            <a:br>
              <a:rPr lang="en-US" sz="3200" b="1" dirty="0">
                <a:solidFill>
                  <a:schemeClr val="tx1">
                    <a:lumMod val="85000"/>
                    <a:lumOff val="15000"/>
                  </a:schemeClr>
                </a:solidFill>
              </a:rPr>
            </a:br>
            <a:r>
              <a:rPr lang="en-US" sz="3200" b="1" dirty="0">
                <a:solidFill>
                  <a:schemeClr val="tx1">
                    <a:lumMod val="85000"/>
                    <a:lumOff val="15000"/>
                  </a:schemeClr>
                </a:solidFill>
              </a:rPr>
              <a:t>-Proverbs 11:4 NIV</a:t>
            </a:r>
          </a:p>
        </p:txBody>
      </p:sp>
      <p:pic>
        <p:nvPicPr>
          <p:cNvPr id="5" name="Content Placeholder 4" descr="Pile of credit cards">
            <a:extLst>
              <a:ext uri="{FF2B5EF4-FFF2-40B4-BE49-F238E27FC236}">
                <a16:creationId xmlns:a16="http://schemas.microsoft.com/office/drawing/2014/main" id="{3113CCA7-9E2C-4D25-9727-5DF39D8D06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825" r="16564" b="-2"/>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362991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F3F06-37A3-4E3C-BF1E-E224975C2F1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u="sng">
                <a:solidFill>
                  <a:srgbClr val="FFFFFF"/>
                </a:solidFill>
              </a:rPr>
              <a:t>II. Unprepared</a:t>
            </a:r>
          </a:p>
        </p:txBody>
      </p:sp>
      <p:pic>
        <p:nvPicPr>
          <p:cNvPr id="5" name="Content Placeholder 4" descr="Text, logo&#10;&#10;Description automatically generated">
            <a:extLst>
              <a:ext uri="{FF2B5EF4-FFF2-40B4-BE49-F238E27FC236}">
                <a16:creationId xmlns:a16="http://schemas.microsoft.com/office/drawing/2014/main" id="{ED87BDE1-10A2-49CB-A357-457BFDE78D7F}"/>
              </a:ext>
            </a:extLst>
          </p:cNvPr>
          <p:cNvPicPr>
            <a:picLocks noChangeAspect="1"/>
          </p:cNvPicPr>
          <p:nvPr/>
        </p:nvPicPr>
        <p:blipFill rotWithShape="1">
          <a:blip r:embed="rId2">
            <a:extLst>
              <a:ext uri="{28A0092B-C50C-407E-A947-70E740481C1C}">
                <a14:useLocalDpi xmlns:a14="http://schemas.microsoft.com/office/drawing/2010/main" val="0"/>
              </a:ext>
            </a:extLst>
          </a:blip>
          <a:srcRect l="2592" r="2186" b="8507"/>
          <a:stretch/>
        </p:blipFill>
        <p:spPr>
          <a:xfrm>
            <a:off x="794355" y="307731"/>
            <a:ext cx="4507286" cy="3997637"/>
          </a:xfrm>
          <a:prstGeom prst="rect">
            <a:avLst/>
          </a:prstGeom>
        </p:spPr>
      </p:pic>
      <p:pic>
        <p:nvPicPr>
          <p:cNvPr id="7" name="Content Placeholder 6" descr="A person wearing a hat and holding a microphone&#10;&#10;Description automatically generated with low confidence">
            <a:extLst>
              <a:ext uri="{FF2B5EF4-FFF2-40B4-BE49-F238E27FC236}">
                <a16:creationId xmlns:a16="http://schemas.microsoft.com/office/drawing/2014/main" id="{BF13DF49-9B90-4049-9D52-D99AEB5411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79937" y="307731"/>
            <a:ext cx="4528129" cy="3997637"/>
          </a:xfrm>
          <a:prstGeom prst="rect">
            <a:avLst/>
          </a:prstGeom>
        </p:spPr>
      </p:pic>
      <p:cxnSp>
        <p:nvCxnSpPr>
          <p:cNvPr id="40" name="Straight Connector 3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6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80C912-A8D1-4FCD-BFD9-264A0951A0C0}"/>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a:solidFill>
                  <a:srgbClr val="FFFFFF"/>
                </a:solidFill>
                <a:latin typeface="+mj-lt"/>
                <a:ea typeface="+mj-ea"/>
                <a:cs typeface="+mj-cs"/>
              </a:rPr>
              <a:t>The Luxurious Titanic</a:t>
            </a:r>
          </a:p>
        </p:txBody>
      </p:sp>
      <p:pic>
        <p:nvPicPr>
          <p:cNvPr id="14" name="Picture 13" descr="A group of people on a bridge&#10;&#10;Description automatically generated with medium confidence">
            <a:extLst>
              <a:ext uri="{FF2B5EF4-FFF2-40B4-BE49-F238E27FC236}">
                <a16:creationId xmlns:a16="http://schemas.microsoft.com/office/drawing/2014/main" id="{1EBC667D-C45B-4EDB-8BAE-882C0037F925}"/>
              </a:ext>
            </a:extLst>
          </p:cNvPr>
          <p:cNvPicPr>
            <a:picLocks noChangeAspect="1"/>
          </p:cNvPicPr>
          <p:nvPr/>
        </p:nvPicPr>
        <p:blipFill rotWithShape="1">
          <a:blip r:embed="rId2">
            <a:extLst>
              <a:ext uri="{28A0092B-C50C-407E-A947-70E740481C1C}">
                <a14:useLocalDpi xmlns:a14="http://schemas.microsoft.com/office/drawing/2010/main" val="0"/>
              </a:ext>
            </a:extLst>
          </a:blip>
          <a:srcRect l="27300" t="-1" r="12957" b="8598"/>
          <a:stretch/>
        </p:blipFill>
        <p:spPr>
          <a:xfrm>
            <a:off x="307840" y="321732"/>
            <a:ext cx="3793472" cy="4111321"/>
          </a:xfrm>
          <a:prstGeom prst="rect">
            <a:avLst/>
          </a:prstGeom>
        </p:spPr>
      </p:pic>
      <p:pic>
        <p:nvPicPr>
          <p:cNvPr id="8" name="Content Placeholder 7" descr="A picture containing outdoor, building&#10;&#10;Description automatically generated">
            <a:extLst>
              <a:ext uri="{FF2B5EF4-FFF2-40B4-BE49-F238E27FC236}">
                <a16:creationId xmlns:a16="http://schemas.microsoft.com/office/drawing/2014/main" id="{266022F8-191C-4019-9E68-87F5F7B77C7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536" b="8131"/>
          <a:stretch/>
        </p:blipFill>
        <p:spPr>
          <a:xfrm>
            <a:off x="4194959" y="321734"/>
            <a:ext cx="3797570" cy="2010551"/>
          </a:xfrm>
          <a:prstGeom prst="rect">
            <a:avLst/>
          </a:prstGeom>
        </p:spPr>
      </p:pic>
      <p:pic>
        <p:nvPicPr>
          <p:cNvPr id="10" name="Picture 9" descr="A picture containing indoor, table, decorated, furniture&#10;&#10;Description automatically generated">
            <a:extLst>
              <a:ext uri="{FF2B5EF4-FFF2-40B4-BE49-F238E27FC236}">
                <a16:creationId xmlns:a16="http://schemas.microsoft.com/office/drawing/2014/main" id="{A67A2DC7-292C-4D0E-B72D-E776D884D5B2}"/>
              </a:ext>
            </a:extLst>
          </p:cNvPr>
          <p:cNvPicPr>
            <a:picLocks noChangeAspect="1"/>
          </p:cNvPicPr>
          <p:nvPr/>
        </p:nvPicPr>
        <p:blipFill rotWithShape="1">
          <a:blip r:embed="rId4">
            <a:extLst>
              <a:ext uri="{28A0092B-C50C-407E-A947-70E740481C1C}">
                <a14:useLocalDpi xmlns:a14="http://schemas.microsoft.com/office/drawing/2010/main" val="0"/>
              </a:ext>
            </a:extLst>
          </a:blip>
          <a:srcRect t="11554" r="-3" b="-3"/>
          <a:stretch/>
        </p:blipFill>
        <p:spPr>
          <a:xfrm>
            <a:off x="4190180" y="2422097"/>
            <a:ext cx="3794760" cy="2013804"/>
          </a:xfrm>
          <a:prstGeom prst="rect">
            <a:avLst/>
          </a:prstGeom>
        </p:spPr>
      </p:pic>
      <p:pic>
        <p:nvPicPr>
          <p:cNvPr id="12" name="Picture 11">
            <a:extLst>
              <a:ext uri="{FF2B5EF4-FFF2-40B4-BE49-F238E27FC236}">
                <a16:creationId xmlns:a16="http://schemas.microsoft.com/office/drawing/2014/main" id="{5CBB9A1F-FC05-4FBF-B864-7C1129D6A7FC}"/>
              </a:ext>
            </a:extLst>
          </p:cNvPr>
          <p:cNvPicPr>
            <a:picLocks noChangeAspect="1"/>
          </p:cNvPicPr>
          <p:nvPr/>
        </p:nvPicPr>
        <p:blipFill rotWithShape="1">
          <a:blip r:embed="rId5">
            <a:extLst>
              <a:ext uri="{28A0092B-C50C-407E-A947-70E740481C1C}">
                <a14:useLocalDpi xmlns:a14="http://schemas.microsoft.com/office/drawing/2010/main" val="0"/>
              </a:ext>
            </a:extLst>
          </a:blip>
          <a:srcRect l="14887" r="18880" b="2"/>
          <a:stretch/>
        </p:blipFill>
        <p:spPr>
          <a:xfrm>
            <a:off x="8086176" y="321733"/>
            <a:ext cx="3797984" cy="4111321"/>
          </a:xfrm>
          <a:prstGeom prst="rect">
            <a:avLst/>
          </a:prstGeom>
        </p:spPr>
      </p:pic>
      <p:pic>
        <p:nvPicPr>
          <p:cNvPr id="6" name="Content Placeholder 5" descr="A picture containing indoor, ceiling, furniture, several&#10;&#10;Description automatically generated">
            <a:extLst>
              <a:ext uri="{FF2B5EF4-FFF2-40B4-BE49-F238E27FC236}">
                <a16:creationId xmlns:a16="http://schemas.microsoft.com/office/drawing/2014/main" id="{192A7A36-61AC-4AB7-A5E9-9F0570BB8AF2}"/>
              </a:ext>
            </a:extLst>
          </p:cNvPr>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l="5629"/>
          <a:stretch/>
        </p:blipFill>
        <p:spPr>
          <a:xfrm>
            <a:off x="307840" y="4525715"/>
            <a:ext cx="3794760" cy="2010551"/>
          </a:xfrm>
          <a:prstGeom prst="rect">
            <a:avLst/>
          </a:prstGeom>
        </p:spPr>
      </p:pic>
      <p:cxnSp>
        <p:nvCxnSpPr>
          <p:cNvPr id="28" name="Straight Connector 27">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48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old&#10;&#10;Description automatically generated">
            <a:extLst>
              <a:ext uri="{FF2B5EF4-FFF2-40B4-BE49-F238E27FC236}">
                <a16:creationId xmlns:a16="http://schemas.microsoft.com/office/drawing/2014/main" id="{F6395313-DBA5-4B4D-B488-9339CD3D273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641"/>
          <a:stretch/>
        </p:blipFill>
        <p:spPr>
          <a:xfrm>
            <a:off x="6421035" y="1645527"/>
            <a:ext cx="5129784" cy="3566945"/>
          </a:xfrm>
          <a:prstGeom prst="rect">
            <a:avLst/>
          </a:prstGeom>
        </p:spPr>
      </p:pic>
      <p:sp>
        <p:nvSpPr>
          <p:cNvPr id="25" name="Rectangle 2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floor, ceiling, room, indoor&#10;&#10;Description automatically generated">
            <a:extLst>
              <a:ext uri="{FF2B5EF4-FFF2-40B4-BE49-F238E27FC236}">
                <a16:creationId xmlns:a16="http://schemas.microsoft.com/office/drawing/2014/main" id="{CCBF5491-5D3B-4ED8-90E3-C0434307D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0" y="1722181"/>
            <a:ext cx="5129784" cy="3413638"/>
          </a:xfrm>
          <a:prstGeom prst="rect">
            <a:avLst/>
          </a:prstGeom>
        </p:spPr>
      </p:pic>
      <p:sp>
        <p:nvSpPr>
          <p:cNvPr id="8" name="TextBox 7">
            <a:extLst>
              <a:ext uri="{FF2B5EF4-FFF2-40B4-BE49-F238E27FC236}">
                <a16:creationId xmlns:a16="http://schemas.microsoft.com/office/drawing/2014/main" id="{73016A73-DE1E-4E98-8402-5BFBC1200DFE}"/>
              </a:ext>
            </a:extLst>
          </p:cNvPr>
          <p:cNvSpPr txBox="1"/>
          <p:nvPr/>
        </p:nvSpPr>
        <p:spPr>
          <a:xfrm>
            <a:off x="665825" y="717452"/>
            <a:ext cx="4940970" cy="523220"/>
          </a:xfrm>
          <a:prstGeom prst="rect">
            <a:avLst/>
          </a:prstGeom>
          <a:noFill/>
          <a:ln w="19050">
            <a:solidFill>
              <a:schemeClr val="bg1"/>
            </a:solidFill>
          </a:ln>
        </p:spPr>
        <p:txBody>
          <a:bodyPr wrap="square" rtlCol="0">
            <a:spAutoFit/>
          </a:bodyPr>
          <a:lstStyle/>
          <a:p>
            <a:pPr algn="ctr"/>
            <a:r>
              <a:rPr lang="en-US" sz="2800" b="1" dirty="0">
                <a:solidFill>
                  <a:schemeClr val="bg1"/>
                </a:solidFill>
              </a:rPr>
              <a:t>Luxurious Suites $4300</a:t>
            </a:r>
          </a:p>
        </p:txBody>
      </p:sp>
      <p:sp>
        <p:nvSpPr>
          <p:cNvPr id="9" name="TextBox 8">
            <a:extLst>
              <a:ext uri="{FF2B5EF4-FFF2-40B4-BE49-F238E27FC236}">
                <a16:creationId xmlns:a16="http://schemas.microsoft.com/office/drawing/2014/main" id="{E5254EA9-0640-4E4C-8A83-EE09A7F6493D}"/>
              </a:ext>
            </a:extLst>
          </p:cNvPr>
          <p:cNvSpPr txBox="1"/>
          <p:nvPr/>
        </p:nvSpPr>
        <p:spPr>
          <a:xfrm>
            <a:off x="6718852" y="717452"/>
            <a:ext cx="4532244" cy="523220"/>
          </a:xfrm>
          <a:prstGeom prst="rect">
            <a:avLst/>
          </a:prstGeom>
          <a:noFill/>
          <a:ln w="12700">
            <a:solidFill>
              <a:schemeClr val="bg1"/>
            </a:solidFill>
          </a:ln>
        </p:spPr>
        <p:txBody>
          <a:bodyPr wrap="square" rtlCol="0">
            <a:spAutoFit/>
          </a:bodyPr>
          <a:lstStyle/>
          <a:p>
            <a:pPr algn="ctr"/>
            <a:r>
              <a:rPr lang="en-US" sz="2800" b="1" dirty="0">
                <a:solidFill>
                  <a:schemeClr val="bg1"/>
                </a:solidFill>
              </a:rPr>
              <a:t>Mechanical</a:t>
            </a:r>
            <a:r>
              <a:rPr lang="en-US" dirty="0">
                <a:solidFill>
                  <a:schemeClr val="bg1"/>
                </a:solidFill>
              </a:rPr>
              <a:t> </a:t>
            </a:r>
            <a:r>
              <a:rPr lang="en-US" sz="2800" b="1" dirty="0">
                <a:solidFill>
                  <a:schemeClr val="bg1"/>
                </a:solidFill>
              </a:rPr>
              <a:t>Horses</a:t>
            </a:r>
            <a:endParaRPr lang="en-US" b="1" dirty="0">
              <a:solidFill>
                <a:schemeClr val="bg1"/>
              </a:solidFill>
            </a:endParaRPr>
          </a:p>
        </p:txBody>
      </p:sp>
    </p:spTree>
    <p:extLst>
      <p:ext uri="{BB962C8B-B14F-4D97-AF65-F5344CB8AC3E}">
        <p14:creationId xmlns:p14="http://schemas.microsoft.com/office/powerpoint/2010/main" val="296686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6F847C8-7801-44D8-8CCA-CDBA7AD91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E600F8C-C8F3-420C-9D3B-E1FBE7BA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41D70-32CF-46D2-9FF1-6A9D044717F4}"/>
              </a:ext>
            </a:extLst>
          </p:cNvPr>
          <p:cNvSpPr>
            <a:spLocks noGrp="1"/>
          </p:cNvSpPr>
          <p:nvPr>
            <p:ph type="title"/>
          </p:nvPr>
        </p:nvSpPr>
        <p:spPr>
          <a:xfrm>
            <a:off x="1010024" y="1383527"/>
            <a:ext cx="6072333" cy="4175166"/>
          </a:xfrm>
        </p:spPr>
        <p:txBody>
          <a:bodyPr vert="horz" lIns="91440" tIns="45720" rIns="91440" bIns="45720" rtlCol="0" anchor="ctr">
            <a:normAutofit/>
          </a:bodyPr>
          <a:lstStyle/>
          <a:p>
            <a:pPr algn="r"/>
            <a:r>
              <a:rPr lang="en-US" sz="3800" b="1" kern="1200">
                <a:solidFill>
                  <a:schemeClr val="tx1"/>
                </a:solidFill>
                <a:latin typeface="+mj-lt"/>
                <a:ea typeface="+mj-ea"/>
                <a:cs typeface="+mj-cs"/>
              </a:rPr>
              <a:t>“But God said to him, “You Fool! You will die this very night. Then who will get everything you worked for? </a:t>
            </a:r>
            <a:br>
              <a:rPr lang="en-US" sz="3800" b="1" kern="1200">
                <a:solidFill>
                  <a:schemeClr val="tx1"/>
                </a:solidFill>
                <a:latin typeface="+mj-lt"/>
                <a:ea typeface="+mj-ea"/>
                <a:cs typeface="+mj-cs"/>
              </a:rPr>
            </a:br>
            <a:br>
              <a:rPr lang="en-US" sz="3800" b="1" kern="1200">
                <a:solidFill>
                  <a:schemeClr val="tx1"/>
                </a:solidFill>
                <a:latin typeface="+mj-lt"/>
                <a:ea typeface="+mj-ea"/>
                <a:cs typeface="+mj-cs"/>
              </a:rPr>
            </a:br>
            <a:r>
              <a:rPr lang="en-US" sz="3800" b="1" kern="1200">
                <a:solidFill>
                  <a:schemeClr val="tx1"/>
                </a:solidFill>
                <a:latin typeface="+mj-lt"/>
                <a:ea typeface="+mj-ea"/>
                <a:cs typeface="+mj-cs"/>
              </a:rPr>
              <a:t>- Luke 12:20 (NLT) </a:t>
            </a:r>
            <a:br>
              <a:rPr lang="en-US" sz="3800" b="1" kern="1200">
                <a:solidFill>
                  <a:schemeClr val="tx1"/>
                </a:solidFill>
                <a:latin typeface="+mj-lt"/>
                <a:ea typeface="+mj-ea"/>
                <a:cs typeface="+mj-cs"/>
              </a:rPr>
            </a:br>
            <a:endParaRPr lang="en-US" sz="3800" b="1" kern="1200">
              <a:solidFill>
                <a:schemeClr val="tx1"/>
              </a:solidFill>
              <a:latin typeface="+mj-lt"/>
              <a:ea typeface="+mj-ea"/>
              <a:cs typeface="+mj-cs"/>
            </a:endParaRPr>
          </a:p>
        </p:txBody>
      </p:sp>
      <p:cxnSp>
        <p:nvCxnSpPr>
          <p:cNvPr id="15" name="Straight Connector 14">
            <a:extLst>
              <a:ext uri="{FF2B5EF4-FFF2-40B4-BE49-F238E27FC236}">
                <a16:creationId xmlns:a16="http://schemas.microsoft.com/office/drawing/2014/main" id="{7AA55BF2-380C-4942-8AB1-55A6A52A3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5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4081-38AD-413C-AA7C-9D176971D2C1}"/>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NOT ENOUGH LIFEBOATS….</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outdoor, boat, river&#10;&#10;Description automatically generated">
            <a:extLst>
              <a:ext uri="{FF2B5EF4-FFF2-40B4-BE49-F238E27FC236}">
                <a16:creationId xmlns:a16="http://schemas.microsoft.com/office/drawing/2014/main" id="{610887E1-DBC5-4193-A316-8829494B3DF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97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0907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9AB70-8B03-4C6D-875E-3FE10ECC9E12}"/>
              </a:ext>
            </a:extLst>
          </p:cNvPr>
          <p:cNvSpPr>
            <a:spLocks noGrp="1"/>
          </p:cNvSpPr>
          <p:nvPr>
            <p:ph type="title"/>
          </p:nvPr>
        </p:nvSpPr>
        <p:spPr>
          <a:xfrm>
            <a:off x="966278" y="1721893"/>
            <a:ext cx="9910296" cy="3480718"/>
          </a:xfrm>
        </p:spPr>
        <p:txBody>
          <a:bodyPr vert="horz" lIns="91440" tIns="45720" rIns="91440" bIns="45720" rtlCol="0" anchor="t">
            <a:normAutofit/>
          </a:bodyPr>
          <a:lstStyle/>
          <a:p>
            <a:pPr algn="ctr"/>
            <a:r>
              <a:rPr lang="en-US" sz="3600" b="1" kern="1200" dirty="0">
                <a:solidFill>
                  <a:schemeClr val="tx1"/>
                </a:solidFill>
                <a:latin typeface="+mj-lt"/>
                <a:ea typeface="+mj-ea"/>
                <a:cs typeface="+mj-cs"/>
              </a:rPr>
              <a:t>“And as it was in the days of Noah, so shall it be also in the days of the Son of man. They did eat, they drank, they married wives, they were given in marriage, until the day that Noah entered into the ark, and the flood came, and destroyed them all.”</a:t>
            </a: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-Luke 17:26-27</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51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picture containing wave&#10;&#10;Description automatically generated">
            <a:extLst>
              <a:ext uri="{FF2B5EF4-FFF2-40B4-BE49-F238E27FC236}">
                <a16:creationId xmlns:a16="http://schemas.microsoft.com/office/drawing/2014/main" id="{55C58CE6-96DB-4736-BC97-5A98A422DE88}"/>
              </a:ext>
            </a:extLst>
          </p:cNvPr>
          <p:cNvPicPr>
            <a:picLocks noGrp="1" noChangeAspect="1"/>
          </p:cNvPicPr>
          <p:nvPr>
            <p:ph type="pic" idx="1"/>
          </p:nvPr>
        </p:nvPicPr>
        <p:blipFill rotWithShape="1">
          <a:blip r:embed="rId2">
            <a:alphaModFix/>
            <a:extLst>
              <a:ext uri="{28A0092B-C50C-407E-A947-70E740481C1C}">
                <a14:useLocalDpi xmlns:a14="http://schemas.microsoft.com/office/drawing/2010/main" val="0"/>
              </a:ext>
            </a:extLst>
          </a:blip>
          <a:srcRect l="11111"/>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C742E-E9DE-4709-A8FE-3954751D9DF4}"/>
              </a:ext>
            </a:extLst>
          </p:cNvPr>
          <p:cNvSpPr>
            <a:spLocks noGrp="1"/>
          </p:cNvSpPr>
          <p:nvPr>
            <p:ph type="title"/>
          </p:nvPr>
        </p:nvSpPr>
        <p:spPr>
          <a:xfrm>
            <a:off x="969264" y="5154168"/>
            <a:ext cx="6973204" cy="1261872"/>
          </a:xfrm>
        </p:spPr>
        <p:txBody>
          <a:bodyPr vert="horz" lIns="91440" tIns="45720" rIns="91440" bIns="45720" rtlCol="0" anchor="ctr">
            <a:normAutofit/>
          </a:bodyPr>
          <a:lstStyle/>
          <a:p>
            <a:pPr algn="ctr"/>
            <a:r>
              <a:rPr lang="en-US" sz="2600" b="1" dirty="0">
                <a:solidFill>
                  <a:schemeClr val="tx1">
                    <a:lumMod val="85000"/>
                    <a:lumOff val="15000"/>
                  </a:schemeClr>
                </a:solidFill>
              </a:rPr>
              <a:t>“This is how it will be at the coming of the Son of Man.” </a:t>
            </a:r>
            <a:br>
              <a:rPr lang="en-US" sz="2600" b="1" dirty="0">
                <a:solidFill>
                  <a:schemeClr val="tx1">
                    <a:lumMod val="85000"/>
                    <a:lumOff val="15000"/>
                  </a:schemeClr>
                </a:solidFill>
              </a:rPr>
            </a:br>
            <a:r>
              <a:rPr lang="en-US" sz="2600" b="1" dirty="0">
                <a:solidFill>
                  <a:schemeClr val="tx1">
                    <a:lumMod val="85000"/>
                    <a:lumOff val="15000"/>
                  </a:schemeClr>
                </a:solidFill>
              </a:rPr>
              <a:t>Matthew 24:39</a:t>
            </a:r>
          </a:p>
        </p:txBody>
      </p:sp>
      <p:cxnSp>
        <p:nvCxnSpPr>
          <p:cNvPr id="22" name="Straight Connector 21">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837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2F8C9-1E04-4060-A348-3B6EDAC9C8FD}"/>
              </a:ext>
            </a:extLst>
          </p:cNvPr>
          <p:cNvSpPr>
            <a:spLocks noGrp="1"/>
          </p:cNvSpPr>
          <p:nvPr>
            <p:ph type="title"/>
          </p:nvPr>
        </p:nvSpPr>
        <p:spPr>
          <a:xfrm>
            <a:off x="1524000" y="998809"/>
            <a:ext cx="9144000" cy="4723656"/>
          </a:xfrm>
        </p:spPr>
        <p:txBody>
          <a:bodyPr vert="horz" lIns="91440" tIns="45720" rIns="91440" bIns="45720" rtlCol="0" anchor="ctr">
            <a:normAutofit/>
          </a:bodyPr>
          <a:lstStyle/>
          <a:p>
            <a:pPr algn="ctr"/>
            <a:r>
              <a:rPr lang="en-US" sz="3600" b="1" kern="1200" dirty="0">
                <a:solidFill>
                  <a:schemeClr val="tx1"/>
                </a:solidFill>
                <a:latin typeface="+mj-lt"/>
                <a:ea typeface="+mj-ea"/>
                <a:cs typeface="+mj-cs"/>
              </a:rPr>
              <a:t>“Anyone whose name was not found written in the book of life was </a:t>
            </a: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thrown into the lake of fire.” </a:t>
            </a: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 Revelation 20:15 NIV</a:t>
            </a: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“Then they will go away to eternal punishment, but the righteous to eternal life.” </a:t>
            </a: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 Matthew 25:46 NIV</a:t>
            </a:r>
            <a:br>
              <a:rPr lang="en-US" sz="2900" b="1" kern="1200" dirty="0">
                <a:solidFill>
                  <a:schemeClr val="tx1"/>
                </a:solidFill>
                <a:latin typeface="+mj-lt"/>
                <a:ea typeface="+mj-ea"/>
                <a:cs typeface="+mj-cs"/>
              </a:rPr>
            </a:br>
            <a:endParaRPr lang="en-US" sz="2900" b="1"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48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32597-1F38-4381-A33E-2DFA3E97D96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III. PROCRASTINATION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7404ACF0-9467-41DC-B54D-4B17B459BC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1567" y="2536525"/>
            <a:ext cx="5455917" cy="3778222"/>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icture containing yellow, clock&#10;&#10;Description automatically generated">
            <a:extLst>
              <a:ext uri="{FF2B5EF4-FFF2-40B4-BE49-F238E27FC236}">
                <a16:creationId xmlns:a16="http://schemas.microsoft.com/office/drawing/2014/main" id="{F1B5198B-3DE8-400E-9AAE-A88920A6F6E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45073" y="2604724"/>
            <a:ext cx="5455917" cy="3641824"/>
          </a:xfrm>
          <a:prstGeom prst="rect">
            <a:avLst/>
          </a:prstGeom>
        </p:spPr>
      </p:pic>
    </p:spTree>
    <p:extLst>
      <p:ext uri="{BB962C8B-B14F-4D97-AF65-F5344CB8AC3E}">
        <p14:creationId xmlns:p14="http://schemas.microsoft.com/office/powerpoint/2010/main" val="333961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81463-6E5F-461D-B508-19347DD997A5}"/>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sz="3800" b="1" kern="1200" dirty="0">
                <a:solidFill>
                  <a:schemeClr val="tx1"/>
                </a:solidFill>
                <a:latin typeface="+mj-lt"/>
                <a:ea typeface="+mj-ea"/>
                <a:cs typeface="+mj-cs"/>
              </a:rPr>
              <a:t>“As it was in the days of Lot; they did eat, they drank, they bought, they sold, they planted, they built; But the same day that Lot went out of Sodom it rained fire and brimstone from heaven and destroyed them all.” </a:t>
            </a:r>
            <a:br>
              <a:rPr lang="en-US" sz="3800" b="1" kern="1200" dirty="0">
                <a:solidFill>
                  <a:schemeClr val="tx1"/>
                </a:solidFill>
                <a:latin typeface="+mj-lt"/>
                <a:ea typeface="+mj-ea"/>
                <a:cs typeface="+mj-cs"/>
              </a:rPr>
            </a:br>
            <a:r>
              <a:rPr lang="en-US" sz="3800" b="1" kern="1200" dirty="0">
                <a:solidFill>
                  <a:schemeClr val="tx1"/>
                </a:solidFill>
                <a:latin typeface="+mj-lt"/>
                <a:ea typeface="+mj-ea"/>
                <a:cs typeface="+mj-cs"/>
              </a:rPr>
              <a:t>– Luke 17:28-29</a:t>
            </a:r>
          </a:p>
        </p:txBody>
      </p:sp>
    </p:spTree>
    <p:extLst>
      <p:ext uri="{BB962C8B-B14F-4D97-AF65-F5344CB8AC3E}">
        <p14:creationId xmlns:p14="http://schemas.microsoft.com/office/powerpoint/2010/main" val="213807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with their hands up&#10;&#10;Description automatically generated with low confidence">
            <a:extLst>
              <a:ext uri="{FF2B5EF4-FFF2-40B4-BE49-F238E27FC236}">
                <a16:creationId xmlns:a16="http://schemas.microsoft.com/office/drawing/2014/main" id="{8172BB83-620C-48B1-8099-EFE3C51EB36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5966" y="630419"/>
            <a:ext cx="4078357" cy="2718905"/>
          </a:xfrm>
        </p:spPr>
      </p:pic>
      <p:pic>
        <p:nvPicPr>
          <p:cNvPr id="8" name="Content Placeholder 7" descr="Text&#10;&#10;Description automatically generated">
            <a:extLst>
              <a:ext uri="{FF2B5EF4-FFF2-40B4-BE49-F238E27FC236}">
                <a16:creationId xmlns:a16="http://schemas.microsoft.com/office/drawing/2014/main" id="{810FB1F8-65F1-4337-8FC8-787D2B2658D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22556"/>
          <a:stretch/>
        </p:blipFill>
        <p:spPr>
          <a:xfrm>
            <a:off x="5232953" y="467662"/>
            <a:ext cx="6587046" cy="3188275"/>
          </a:xfrm>
        </p:spPr>
      </p:pic>
      <p:pic>
        <p:nvPicPr>
          <p:cNvPr id="10" name="Picture 9" descr="A picture containing text, sign, close&#10;&#10;Description automatically generated">
            <a:extLst>
              <a:ext uri="{FF2B5EF4-FFF2-40B4-BE49-F238E27FC236}">
                <a16:creationId xmlns:a16="http://schemas.microsoft.com/office/drawing/2014/main" id="{DF7D534C-37E1-472E-A505-F73FBC0A3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66" y="3496585"/>
            <a:ext cx="4678751" cy="3120690"/>
          </a:xfrm>
          <a:prstGeom prst="rect">
            <a:avLst/>
          </a:prstGeom>
        </p:spPr>
      </p:pic>
      <p:pic>
        <p:nvPicPr>
          <p:cNvPr id="12" name="Picture 11" descr="Logo&#10;&#10;Description automatically generated">
            <a:extLst>
              <a:ext uri="{FF2B5EF4-FFF2-40B4-BE49-F238E27FC236}">
                <a16:creationId xmlns:a16="http://schemas.microsoft.com/office/drawing/2014/main" id="{6C7B7287-2570-4DA5-A7FD-CB0BF6C9B6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2953" y="3861336"/>
            <a:ext cx="6587046" cy="2391188"/>
          </a:xfrm>
          <a:prstGeom prst="rect">
            <a:avLst/>
          </a:prstGeom>
        </p:spPr>
      </p:pic>
      <p:sp>
        <p:nvSpPr>
          <p:cNvPr id="13" name="TextBox 12">
            <a:extLst>
              <a:ext uri="{FF2B5EF4-FFF2-40B4-BE49-F238E27FC236}">
                <a16:creationId xmlns:a16="http://schemas.microsoft.com/office/drawing/2014/main" id="{1BFE8056-DD72-4007-8FF4-ADB4638881DE}"/>
              </a:ext>
            </a:extLst>
          </p:cNvPr>
          <p:cNvSpPr txBox="1"/>
          <p:nvPr/>
        </p:nvSpPr>
        <p:spPr>
          <a:xfrm>
            <a:off x="1780391" y="198083"/>
            <a:ext cx="5247864" cy="769441"/>
          </a:xfrm>
          <a:custGeom>
            <a:avLst/>
            <a:gdLst>
              <a:gd name="connsiteX0" fmla="*/ 0 w 5247864"/>
              <a:gd name="connsiteY0" fmla="*/ 0 h 769441"/>
              <a:gd name="connsiteX1" fmla="*/ 478139 w 5247864"/>
              <a:gd name="connsiteY1" fmla="*/ 0 h 769441"/>
              <a:gd name="connsiteX2" fmla="*/ 903799 w 5247864"/>
              <a:gd name="connsiteY2" fmla="*/ 0 h 769441"/>
              <a:gd name="connsiteX3" fmla="*/ 1434416 w 5247864"/>
              <a:gd name="connsiteY3" fmla="*/ 0 h 769441"/>
              <a:gd name="connsiteX4" fmla="*/ 2017512 w 5247864"/>
              <a:gd name="connsiteY4" fmla="*/ 0 h 769441"/>
              <a:gd name="connsiteX5" fmla="*/ 2548130 w 5247864"/>
              <a:gd name="connsiteY5" fmla="*/ 0 h 769441"/>
              <a:gd name="connsiteX6" fmla="*/ 3236183 w 5247864"/>
              <a:gd name="connsiteY6" fmla="*/ 0 h 769441"/>
              <a:gd name="connsiteX7" fmla="*/ 3661843 w 5247864"/>
              <a:gd name="connsiteY7" fmla="*/ 0 h 769441"/>
              <a:gd name="connsiteX8" fmla="*/ 4192460 w 5247864"/>
              <a:gd name="connsiteY8" fmla="*/ 0 h 769441"/>
              <a:gd name="connsiteX9" fmla="*/ 5247864 w 5247864"/>
              <a:gd name="connsiteY9" fmla="*/ 0 h 769441"/>
              <a:gd name="connsiteX10" fmla="*/ 5247864 w 5247864"/>
              <a:gd name="connsiteY10" fmla="*/ 369332 h 769441"/>
              <a:gd name="connsiteX11" fmla="*/ 5247864 w 5247864"/>
              <a:gd name="connsiteY11" fmla="*/ 769441 h 769441"/>
              <a:gd name="connsiteX12" fmla="*/ 4559811 w 5247864"/>
              <a:gd name="connsiteY12" fmla="*/ 769441 h 769441"/>
              <a:gd name="connsiteX13" fmla="*/ 3871757 w 5247864"/>
              <a:gd name="connsiteY13" fmla="*/ 769441 h 769441"/>
              <a:gd name="connsiteX14" fmla="*/ 3446097 w 5247864"/>
              <a:gd name="connsiteY14" fmla="*/ 769441 h 769441"/>
              <a:gd name="connsiteX15" fmla="*/ 2758044 w 5247864"/>
              <a:gd name="connsiteY15" fmla="*/ 769441 h 769441"/>
              <a:gd name="connsiteX16" fmla="*/ 2227427 w 5247864"/>
              <a:gd name="connsiteY16" fmla="*/ 769441 h 769441"/>
              <a:gd name="connsiteX17" fmla="*/ 1539373 w 5247864"/>
              <a:gd name="connsiteY17" fmla="*/ 769441 h 769441"/>
              <a:gd name="connsiteX18" fmla="*/ 1061235 w 5247864"/>
              <a:gd name="connsiteY18" fmla="*/ 769441 h 769441"/>
              <a:gd name="connsiteX19" fmla="*/ 583096 w 5247864"/>
              <a:gd name="connsiteY19" fmla="*/ 769441 h 769441"/>
              <a:gd name="connsiteX20" fmla="*/ 0 w 5247864"/>
              <a:gd name="connsiteY20" fmla="*/ 769441 h 769441"/>
              <a:gd name="connsiteX21" fmla="*/ 0 w 5247864"/>
              <a:gd name="connsiteY21" fmla="*/ 392415 h 769441"/>
              <a:gd name="connsiteX22" fmla="*/ 0 w 5247864"/>
              <a:gd name="connsiteY22"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47864" h="769441" fill="none" extrusionOk="0">
                <a:moveTo>
                  <a:pt x="0" y="0"/>
                </a:moveTo>
                <a:cubicBezTo>
                  <a:pt x="144290" y="-41239"/>
                  <a:pt x="350387" y="42357"/>
                  <a:pt x="478139" y="0"/>
                </a:cubicBezTo>
                <a:cubicBezTo>
                  <a:pt x="605891" y="-42357"/>
                  <a:pt x="763893" y="5511"/>
                  <a:pt x="903799" y="0"/>
                </a:cubicBezTo>
                <a:cubicBezTo>
                  <a:pt x="1043705" y="-5511"/>
                  <a:pt x="1296110" y="20585"/>
                  <a:pt x="1434416" y="0"/>
                </a:cubicBezTo>
                <a:cubicBezTo>
                  <a:pt x="1572722" y="-20585"/>
                  <a:pt x="1748516" y="62951"/>
                  <a:pt x="2017512" y="0"/>
                </a:cubicBezTo>
                <a:cubicBezTo>
                  <a:pt x="2286508" y="-62951"/>
                  <a:pt x="2286078" y="25621"/>
                  <a:pt x="2548130" y="0"/>
                </a:cubicBezTo>
                <a:cubicBezTo>
                  <a:pt x="2810182" y="-25621"/>
                  <a:pt x="3041092" y="2955"/>
                  <a:pt x="3236183" y="0"/>
                </a:cubicBezTo>
                <a:cubicBezTo>
                  <a:pt x="3431274" y="-2955"/>
                  <a:pt x="3468167" y="43943"/>
                  <a:pt x="3661843" y="0"/>
                </a:cubicBezTo>
                <a:cubicBezTo>
                  <a:pt x="3855519" y="-43943"/>
                  <a:pt x="3948134" y="43883"/>
                  <a:pt x="4192460" y="0"/>
                </a:cubicBezTo>
                <a:cubicBezTo>
                  <a:pt x="4436786" y="-43883"/>
                  <a:pt x="4821750" y="15761"/>
                  <a:pt x="5247864" y="0"/>
                </a:cubicBezTo>
                <a:cubicBezTo>
                  <a:pt x="5250694" y="127421"/>
                  <a:pt x="5245466" y="201154"/>
                  <a:pt x="5247864" y="369332"/>
                </a:cubicBezTo>
                <a:cubicBezTo>
                  <a:pt x="5250262" y="537510"/>
                  <a:pt x="5233417" y="584730"/>
                  <a:pt x="5247864" y="769441"/>
                </a:cubicBezTo>
                <a:cubicBezTo>
                  <a:pt x="5095792" y="831805"/>
                  <a:pt x="4717921" y="698708"/>
                  <a:pt x="4559811" y="769441"/>
                </a:cubicBezTo>
                <a:cubicBezTo>
                  <a:pt x="4401701" y="840174"/>
                  <a:pt x="4097361" y="748213"/>
                  <a:pt x="3871757" y="769441"/>
                </a:cubicBezTo>
                <a:cubicBezTo>
                  <a:pt x="3646153" y="790669"/>
                  <a:pt x="3542855" y="752317"/>
                  <a:pt x="3446097" y="769441"/>
                </a:cubicBezTo>
                <a:cubicBezTo>
                  <a:pt x="3349339" y="786565"/>
                  <a:pt x="3091095" y="742168"/>
                  <a:pt x="2758044" y="769441"/>
                </a:cubicBezTo>
                <a:cubicBezTo>
                  <a:pt x="2424993" y="796714"/>
                  <a:pt x="2482819" y="722849"/>
                  <a:pt x="2227427" y="769441"/>
                </a:cubicBezTo>
                <a:cubicBezTo>
                  <a:pt x="1972035" y="816033"/>
                  <a:pt x="1842486" y="689900"/>
                  <a:pt x="1539373" y="769441"/>
                </a:cubicBezTo>
                <a:cubicBezTo>
                  <a:pt x="1236260" y="848982"/>
                  <a:pt x="1254275" y="724715"/>
                  <a:pt x="1061235" y="769441"/>
                </a:cubicBezTo>
                <a:cubicBezTo>
                  <a:pt x="868195" y="814167"/>
                  <a:pt x="688228" y="720548"/>
                  <a:pt x="583096" y="769441"/>
                </a:cubicBezTo>
                <a:cubicBezTo>
                  <a:pt x="477964" y="818334"/>
                  <a:pt x="148362" y="748677"/>
                  <a:pt x="0" y="769441"/>
                </a:cubicBezTo>
                <a:cubicBezTo>
                  <a:pt x="-16986" y="605408"/>
                  <a:pt x="11052" y="519082"/>
                  <a:pt x="0" y="392415"/>
                </a:cubicBezTo>
                <a:cubicBezTo>
                  <a:pt x="-11052" y="265748"/>
                  <a:pt x="46705" y="157521"/>
                  <a:pt x="0" y="0"/>
                </a:cubicBezTo>
                <a:close/>
              </a:path>
              <a:path w="5247864" h="769441" stroke="0" extrusionOk="0">
                <a:moveTo>
                  <a:pt x="0" y="0"/>
                </a:moveTo>
                <a:cubicBezTo>
                  <a:pt x="238090" y="-72634"/>
                  <a:pt x="477606" y="47128"/>
                  <a:pt x="635575" y="0"/>
                </a:cubicBezTo>
                <a:cubicBezTo>
                  <a:pt x="793544" y="-47128"/>
                  <a:pt x="946481" y="1824"/>
                  <a:pt x="1061235" y="0"/>
                </a:cubicBezTo>
                <a:cubicBezTo>
                  <a:pt x="1175989" y="-1824"/>
                  <a:pt x="1410787" y="3842"/>
                  <a:pt x="1591852" y="0"/>
                </a:cubicBezTo>
                <a:cubicBezTo>
                  <a:pt x="1772917" y="-3842"/>
                  <a:pt x="1877220" y="6390"/>
                  <a:pt x="2122469" y="0"/>
                </a:cubicBezTo>
                <a:cubicBezTo>
                  <a:pt x="2367718" y="-6390"/>
                  <a:pt x="2473857" y="40802"/>
                  <a:pt x="2810523" y="0"/>
                </a:cubicBezTo>
                <a:cubicBezTo>
                  <a:pt x="3147189" y="-40802"/>
                  <a:pt x="3305248" y="26923"/>
                  <a:pt x="3498576" y="0"/>
                </a:cubicBezTo>
                <a:cubicBezTo>
                  <a:pt x="3691904" y="-26923"/>
                  <a:pt x="3913960" y="49043"/>
                  <a:pt x="4081672" y="0"/>
                </a:cubicBezTo>
                <a:cubicBezTo>
                  <a:pt x="4249384" y="-49043"/>
                  <a:pt x="4323166" y="22701"/>
                  <a:pt x="4559811" y="0"/>
                </a:cubicBezTo>
                <a:cubicBezTo>
                  <a:pt x="4796456" y="-22701"/>
                  <a:pt x="5039926" y="3749"/>
                  <a:pt x="5247864" y="0"/>
                </a:cubicBezTo>
                <a:cubicBezTo>
                  <a:pt x="5280423" y="137990"/>
                  <a:pt x="5214244" y="259954"/>
                  <a:pt x="5247864" y="392415"/>
                </a:cubicBezTo>
                <a:cubicBezTo>
                  <a:pt x="5281484" y="524877"/>
                  <a:pt x="5210812" y="633001"/>
                  <a:pt x="5247864" y="769441"/>
                </a:cubicBezTo>
                <a:cubicBezTo>
                  <a:pt x="5049257" y="837217"/>
                  <a:pt x="4764303" y="729551"/>
                  <a:pt x="4612289" y="769441"/>
                </a:cubicBezTo>
                <a:cubicBezTo>
                  <a:pt x="4460276" y="809331"/>
                  <a:pt x="4377913" y="736104"/>
                  <a:pt x="4186629" y="769441"/>
                </a:cubicBezTo>
                <a:cubicBezTo>
                  <a:pt x="3995345" y="802778"/>
                  <a:pt x="3860057" y="757035"/>
                  <a:pt x="3603533" y="769441"/>
                </a:cubicBezTo>
                <a:cubicBezTo>
                  <a:pt x="3347009" y="781847"/>
                  <a:pt x="3305591" y="726527"/>
                  <a:pt x="3072916" y="769441"/>
                </a:cubicBezTo>
                <a:cubicBezTo>
                  <a:pt x="2840241" y="812355"/>
                  <a:pt x="2835921" y="766236"/>
                  <a:pt x="2647256" y="769441"/>
                </a:cubicBezTo>
                <a:cubicBezTo>
                  <a:pt x="2458591" y="772646"/>
                  <a:pt x="2309725" y="747547"/>
                  <a:pt x="2169117" y="769441"/>
                </a:cubicBezTo>
                <a:cubicBezTo>
                  <a:pt x="2028509" y="791335"/>
                  <a:pt x="1771689" y="707801"/>
                  <a:pt x="1638500" y="769441"/>
                </a:cubicBezTo>
                <a:cubicBezTo>
                  <a:pt x="1505311" y="831081"/>
                  <a:pt x="1166744" y="731759"/>
                  <a:pt x="1002925" y="769441"/>
                </a:cubicBezTo>
                <a:cubicBezTo>
                  <a:pt x="839106" y="807123"/>
                  <a:pt x="252982" y="719233"/>
                  <a:pt x="0" y="769441"/>
                </a:cubicBezTo>
                <a:cubicBezTo>
                  <a:pt x="-43680" y="636653"/>
                  <a:pt x="16789" y="573718"/>
                  <a:pt x="0" y="400109"/>
                </a:cubicBezTo>
                <a:cubicBezTo>
                  <a:pt x="-16789" y="226500"/>
                  <a:pt x="1285" y="163920"/>
                  <a:pt x="0" y="0"/>
                </a:cubicBezTo>
                <a:close/>
              </a:path>
            </a:pathLst>
          </a:custGeom>
          <a:solidFill>
            <a:schemeClr val="tx1"/>
          </a:solidFill>
          <a:ln w="38100">
            <a:solidFill>
              <a:schemeClr val="tx2">
                <a:lumMod val="10000"/>
              </a:schemeClr>
            </a:solidFill>
            <a:extLst>
              <a:ext uri="{C807C97D-BFC1-408E-A445-0C87EB9F89A2}">
                <ask:lineSketchStyleProps xmlns:ask="http://schemas.microsoft.com/office/drawing/2018/sketchyshapes" sd="3026779908">
                  <a:prstGeom prst="rect">
                    <a:avLst/>
                  </a:prstGeom>
                  <ask:type>
                    <ask:lineSketchScribble/>
                  </ask:type>
                </ask:lineSketchStyleProps>
              </a:ext>
            </a:extLst>
          </a:ln>
        </p:spPr>
        <p:txBody>
          <a:bodyPr wrap="square" rtlCol="0">
            <a:spAutoFit/>
          </a:bodyPr>
          <a:lstStyle/>
          <a:p>
            <a:pPr algn="ctr"/>
            <a:r>
              <a:rPr lang="en-US" sz="4400" b="1" dirty="0">
                <a:solidFill>
                  <a:srgbClr val="FF0000"/>
                </a:solidFill>
              </a:rPr>
              <a:t>Will Make time for…</a:t>
            </a:r>
          </a:p>
        </p:txBody>
      </p:sp>
      <p:pic>
        <p:nvPicPr>
          <p:cNvPr id="15" name="Picture 14" descr="A picture containing wooden, ground, outdoor, wood&#10;&#10;Description automatically generated">
            <a:extLst>
              <a:ext uri="{FF2B5EF4-FFF2-40B4-BE49-F238E27FC236}">
                <a16:creationId xmlns:a16="http://schemas.microsoft.com/office/drawing/2014/main" id="{37302009-070D-4277-BD3A-1B5A6A08B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1965" y="5562935"/>
            <a:ext cx="1694471" cy="1121925"/>
          </a:xfrm>
          <a:prstGeom prst="rect">
            <a:avLst/>
          </a:prstGeom>
        </p:spPr>
      </p:pic>
    </p:spTree>
    <p:extLst>
      <p:ext uri="{BB962C8B-B14F-4D97-AF65-F5344CB8AC3E}">
        <p14:creationId xmlns:p14="http://schemas.microsoft.com/office/powerpoint/2010/main" val="410453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AB4AE3-360C-4FBA-A1F1-4725E5952ACF}"/>
              </a:ext>
            </a:extLst>
          </p:cNvPr>
          <p:cNvSpPr>
            <a:spLocks noGrp="1"/>
          </p:cNvSpPr>
          <p:nvPr>
            <p:ph type="title"/>
          </p:nvPr>
        </p:nvSpPr>
        <p:spPr>
          <a:xfrm>
            <a:off x="987689" y="1842117"/>
            <a:ext cx="9910296" cy="3819094"/>
          </a:xfrm>
        </p:spPr>
        <p:txBody>
          <a:bodyPr vert="horz" lIns="91440" tIns="45720" rIns="91440" bIns="45720" rtlCol="0" anchor="t">
            <a:normAutofit/>
          </a:bodyPr>
          <a:lstStyle/>
          <a:p>
            <a:pPr algn="ctr"/>
            <a:r>
              <a:rPr lang="en-US" sz="3200" b="1" kern="1200" dirty="0">
                <a:solidFill>
                  <a:schemeClr val="tx1"/>
                </a:solidFill>
                <a:latin typeface="+mj-lt"/>
                <a:ea typeface="+mj-ea"/>
                <a:cs typeface="+mj-cs"/>
              </a:rPr>
              <a:t>“They too will drink the wine of God’s fury, which has been poured full strength into the cup of his wrath. They will  be tormented with burning sulfur in the presence of the holy angels and of the Lamb. And the smoke of their torment will rise forever and ever. There will be no rest day or night for those who worship the  beast and its image, or for anyone who receives the mark of its name. </a:t>
            </a: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-Revelation 14:10-11</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66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E21C0-9C3A-43BC-96A9-DDB9DCFF571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u="sng"/>
              <a:t>IV. THEY CRIED OUT</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outdoor, water, nature, night sky&#10;&#10;Description automatically generated">
            <a:extLst>
              <a:ext uri="{FF2B5EF4-FFF2-40B4-BE49-F238E27FC236}">
                <a16:creationId xmlns:a16="http://schemas.microsoft.com/office/drawing/2014/main" id="{F88B4755-7B06-4A55-98E9-C215ED57691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530" r="1" b="1"/>
          <a:stretch/>
        </p:blipFill>
        <p:spPr>
          <a:xfrm>
            <a:off x="545417" y="2642616"/>
            <a:ext cx="5168902" cy="3605784"/>
          </a:xfrm>
          <a:prstGeom prst="rect">
            <a:avLst/>
          </a:prstGeom>
        </p:spPr>
      </p:pic>
      <p:pic>
        <p:nvPicPr>
          <p:cNvPr id="6" name="Content Placeholder 5">
            <a:extLst>
              <a:ext uri="{FF2B5EF4-FFF2-40B4-BE49-F238E27FC236}">
                <a16:creationId xmlns:a16="http://schemas.microsoft.com/office/drawing/2014/main" id="{0FDA94C4-C795-4DD9-890F-3417D2EC5E6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2571" r="-1" b="-1"/>
          <a:stretch/>
        </p:blipFill>
        <p:spPr>
          <a:xfrm>
            <a:off x="6477682" y="2642616"/>
            <a:ext cx="5168043" cy="3605784"/>
          </a:xfrm>
          <a:prstGeom prst="rect">
            <a:avLst/>
          </a:prstGeom>
        </p:spPr>
      </p:pic>
    </p:spTree>
    <p:extLst>
      <p:ext uri="{BB962C8B-B14F-4D97-AF65-F5344CB8AC3E}">
        <p14:creationId xmlns:p14="http://schemas.microsoft.com/office/powerpoint/2010/main" val="199957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78891-E88F-4EE7-A3A9-14BA01F5A28E}"/>
              </a:ext>
            </a:extLst>
          </p:cNvPr>
          <p:cNvSpPr>
            <a:spLocks noGrp="1"/>
          </p:cNvSpPr>
          <p:nvPr>
            <p:ph type="title"/>
          </p:nvPr>
        </p:nvSpPr>
        <p:spPr>
          <a:xfrm>
            <a:off x="1524000" y="1584683"/>
            <a:ext cx="9144000" cy="2551829"/>
          </a:xfrm>
        </p:spPr>
        <p:txBody>
          <a:bodyPr vert="horz" lIns="91440" tIns="45720" rIns="91440" bIns="45720" rtlCol="0" anchor="ctr">
            <a:normAutofit fontScale="90000"/>
          </a:bodyPr>
          <a:lstStyle/>
          <a:p>
            <a:pPr algn="ctr"/>
            <a:r>
              <a:rPr lang="en-US" sz="3200" b="1" kern="1200" dirty="0">
                <a:solidFill>
                  <a:schemeClr val="tx1"/>
                </a:solidFill>
                <a:latin typeface="+mj-lt"/>
                <a:ea typeface="+mj-ea"/>
                <a:cs typeface="+mj-cs"/>
              </a:rPr>
              <a:t>“Therefore, disaster will overtake him in an instant; he will suddenly be destroyed – without remedy.” – Proverbs 6:15</a:t>
            </a:r>
            <a:br>
              <a:rPr lang="en-US" sz="3200" b="1" kern="1200" dirty="0">
                <a:solidFill>
                  <a:schemeClr val="tx1"/>
                </a:solidFill>
                <a:latin typeface="+mj-lt"/>
                <a:ea typeface="+mj-ea"/>
                <a:cs typeface="+mj-cs"/>
              </a:rPr>
            </a:b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“Whoever remains stiff necked after many rebukes will suddenly be destroyed – without remedy.” – Proverbs 29:1</a:t>
            </a:r>
          </a:p>
        </p:txBody>
      </p:sp>
    </p:spTree>
    <p:extLst>
      <p:ext uri="{BB962C8B-B14F-4D97-AF65-F5344CB8AC3E}">
        <p14:creationId xmlns:p14="http://schemas.microsoft.com/office/powerpoint/2010/main" val="365300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60E37-F574-4989-A363-1D10A347644E}"/>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6000" kern="1200" dirty="0">
                <a:solidFill>
                  <a:schemeClr val="tx1"/>
                </a:solidFill>
                <a:latin typeface="+mj-lt"/>
                <a:ea typeface="+mj-ea"/>
                <a:cs typeface="+mj-cs"/>
              </a:rPr>
              <a:t>The Titanic</a:t>
            </a:r>
          </a:p>
        </p:txBody>
      </p:sp>
      <p:sp>
        <p:nvSpPr>
          <p:cNvPr id="4" name="Text Placeholder 3">
            <a:extLst>
              <a:ext uri="{FF2B5EF4-FFF2-40B4-BE49-F238E27FC236}">
                <a16:creationId xmlns:a16="http://schemas.microsoft.com/office/drawing/2014/main" id="{EFE19DEB-1CF7-461D-838F-3236C658B79A}"/>
              </a:ext>
            </a:extLst>
          </p:cNvPr>
          <p:cNvSpPr>
            <a:spLocks noGrp="1"/>
          </p:cNvSpPr>
          <p:nvPr>
            <p:ph type="body" sz="half" idx="2"/>
          </p:nvPr>
        </p:nvSpPr>
        <p:spPr>
          <a:xfrm>
            <a:off x="8029293" y="3703250"/>
            <a:ext cx="2435507" cy="1122750"/>
          </a:xfrm>
        </p:spPr>
        <p:txBody>
          <a:bodyPr vert="horz" lIns="91440" tIns="45720" rIns="91440" bIns="45720" rtlCol="0" anchor="t">
            <a:normAutofit fontScale="92500"/>
          </a:bodyPr>
          <a:lstStyle/>
          <a:p>
            <a:pPr algn="ctr"/>
            <a:r>
              <a:rPr lang="en-US" sz="2800" kern="1200" dirty="0">
                <a:solidFill>
                  <a:schemeClr val="tx1"/>
                </a:solidFill>
                <a:latin typeface="+mn-lt"/>
                <a:ea typeface="+mn-ea"/>
                <a:cs typeface="+mn-cs"/>
              </a:rPr>
              <a:t>“The Unsinkable Ship” </a:t>
            </a:r>
          </a:p>
        </p:txBody>
      </p:sp>
      <p:pic>
        <p:nvPicPr>
          <p:cNvPr id="6" name="Picture Placeholder 5" descr="Calendar&#10;&#10;Description automatically generated with low confidence">
            <a:extLst>
              <a:ext uri="{FF2B5EF4-FFF2-40B4-BE49-F238E27FC236}">
                <a16:creationId xmlns:a16="http://schemas.microsoft.com/office/drawing/2014/main" id="{2C89A964-E4DE-4140-B85F-53D380DBCE9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0520" b="10520"/>
          <a:stretch>
            <a:fillRect/>
          </a:stretch>
        </p:blipFill>
        <p:spPr>
          <a:xfrm>
            <a:off x="1371546" y="1266742"/>
            <a:ext cx="5454659" cy="4306998"/>
          </a:xfrm>
          <a:prstGeom prst="rect">
            <a:avLst/>
          </a:prstGeom>
        </p:spPr>
      </p:pic>
    </p:spTree>
    <p:extLst>
      <p:ext uri="{BB962C8B-B14F-4D97-AF65-F5344CB8AC3E}">
        <p14:creationId xmlns:p14="http://schemas.microsoft.com/office/powerpoint/2010/main" val="381605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old, stacked&#10;&#10;Description automatically generated">
            <a:extLst>
              <a:ext uri="{FF2B5EF4-FFF2-40B4-BE49-F238E27FC236}">
                <a16:creationId xmlns:a16="http://schemas.microsoft.com/office/drawing/2014/main" id="{80CE999F-6E96-49F5-8D23-08EC61C4F32D}"/>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316"/>
          <a:stretch/>
        </p:blipFill>
        <p:spPr>
          <a:xfrm>
            <a:off x="3662708" y="602152"/>
            <a:ext cx="8458046" cy="4757640"/>
          </a:xfrm>
          <a:prstGeom prst="rect">
            <a:avLst/>
          </a:prstGeom>
        </p:spPr>
      </p:pic>
      <p:sp>
        <p:nvSpPr>
          <p:cNvPr id="22" name="Rectangle 2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85362"/>
            <a:ext cx="5291468" cy="4972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56FD2-63EE-4B80-BBD2-4D89EB4F2F6C}"/>
              </a:ext>
            </a:extLst>
          </p:cNvPr>
          <p:cNvSpPr>
            <a:spLocks noGrp="1"/>
          </p:cNvSpPr>
          <p:nvPr>
            <p:ph type="title"/>
          </p:nvPr>
        </p:nvSpPr>
        <p:spPr>
          <a:xfrm>
            <a:off x="620865" y="1855009"/>
            <a:ext cx="4329058" cy="4567380"/>
          </a:xfrm>
          <a:prstGeom prst="ellipse">
            <a:avLst/>
          </a:prstGeom>
          <a:ln>
            <a:solidFill>
              <a:schemeClr val="accent2"/>
            </a:solidFill>
          </a:ln>
        </p:spPr>
        <p:txBody>
          <a:bodyPr vert="horz" lIns="91440" tIns="45720" rIns="91440" bIns="45720" rtlCol="0" anchor="ctr">
            <a:normAutofit fontScale="90000"/>
          </a:bodyPr>
          <a:lstStyle/>
          <a:p>
            <a:pPr algn="ctr"/>
            <a:r>
              <a:rPr lang="en-US" sz="5000" b="1" kern="1200" dirty="0">
                <a:solidFill>
                  <a:schemeClr val="tx1"/>
                </a:solidFill>
                <a:latin typeface="+mj-lt"/>
                <a:ea typeface="+mj-ea"/>
                <a:cs typeface="+mj-cs"/>
              </a:rPr>
              <a:t>Reverend Harper said, </a:t>
            </a:r>
            <a:br>
              <a:rPr lang="en-US" sz="5000" b="1" kern="1200" dirty="0">
                <a:solidFill>
                  <a:schemeClr val="tx1"/>
                </a:solidFill>
                <a:latin typeface="+mj-lt"/>
                <a:ea typeface="+mj-ea"/>
                <a:cs typeface="+mj-cs"/>
              </a:rPr>
            </a:br>
            <a:r>
              <a:rPr lang="en-US" sz="5000" b="1" kern="1200" dirty="0">
                <a:solidFill>
                  <a:schemeClr val="tx1"/>
                </a:solidFill>
                <a:latin typeface="+mj-lt"/>
                <a:ea typeface="+mj-ea"/>
                <a:cs typeface="+mj-cs"/>
              </a:rPr>
              <a:t>“You will need this more than I do!” </a:t>
            </a:r>
          </a:p>
        </p:txBody>
      </p:sp>
      <p:grpSp>
        <p:nvGrpSpPr>
          <p:cNvPr id="24" name="Group 23">
            <a:extLst>
              <a:ext uri="{FF2B5EF4-FFF2-40B4-BE49-F238E27FC236}">
                <a16:creationId xmlns:a16="http://schemas.microsoft.com/office/drawing/2014/main" id="{38B7DEA7-7376-4BA5-B4BE-016E3CA19A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3520440"/>
            <a:ext cx="232963" cy="1340860"/>
            <a:chOff x="56167" y="3520440"/>
            <a:chExt cx="232963" cy="1340860"/>
          </a:xfrm>
        </p:grpSpPr>
        <p:sp>
          <p:nvSpPr>
            <p:cNvPr id="25" name="Rectangle 2">
              <a:extLst>
                <a:ext uri="{FF2B5EF4-FFF2-40B4-BE49-F238E27FC236}">
                  <a16:creationId xmlns:a16="http://schemas.microsoft.com/office/drawing/2014/main" id="{6476C93A-D461-44E8-B5C2-970D9999A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97EE37D2-C878-4DFE-861B-775624BA9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9819FCC-D6A5-4DC7-A383-74ACAE46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BCFED3EA-2908-46A5-B8CC-AC8DEC146F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5B8C2A47-0BB4-470E-9794-00FF3E6F1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5F8A74E0-23B0-438F-9472-B79A5E0F0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FCB768EC-3BA2-4733-8BCC-558775C04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AFA293AD-CA9E-45C9-88E2-EC7CEEB8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EFFC2148-9826-4CAC-B022-B7C9C1304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E045F600-8E3E-440B-9A62-0DE903F40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12FB818B-B606-4F92-8043-4EF951B7C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13067BDF-BE5A-48D7-80DB-7A01693A8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17050246-0EC2-4B1F-B652-83CCE4F4A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7B2010D8-83AD-4855-AFF9-9EE64AD43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182AF936-E6C7-40F5-B023-54B78CC4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64D51A3A-362C-4756-90AA-D4D64ED54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911562AA-BA94-4EE8-BDA0-52152FBD0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E1B09F6D-D7A6-4393-91D1-33D7253DF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1E9544DA-9364-49B5-BFB3-1EA26B1E6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EF9EC84C-7598-4021-9A49-77318E389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81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hite heart shape papers">
            <a:extLst>
              <a:ext uri="{FF2B5EF4-FFF2-40B4-BE49-F238E27FC236}">
                <a16:creationId xmlns:a16="http://schemas.microsoft.com/office/drawing/2014/main" id="{A1E59AE4-D168-4396-AC07-90E13BC101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317" r="-1" b="-1"/>
          <a:stretch/>
        </p:blipFill>
        <p:spPr>
          <a:xfrm>
            <a:off x="606719" y="-1"/>
            <a:ext cx="11585281"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3C03E-43B5-4FE6-8E49-54474D585391}"/>
              </a:ext>
            </a:extLst>
          </p:cNvPr>
          <p:cNvSpPr>
            <a:spLocks noGrp="1"/>
          </p:cNvSpPr>
          <p:nvPr>
            <p:ph type="title"/>
          </p:nvPr>
        </p:nvSpPr>
        <p:spPr>
          <a:xfrm>
            <a:off x="1036684" y="1152144"/>
            <a:ext cx="3953501" cy="4573407"/>
          </a:xfrm>
        </p:spPr>
        <p:txBody>
          <a:bodyPr vert="horz" lIns="91440" tIns="45720" rIns="91440" bIns="45720" rtlCol="0" anchor="b">
            <a:normAutofit/>
          </a:bodyPr>
          <a:lstStyle/>
          <a:p>
            <a:r>
              <a:rPr lang="en-US" sz="4000" b="1" dirty="0">
                <a:solidFill>
                  <a:schemeClr val="bg1"/>
                </a:solidFill>
              </a:rPr>
              <a:t>“This is love, not that we loved God, but that He loved us, and sent His Son as an atoning sacrifice for our sins.” </a:t>
            </a:r>
            <a:br>
              <a:rPr lang="en-US" sz="4000" b="1" dirty="0">
                <a:solidFill>
                  <a:schemeClr val="bg1"/>
                </a:solidFill>
              </a:rPr>
            </a:br>
            <a:r>
              <a:rPr lang="en-US" sz="4000" b="1" dirty="0">
                <a:solidFill>
                  <a:schemeClr val="bg1"/>
                </a:solidFill>
              </a:rPr>
              <a:t>– 1 John 4:10</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818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water sport, swimming&#10;&#10;Description automatically generated">
            <a:extLst>
              <a:ext uri="{FF2B5EF4-FFF2-40B4-BE49-F238E27FC236}">
                <a16:creationId xmlns:a16="http://schemas.microsoft.com/office/drawing/2014/main" id="{50FAD4EF-C6D9-4D23-8093-5326A69DDC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040"/>
          <a:stretch/>
        </p:blipFill>
        <p:spPr>
          <a:xfrm>
            <a:off x="457200" y="457200"/>
            <a:ext cx="11277600" cy="5943600"/>
          </a:xfrm>
          <a:prstGeom prst="rect">
            <a:avLst/>
          </a:prstGeom>
        </p:spPr>
      </p:pic>
      <p:sp>
        <p:nvSpPr>
          <p:cNvPr id="6" name="TextBox 5">
            <a:extLst>
              <a:ext uri="{FF2B5EF4-FFF2-40B4-BE49-F238E27FC236}">
                <a16:creationId xmlns:a16="http://schemas.microsoft.com/office/drawing/2014/main" id="{B848AD91-E3A8-4C82-8464-E44DC887FE15}"/>
              </a:ext>
            </a:extLst>
          </p:cNvPr>
          <p:cNvSpPr txBox="1"/>
          <p:nvPr/>
        </p:nvSpPr>
        <p:spPr>
          <a:xfrm>
            <a:off x="5947576" y="5339078"/>
            <a:ext cx="5641145" cy="707886"/>
          </a:xfrm>
          <a:custGeom>
            <a:avLst/>
            <a:gdLst>
              <a:gd name="connsiteX0" fmla="*/ 0 w 5641145"/>
              <a:gd name="connsiteY0" fmla="*/ 0 h 707886"/>
              <a:gd name="connsiteX1" fmla="*/ 564115 w 5641145"/>
              <a:gd name="connsiteY1" fmla="*/ 0 h 707886"/>
              <a:gd name="connsiteX2" fmla="*/ 1071818 w 5641145"/>
              <a:gd name="connsiteY2" fmla="*/ 0 h 707886"/>
              <a:gd name="connsiteX3" fmla="*/ 1466698 w 5641145"/>
              <a:gd name="connsiteY3" fmla="*/ 0 h 707886"/>
              <a:gd name="connsiteX4" fmla="*/ 1974401 w 5641145"/>
              <a:gd name="connsiteY4" fmla="*/ 0 h 707886"/>
              <a:gd name="connsiteX5" fmla="*/ 2594927 w 5641145"/>
              <a:gd name="connsiteY5" fmla="*/ 0 h 707886"/>
              <a:gd name="connsiteX6" fmla="*/ 3271864 w 5641145"/>
              <a:gd name="connsiteY6" fmla="*/ 0 h 707886"/>
              <a:gd name="connsiteX7" fmla="*/ 3723156 w 5641145"/>
              <a:gd name="connsiteY7" fmla="*/ 0 h 707886"/>
              <a:gd name="connsiteX8" fmla="*/ 4287270 w 5641145"/>
              <a:gd name="connsiteY8" fmla="*/ 0 h 707886"/>
              <a:gd name="connsiteX9" fmla="*/ 4682150 w 5641145"/>
              <a:gd name="connsiteY9" fmla="*/ 0 h 707886"/>
              <a:gd name="connsiteX10" fmla="*/ 5133442 w 5641145"/>
              <a:gd name="connsiteY10" fmla="*/ 0 h 707886"/>
              <a:gd name="connsiteX11" fmla="*/ 5641145 w 5641145"/>
              <a:gd name="connsiteY11" fmla="*/ 0 h 707886"/>
              <a:gd name="connsiteX12" fmla="*/ 5641145 w 5641145"/>
              <a:gd name="connsiteY12" fmla="*/ 332706 h 707886"/>
              <a:gd name="connsiteX13" fmla="*/ 5641145 w 5641145"/>
              <a:gd name="connsiteY13" fmla="*/ 707886 h 707886"/>
              <a:gd name="connsiteX14" fmla="*/ 5020619 w 5641145"/>
              <a:gd name="connsiteY14" fmla="*/ 707886 h 707886"/>
              <a:gd name="connsiteX15" fmla="*/ 4569327 w 5641145"/>
              <a:gd name="connsiteY15" fmla="*/ 707886 h 707886"/>
              <a:gd name="connsiteX16" fmla="*/ 3948801 w 5641145"/>
              <a:gd name="connsiteY16" fmla="*/ 707886 h 707886"/>
              <a:gd name="connsiteX17" fmla="*/ 3384687 w 5641145"/>
              <a:gd name="connsiteY17" fmla="*/ 707886 h 707886"/>
              <a:gd name="connsiteX18" fmla="*/ 2707750 w 5641145"/>
              <a:gd name="connsiteY18" fmla="*/ 707886 h 707886"/>
              <a:gd name="connsiteX19" fmla="*/ 2256458 w 5641145"/>
              <a:gd name="connsiteY19" fmla="*/ 707886 h 707886"/>
              <a:gd name="connsiteX20" fmla="*/ 1579521 w 5641145"/>
              <a:gd name="connsiteY20" fmla="*/ 707886 h 707886"/>
              <a:gd name="connsiteX21" fmla="*/ 1071818 w 5641145"/>
              <a:gd name="connsiteY21" fmla="*/ 707886 h 707886"/>
              <a:gd name="connsiteX22" fmla="*/ 0 w 5641145"/>
              <a:gd name="connsiteY22" fmla="*/ 707886 h 707886"/>
              <a:gd name="connsiteX23" fmla="*/ 0 w 5641145"/>
              <a:gd name="connsiteY23" fmla="*/ 361022 h 707886"/>
              <a:gd name="connsiteX24" fmla="*/ 0 w 5641145"/>
              <a:gd name="connsiteY2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41145" h="707886" fill="none" extrusionOk="0">
                <a:moveTo>
                  <a:pt x="0" y="0"/>
                </a:moveTo>
                <a:cubicBezTo>
                  <a:pt x="248027" y="-3223"/>
                  <a:pt x="431427" y="18999"/>
                  <a:pt x="564115" y="0"/>
                </a:cubicBezTo>
                <a:cubicBezTo>
                  <a:pt x="696804" y="-18999"/>
                  <a:pt x="937586" y="9648"/>
                  <a:pt x="1071818" y="0"/>
                </a:cubicBezTo>
                <a:cubicBezTo>
                  <a:pt x="1206050" y="-9648"/>
                  <a:pt x="1360205" y="24537"/>
                  <a:pt x="1466698" y="0"/>
                </a:cubicBezTo>
                <a:cubicBezTo>
                  <a:pt x="1573191" y="-24537"/>
                  <a:pt x="1752303" y="52974"/>
                  <a:pt x="1974401" y="0"/>
                </a:cubicBezTo>
                <a:cubicBezTo>
                  <a:pt x="2196499" y="-52974"/>
                  <a:pt x="2381250" y="59926"/>
                  <a:pt x="2594927" y="0"/>
                </a:cubicBezTo>
                <a:cubicBezTo>
                  <a:pt x="2808604" y="-59926"/>
                  <a:pt x="3090218" y="1411"/>
                  <a:pt x="3271864" y="0"/>
                </a:cubicBezTo>
                <a:cubicBezTo>
                  <a:pt x="3453510" y="-1411"/>
                  <a:pt x="3515548" y="45016"/>
                  <a:pt x="3723156" y="0"/>
                </a:cubicBezTo>
                <a:cubicBezTo>
                  <a:pt x="3930764" y="-45016"/>
                  <a:pt x="4141851" y="38758"/>
                  <a:pt x="4287270" y="0"/>
                </a:cubicBezTo>
                <a:cubicBezTo>
                  <a:pt x="4432689" y="-38758"/>
                  <a:pt x="4511876" y="45601"/>
                  <a:pt x="4682150" y="0"/>
                </a:cubicBezTo>
                <a:cubicBezTo>
                  <a:pt x="4852424" y="-45601"/>
                  <a:pt x="4933318" y="17540"/>
                  <a:pt x="5133442" y="0"/>
                </a:cubicBezTo>
                <a:cubicBezTo>
                  <a:pt x="5333566" y="-17540"/>
                  <a:pt x="5534049" y="14698"/>
                  <a:pt x="5641145" y="0"/>
                </a:cubicBezTo>
                <a:cubicBezTo>
                  <a:pt x="5679245" y="138620"/>
                  <a:pt x="5608822" y="169377"/>
                  <a:pt x="5641145" y="332706"/>
                </a:cubicBezTo>
                <a:cubicBezTo>
                  <a:pt x="5673468" y="496035"/>
                  <a:pt x="5609914" y="577427"/>
                  <a:pt x="5641145" y="707886"/>
                </a:cubicBezTo>
                <a:cubicBezTo>
                  <a:pt x="5372943" y="745748"/>
                  <a:pt x="5232867" y="663881"/>
                  <a:pt x="5020619" y="707886"/>
                </a:cubicBezTo>
                <a:cubicBezTo>
                  <a:pt x="4808371" y="751891"/>
                  <a:pt x="4685726" y="676793"/>
                  <a:pt x="4569327" y="707886"/>
                </a:cubicBezTo>
                <a:cubicBezTo>
                  <a:pt x="4452928" y="738979"/>
                  <a:pt x="4208825" y="702708"/>
                  <a:pt x="3948801" y="707886"/>
                </a:cubicBezTo>
                <a:cubicBezTo>
                  <a:pt x="3688777" y="713064"/>
                  <a:pt x="3591098" y="645050"/>
                  <a:pt x="3384687" y="707886"/>
                </a:cubicBezTo>
                <a:cubicBezTo>
                  <a:pt x="3178276" y="770722"/>
                  <a:pt x="2991804" y="690400"/>
                  <a:pt x="2707750" y="707886"/>
                </a:cubicBezTo>
                <a:cubicBezTo>
                  <a:pt x="2423696" y="725372"/>
                  <a:pt x="2434534" y="666539"/>
                  <a:pt x="2256458" y="707886"/>
                </a:cubicBezTo>
                <a:cubicBezTo>
                  <a:pt x="2078382" y="749233"/>
                  <a:pt x="1882170" y="700148"/>
                  <a:pt x="1579521" y="707886"/>
                </a:cubicBezTo>
                <a:cubicBezTo>
                  <a:pt x="1276872" y="715624"/>
                  <a:pt x="1205234" y="654196"/>
                  <a:pt x="1071818" y="707886"/>
                </a:cubicBezTo>
                <a:cubicBezTo>
                  <a:pt x="938402" y="761576"/>
                  <a:pt x="258071" y="582668"/>
                  <a:pt x="0" y="707886"/>
                </a:cubicBezTo>
                <a:cubicBezTo>
                  <a:pt x="-5639" y="563128"/>
                  <a:pt x="33080" y="533380"/>
                  <a:pt x="0" y="361022"/>
                </a:cubicBezTo>
                <a:cubicBezTo>
                  <a:pt x="-33080" y="188664"/>
                  <a:pt x="13342" y="91172"/>
                  <a:pt x="0" y="0"/>
                </a:cubicBezTo>
                <a:close/>
              </a:path>
              <a:path w="5641145" h="707886" stroke="0" extrusionOk="0">
                <a:moveTo>
                  <a:pt x="0" y="0"/>
                </a:moveTo>
                <a:cubicBezTo>
                  <a:pt x="302242" y="-71276"/>
                  <a:pt x="348766" y="19682"/>
                  <a:pt x="620526" y="0"/>
                </a:cubicBezTo>
                <a:cubicBezTo>
                  <a:pt x="892286" y="-19682"/>
                  <a:pt x="925372" y="51604"/>
                  <a:pt x="1071818" y="0"/>
                </a:cubicBezTo>
                <a:cubicBezTo>
                  <a:pt x="1218264" y="-51604"/>
                  <a:pt x="1419320" y="13729"/>
                  <a:pt x="1635932" y="0"/>
                </a:cubicBezTo>
                <a:cubicBezTo>
                  <a:pt x="1852544" y="-13729"/>
                  <a:pt x="1927940" y="16613"/>
                  <a:pt x="2143635" y="0"/>
                </a:cubicBezTo>
                <a:cubicBezTo>
                  <a:pt x="2359330" y="-16613"/>
                  <a:pt x="2458395" y="2839"/>
                  <a:pt x="2707750" y="0"/>
                </a:cubicBezTo>
                <a:cubicBezTo>
                  <a:pt x="2957105" y="-2839"/>
                  <a:pt x="3036629" y="58410"/>
                  <a:pt x="3328276" y="0"/>
                </a:cubicBezTo>
                <a:cubicBezTo>
                  <a:pt x="3619923" y="-58410"/>
                  <a:pt x="3614858" y="27051"/>
                  <a:pt x="3723156" y="0"/>
                </a:cubicBezTo>
                <a:cubicBezTo>
                  <a:pt x="3831454" y="-27051"/>
                  <a:pt x="4089644" y="16694"/>
                  <a:pt x="4230859" y="0"/>
                </a:cubicBezTo>
                <a:cubicBezTo>
                  <a:pt x="4372074" y="-16694"/>
                  <a:pt x="4612318" y="14891"/>
                  <a:pt x="4794973" y="0"/>
                </a:cubicBezTo>
                <a:cubicBezTo>
                  <a:pt x="4977628" y="-14891"/>
                  <a:pt x="5240430" y="29135"/>
                  <a:pt x="5641145" y="0"/>
                </a:cubicBezTo>
                <a:cubicBezTo>
                  <a:pt x="5657105" y="114069"/>
                  <a:pt x="5619783" y="269010"/>
                  <a:pt x="5641145" y="368101"/>
                </a:cubicBezTo>
                <a:cubicBezTo>
                  <a:pt x="5662507" y="467192"/>
                  <a:pt x="5615945" y="588096"/>
                  <a:pt x="5641145" y="707886"/>
                </a:cubicBezTo>
                <a:cubicBezTo>
                  <a:pt x="5483090" y="745696"/>
                  <a:pt x="5356484" y="666990"/>
                  <a:pt x="5246265" y="707886"/>
                </a:cubicBezTo>
                <a:cubicBezTo>
                  <a:pt x="5136046" y="748782"/>
                  <a:pt x="4963685" y="671539"/>
                  <a:pt x="4851385" y="707886"/>
                </a:cubicBezTo>
                <a:cubicBezTo>
                  <a:pt x="4739085" y="744233"/>
                  <a:pt x="4474268" y="707845"/>
                  <a:pt x="4343682" y="707886"/>
                </a:cubicBezTo>
                <a:cubicBezTo>
                  <a:pt x="4213096" y="707927"/>
                  <a:pt x="4006343" y="651061"/>
                  <a:pt x="3835979" y="707886"/>
                </a:cubicBezTo>
                <a:cubicBezTo>
                  <a:pt x="3665615" y="764711"/>
                  <a:pt x="3467132" y="668950"/>
                  <a:pt x="3159041" y="707886"/>
                </a:cubicBezTo>
                <a:cubicBezTo>
                  <a:pt x="2850950" y="746822"/>
                  <a:pt x="2639545" y="694749"/>
                  <a:pt x="2482104" y="707886"/>
                </a:cubicBezTo>
                <a:cubicBezTo>
                  <a:pt x="2324663" y="721023"/>
                  <a:pt x="2241883" y="666746"/>
                  <a:pt x="2030812" y="707886"/>
                </a:cubicBezTo>
                <a:cubicBezTo>
                  <a:pt x="1819741" y="749026"/>
                  <a:pt x="1789378" y="705843"/>
                  <a:pt x="1579521" y="707886"/>
                </a:cubicBezTo>
                <a:cubicBezTo>
                  <a:pt x="1369664" y="709929"/>
                  <a:pt x="1314719" y="702124"/>
                  <a:pt x="1184640" y="707886"/>
                </a:cubicBezTo>
                <a:cubicBezTo>
                  <a:pt x="1054561" y="713648"/>
                  <a:pt x="738531" y="636703"/>
                  <a:pt x="564114" y="707886"/>
                </a:cubicBezTo>
                <a:cubicBezTo>
                  <a:pt x="389697" y="779069"/>
                  <a:pt x="228076" y="695297"/>
                  <a:pt x="0" y="707886"/>
                </a:cubicBezTo>
                <a:cubicBezTo>
                  <a:pt x="-19330" y="621938"/>
                  <a:pt x="33843" y="490917"/>
                  <a:pt x="0" y="368101"/>
                </a:cubicBezTo>
                <a:cubicBezTo>
                  <a:pt x="-33843" y="245285"/>
                  <a:pt x="26746" y="154279"/>
                  <a:pt x="0" y="0"/>
                </a:cubicBezTo>
                <a:close/>
              </a:path>
            </a:pathLst>
          </a:custGeom>
          <a:solidFill>
            <a:schemeClr val="bg2"/>
          </a:solidFill>
          <a:ln>
            <a:solidFill>
              <a:schemeClr val="tx1"/>
            </a:solidFill>
            <a:extLst>
              <a:ext uri="{C807C97D-BFC1-408E-A445-0C87EB9F89A2}">
                <ask:lineSketchStyleProps xmlns:ask="http://schemas.microsoft.com/office/drawing/2018/sketchyshapes" sd="494160050">
                  <a:prstGeom prst="rect">
                    <a:avLst/>
                  </a:prstGeom>
                  <ask:type>
                    <ask:lineSketchScribble/>
                  </ask:type>
                </ask:lineSketchStyleProps>
              </a:ext>
            </a:extLst>
          </a:ln>
        </p:spPr>
        <p:txBody>
          <a:bodyPr wrap="square" rtlCol="0">
            <a:spAutoFit/>
          </a:bodyPr>
          <a:lstStyle/>
          <a:p>
            <a:r>
              <a:rPr lang="en-US" sz="4000" b="1" dirty="0">
                <a:solidFill>
                  <a:schemeClr val="accent1">
                    <a:lumMod val="20000"/>
                    <a:lumOff val="80000"/>
                  </a:schemeClr>
                </a:solidFill>
              </a:rPr>
              <a:t>Will you trust me? - Jesus</a:t>
            </a:r>
          </a:p>
        </p:txBody>
      </p:sp>
    </p:spTree>
    <p:extLst>
      <p:ext uri="{BB962C8B-B14F-4D97-AF65-F5344CB8AC3E}">
        <p14:creationId xmlns:p14="http://schemas.microsoft.com/office/powerpoint/2010/main" val="100813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7" name="Freeform: Shape 16">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9" name="Freeform: Shape 18">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636C57B1-6D17-4475-9D53-D87EDDD4AC20}"/>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b="1" kern="1200">
                <a:solidFill>
                  <a:schemeClr val="tx1"/>
                </a:solidFill>
                <a:latin typeface="+mj-lt"/>
                <a:ea typeface="+mj-ea"/>
                <a:cs typeface="+mj-cs"/>
              </a:rPr>
              <a:t>The Ship Sank On It’s Maiden Voyage</a:t>
            </a:r>
          </a:p>
        </p:txBody>
      </p:sp>
      <p:pic>
        <p:nvPicPr>
          <p:cNvPr id="6" name="Content Placeholder 5" descr="A picture containing ship, watercraft, boat, transport&#10;&#10;Description automatically generated">
            <a:extLst>
              <a:ext uri="{FF2B5EF4-FFF2-40B4-BE49-F238E27FC236}">
                <a16:creationId xmlns:a16="http://schemas.microsoft.com/office/drawing/2014/main" id="{348DB88B-09F1-4BF2-A2AD-C7265E6E03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6251" y="945448"/>
            <a:ext cx="6631341" cy="4967104"/>
          </a:xfrm>
          <a:prstGeom prst="rect">
            <a:avLst/>
          </a:prstGeom>
        </p:spPr>
      </p:pic>
    </p:spTree>
    <p:extLst>
      <p:ext uri="{BB962C8B-B14F-4D97-AF65-F5344CB8AC3E}">
        <p14:creationId xmlns:p14="http://schemas.microsoft.com/office/powerpoint/2010/main" val="113527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5CF0A-424A-43E2-BFF7-7D731A2CAA53}"/>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6300" kern="1200" dirty="0">
                <a:solidFill>
                  <a:schemeClr val="tx1"/>
                </a:solidFill>
                <a:latin typeface="+mj-lt"/>
                <a:ea typeface="+mj-ea"/>
                <a:cs typeface="+mj-cs"/>
              </a:rPr>
              <a:t>“Give us help from trouble: for Vain is the help of man.” </a:t>
            </a:r>
            <a:br>
              <a:rPr lang="en-US" sz="6300" kern="1200" dirty="0">
                <a:solidFill>
                  <a:schemeClr val="tx1"/>
                </a:solidFill>
                <a:latin typeface="+mj-lt"/>
                <a:ea typeface="+mj-ea"/>
                <a:cs typeface="+mj-cs"/>
              </a:rPr>
            </a:br>
            <a:r>
              <a:rPr lang="en-US" sz="6300" kern="1200" dirty="0">
                <a:solidFill>
                  <a:schemeClr val="tx1"/>
                </a:solidFill>
                <a:latin typeface="+mj-lt"/>
                <a:ea typeface="+mj-ea"/>
                <a:cs typeface="+mj-cs"/>
              </a:rPr>
              <a:t>- Psalms 60:11 KJV</a:t>
            </a:r>
          </a:p>
        </p:txBody>
      </p:sp>
    </p:spTree>
    <p:extLst>
      <p:ext uri="{BB962C8B-B14F-4D97-AF65-F5344CB8AC3E}">
        <p14:creationId xmlns:p14="http://schemas.microsoft.com/office/powerpoint/2010/main" val="14960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5CF0A-424A-43E2-BFF7-7D731A2CAA53}"/>
              </a:ext>
            </a:extLst>
          </p:cNvPr>
          <p:cNvSpPr>
            <a:spLocks noGrp="1"/>
          </p:cNvSpPr>
          <p:nvPr>
            <p:ph type="title"/>
          </p:nvPr>
        </p:nvSpPr>
        <p:spPr>
          <a:xfrm>
            <a:off x="1285241" y="1008993"/>
            <a:ext cx="9231410" cy="3542045"/>
          </a:xfrm>
        </p:spPr>
        <p:txBody>
          <a:bodyPr vert="horz" lIns="91440" tIns="45720" rIns="91440" bIns="45720" rtlCol="0" anchor="b">
            <a:normAutofit fontScale="90000"/>
          </a:bodyPr>
          <a:lstStyle/>
          <a:p>
            <a:r>
              <a:rPr lang="en-US" sz="6300" kern="1200" dirty="0">
                <a:solidFill>
                  <a:schemeClr val="tx1"/>
                </a:solidFill>
                <a:latin typeface="+mj-lt"/>
                <a:ea typeface="+mj-ea"/>
                <a:cs typeface="+mj-cs"/>
              </a:rPr>
              <a:t>“Thou Fool! This night thy soul shall be required of thee.” </a:t>
            </a:r>
            <a:br>
              <a:rPr lang="en-US" sz="6300" kern="1200" dirty="0">
                <a:solidFill>
                  <a:schemeClr val="tx1"/>
                </a:solidFill>
                <a:latin typeface="+mj-lt"/>
                <a:ea typeface="+mj-ea"/>
                <a:cs typeface="+mj-cs"/>
              </a:rPr>
            </a:br>
            <a:r>
              <a:rPr lang="en-US" sz="6300" kern="1200" dirty="0">
                <a:solidFill>
                  <a:schemeClr val="tx1"/>
                </a:solidFill>
                <a:latin typeface="+mj-lt"/>
                <a:ea typeface="+mj-ea"/>
                <a:cs typeface="+mj-cs"/>
              </a:rPr>
              <a:t>– Luke 12:20 KJV</a:t>
            </a:r>
          </a:p>
        </p:txBody>
      </p:sp>
    </p:spTree>
    <p:extLst>
      <p:ext uri="{BB962C8B-B14F-4D97-AF65-F5344CB8AC3E}">
        <p14:creationId xmlns:p14="http://schemas.microsoft.com/office/powerpoint/2010/main" val="21835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637F5-4C84-42B8-8024-FB3887EB31B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Canada is Sinking like the Titanic….</a:t>
            </a: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descr="Diagram&#10;&#10;Description automatically generated">
            <a:extLst>
              <a:ext uri="{FF2B5EF4-FFF2-40B4-BE49-F238E27FC236}">
                <a16:creationId xmlns:a16="http://schemas.microsoft.com/office/drawing/2014/main" id="{2A78DA2B-6A18-4FCB-AF31-59B9C62022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408"/>
          <a:stretch/>
        </p:blipFill>
        <p:spPr>
          <a:xfrm>
            <a:off x="331567" y="2766070"/>
            <a:ext cx="5455917" cy="3319133"/>
          </a:xfrm>
          <a:prstGeom prst="rect">
            <a:avLst/>
          </a:prstGeom>
        </p:spPr>
      </p:pic>
      <p:cxnSp>
        <p:nvCxnSpPr>
          <p:cNvPr id="18"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video game&#10;&#10;Description automatically generated with medium confidence">
            <a:extLst>
              <a:ext uri="{FF2B5EF4-FFF2-40B4-BE49-F238E27FC236}">
                <a16:creationId xmlns:a16="http://schemas.microsoft.com/office/drawing/2014/main" id="{F283ABAE-01B4-4B98-A4E1-AF3BF31C6691}"/>
              </a:ext>
            </a:extLst>
          </p:cNvPr>
          <p:cNvPicPr>
            <a:picLocks noChangeAspect="1"/>
          </p:cNvPicPr>
          <p:nvPr/>
        </p:nvPicPr>
        <p:blipFill rotWithShape="1">
          <a:blip r:embed="rId3">
            <a:extLst>
              <a:ext uri="{28A0092B-C50C-407E-A947-70E740481C1C}">
                <a14:useLocalDpi xmlns:a14="http://schemas.microsoft.com/office/drawing/2010/main" val="0"/>
              </a:ext>
            </a:extLst>
          </a:blip>
          <a:srcRect b="11705"/>
          <a:stretch/>
        </p:blipFill>
        <p:spPr>
          <a:xfrm>
            <a:off x="6445073" y="2766071"/>
            <a:ext cx="5455917" cy="3319132"/>
          </a:xfrm>
          <a:prstGeom prst="rect">
            <a:avLst/>
          </a:prstGeom>
        </p:spPr>
      </p:pic>
    </p:spTree>
    <p:extLst>
      <p:ext uri="{BB962C8B-B14F-4D97-AF65-F5344CB8AC3E}">
        <p14:creationId xmlns:p14="http://schemas.microsoft.com/office/powerpoint/2010/main" val="421246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6331-7A1A-4DE2-A35D-EF5BC519C9A1}"/>
              </a:ext>
            </a:extLst>
          </p:cNvPr>
          <p:cNvSpPr>
            <a:spLocks noGrp="1"/>
          </p:cNvSpPr>
          <p:nvPr>
            <p:ph type="title"/>
          </p:nvPr>
        </p:nvSpPr>
        <p:spPr>
          <a:xfrm>
            <a:off x="838200" y="365125"/>
            <a:ext cx="8362071" cy="1325563"/>
          </a:xfrm>
          <a:ln w="38100">
            <a:solidFill>
              <a:schemeClr val="tx1"/>
            </a:solidFill>
          </a:ln>
        </p:spPr>
        <p:txBody>
          <a:bodyPr>
            <a:normAutofit/>
          </a:bodyPr>
          <a:lstStyle/>
          <a:p>
            <a:r>
              <a:rPr lang="en-US" sz="5400" b="1" dirty="0"/>
              <a:t>April 14, 1912 @ 11:40pm…..</a:t>
            </a:r>
          </a:p>
        </p:txBody>
      </p:sp>
      <p:pic>
        <p:nvPicPr>
          <p:cNvPr id="5" name="Content Placeholder 4" descr="A picture containing boat, sky, water, outdoor&#10;&#10;Description automatically generated">
            <a:extLst>
              <a:ext uri="{FF2B5EF4-FFF2-40B4-BE49-F238E27FC236}">
                <a16:creationId xmlns:a16="http://schemas.microsoft.com/office/drawing/2014/main" id="{02F01FAD-A34E-40EE-868D-9EDFABEE4B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296" y="1944895"/>
            <a:ext cx="8983407" cy="4351338"/>
          </a:xfrm>
          <a:ln w="28575">
            <a:solidFill>
              <a:schemeClr val="accent3">
                <a:lumMod val="50000"/>
              </a:schemeClr>
            </a:solidFill>
          </a:ln>
          <a:effectLst>
            <a:innerShdw blurRad="63500" dist="50800" dir="13500000">
              <a:prstClr val="black">
                <a:alpha val="50000"/>
              </a:prstClr>
            </a:innerShdw>
          </a:effectLst>
        </p:spPr>
      </p:pic>
    </p:spTree>
    <p:extLst>
      <p:ext uri="{BB962C8B-B14F-4D97-AF65-F5344CB8AC3E}">
        <p14:creationId xmlns:p14="http://schemas.microsoft.com/office/powerpoint/2010/main" val="77193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82B4BC-55C7-49C9-B347-F830586CCCEB}"/>
              </a:ext>
            </a:extLst>
          </p:cNvPr>
          <p:cNvSpPr>
            <a:spLocks noGrp="1"/>
          </p:cNvSpPr>
          <p:nvPr>
            <p:ph type="title"/>
          </p:nvPr>
        </p:nvSpPr>
        <p:spPr>
          <a:xfrm>
            <a:off x="524256" y="516804"/>
            <a:ext cx="6594189" cy="1625210"/>
          </a:xfrm>
          <a:ln w="19050">
            <a:solidFill>
              <a:schemeClr val="tx1"/>
            </a:solidFill>
          </a:ln>
        </p:spPr>
        <p:txBody>
          <a:bodyPr>
            <a:normAutofit/>
          </a:bodyPr>
          <a:lstStyle/>
          <a:p>
            <a:pPr algn="ctr"/>
            <a:r>
              <a:rPr lang="en-US" sz="5400" b="1" u="sng" dirty="0">
                <a:solidFill>
                  <a:srgbClr val="FFFFFF"/>
                </a:solidFill>
              </a:rPr>
              <a:t>I. False Security</a:t>
            </a:r>
          </a:p>
        </p:txBody>
      </p:sp>
      <p:sp>
        <p:nvSpPr>
          <p:cNvPr id="14" name="Rectangle 1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026128B-7ADE-421D-BA4D-3B68332BE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44" y="3024554"/>
            <a:ext cx="6579910" cy="2686929"/>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Diagram&#10;&#10;Description automatically generated">
            <a:extLst>
              <a:ext uri="{FF2B5EF4-FFF2-40B4-BE49-F238E27FC236}">
                <a16:creationId xmlns:a16="http://schemas.microsoft.com/office/drawing/2014/main" id="{DB9852A7-40A7-4E84-ABA6-05FB8B7153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9563" y="998807"/>
            <a:ext cx="3440433" cy="4712676"/>
          </a:xfrm>
        </p:spPr>
      </p:pic>
    </p:spTree>
    <p:extLst>
      <p:ext uri="{BB962C8B-B14F-4D97-AF65-F5344CB8AC3E}">
        <p14:creationId xmlns:p14="http://schemas.microsoft.com/office/powerpoint/2010/main" val="2249135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856</TotalTime>
  <Words>643</Words>
  <Application>Microsoft Office PowerPoint</Application>
  <PresentationFormat>Widescreen</PresentationFormat>
  <Paragraphs>47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The Unsinkable Ship</vt:lpstr>
      <vt:lpstr>“But God said to him, “You Fool! You will die this very night. Then who will get everything you worked for?   - Luke 12:20 (NLT)  </vt:lpstr>
      <vt:lpstr>The Titanic</vt:lpstr>
      <vt:lpstr>The Ship Sank On It’s Maiden Voyage</vt:lpstr>
      <vt:lpstr>“Give us help from trouble: for Vain is the help of man.”  - Psalms 60:11 KJV</vt:lpstr>
      <vt:lpstr>“Thou Fool! This night thy soul shall be required of thee.”  – Luke 12:20 KJV</vt:lpstr>
      <vt:lpstr>Canada is Sinking like the Titanic….</vt:lpstr>
      <vt:lpstr>April 14, 1912 @ 11:40pm…..</vt:lpstr>
      <vt:lpstr>I. False Security</vt:lpstr>
      <vt:lpstr> Only 20 Lifeboats Available….  Each held 58 People..  Only Save 1180 People… 2340 On Board </vt:lpstr>
      <vt:lpstr>“Take life easy; eat, drink, and be merry!”   Luke 12:19 NIV</vt:lpstr>
      <vt:lpstr>JOHN JACOB ASTOR IV &amp;  HIS 19 YEAR OLD BRIDE, MADELAINE </vt:lpstr>
      <vt:lpstr>BENJAMIN GUGGENHEIM</vt:lpstr>
      <vt:lpstr>ISADORE &amp; IDA STRAUS</vt:lpstr>
      <vt:lpstr>JAY BRUCE ISMAY </vt:lpstr>
      <vt:lpstr>“Wealth is worthless in the day of wrath, but righteousness delivers from death.”  -Proverbs 11:4 NIV</vt:lpstr>
      <vt:lpstr>II. Unprepared</vt:lpstr>
      <vt:lpstr>The Luxurious Titanic</vt:lpstr>
      <vt:lpstr>PowerPoint Presentation</vt:lpstr>
      <vt:lpstr>NOT ENOUGH LIFEBOATS….</vt:lpstr>
      <vt:lpstr>“And as it was in the days of Noah, so shall it be also in the days of the Son of man. They did eat, they drank, they married wives, they were given in marriage, until the day that Noah entered into the ark, and the flood came, and destroyed them all.” -Luke 17:26-27</vt:lpstr>
      <vt:lpstr>“This is how it will be at the coming of the Son of Man.”  Matthew 24:39</vt:lpstr>
      <vt:lpstr>“Anyone whose name was not found written in the book of life was  thrown into the lake of fire.”  – Revelation 20:15 NIV  “Then they will go away to eternal punishment, but the righteous to eternal life.”  – Matthew 25:46 NIV </vt:lpstr>
      <vt:lpstr>III. PROCRASTINATION </vt:lpstr>
      <vt:lpstr>“As it was in the days of Lot; they did eat, they drank, they bought, they sold, they planted, they built; But the same day that Lot went out of Sodom it rained fire and brimstone from heaven and destroyed them all.”  – Luke 17:28-29</vt:lpstr>
      <vt:lpstr>PowerPoint Presentation</vt:lpstr>
      <vt:lpstr>“They too will drink the wine of God’s fury, which has been poured full strength into the cup of his wrath. They will  be tormented with burning sulfur in the presence of the holy angels and of the Lamb. And the smoke of their torment will rise forever and ever. There will be no rest day or night for those who worship the  beast and its image, or for anyone who receives the mark of its name.  -Revelation 14:10-11</vt:lpstr>
      <vt:lpstr>IV. THEY CRIED OUT</vt:lpstr>
      <vt:lpstr>“Therefore, disaster will overtake him in an instant; he will suddenly be destroyed – without remedy.” – Proverbs 6:15  “Whoever remains stiff necked after many rebukes will suddenly be destroyed – without remedy.” – Proverbs 29:1</vt:lpstr>
      <vt:lpstr>Reverend Harper said,  “You will need this more than I do!” </vt:lpstr>
      <vt:lpstr>“This is love, not that we loved God, but that He loved us, and sent His Son as an atoning sacrifice for our sins.”  – 1 John 4:10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Unsinkable Ship</dc:title>
  <dc:creator>Miriam Lalonde</dc:creator>
  <cp:lastModifiedBy>Miriam Lalonde</cp:lastModifiedBy>
  <cp:revision>11</cp:revision>
  <dcterms:created xsi:type="dcterms:W3CDTF">2021-08-07T14:47:45Z</dcterms:created>
  <dcterms:modified xsi:type="dcterms:W3CDTF">2021-08-10T18:48:41Z</dcterms:modified>
</cp:coreProperties>
</file>