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6" autoAdjust="0"/>
    <p:restoredTop sz="94660"/>
  </p:normalViewPr>
  <p:slideViewPr>
    <p:cSldViewPr snapToGrid="0">
      <p:cViewPr varScale="1">
        <p:scale>
          <a:sx n="72" d="100"/>
          <a:sy n="72" d="100"/>
        </p:scale>
        <p:origin x="4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6213-BCB2-4641-B077-5FD35E341A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2128BA9-D5A9-4D3A-ACB8-4ABAA486B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25D156-76F4-4CD8-87A0-E076C0533729}"/>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96C5EF22-3E43-4999-8469-00CB58FE0CF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A9B802B-5303-45B8-9B76-4C4CCFC5DD2C}"/>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327134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2ADF-A319-4F58-927D-EBB366ACD94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19F216-F7D9-4E71-B4DC-F96722BC16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035E2C-FBE8-4D4D-9386-E206B14BC96A}"/>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28DDF5BF-2039-4B02-95BD-4303860719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1EF7BA-D7E1-4ABC-AB09-401A285B4D2F}"/>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3500852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D07CB-1EF1-4ED1-9C66-755799A324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0D5051D-A36A-43F3-AF9B-AF43AA84D2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9F4084-5AF2-42BD-9A0E-54D9A2B312B0}"/>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2F7903A1-1441-4BAE-BF6E-2938A470155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74C1B7-D823-4BE2-9854-84E2C8F35706}"/>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311972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E2CA-8003-421F-A5BB-EA86AEA13B5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FEBA17D-C15C-42CF-9278-83B9C0FB088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E96B97C-DB1C-4914-AD7E-102BA404D967}"/>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6C33545F-69AD-456D-947C-C11F48CC7E5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D4330D5-F73E-467C-8520-1BED4C93559F}"/>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58347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F10C2-3754-4F8F-84F6-747860A6D8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EADD1E9-8472-45E5-9EBD-80825F6910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B7C351-F277-4736-A5EC-58D767926CB8}"/>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E305E856-9D70-46C0-85A2-985D3121FBE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CFA8678-964D-4FDC-8D82-2DC70C54A1E6}"/>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89388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7F3C1-F00A-4A84-BD2F-EAE5528B06D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D3E776E-4125-4ACE-9577-B71D88D21D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4E0D094-F9AA-4A34-A6B1-26F25FA7D7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BA48890-7BB6-47D5-85E7-6B0718D13670}"/>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6" name="Footer Placeholder 5">
            <a:extLst>
              <a:ext uri="{FF2B5EF4-FFF2-40B4-BE49-F238E27FC236}">
                <a16:creationId xmlns:a16="http://schemas.microsoft.com/office/drawing/2014/main" id="{8A74A351-E8AF-4EFE-AB4C-FC483CD42DB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51C39A2-148C-4061-B066-2F1979723B0E}"/>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176154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F1F5A-67FD-4588-9708-1D1ABEA0248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6D2A842-E305-4C28-9E93-CD6CA17CF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69A0800-9B0C-44A1-B6EC-E81EEC29FAB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55C7D77-6D21-460D-A76C-C4D08B526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59A48C-A0AD-43CB-AD9F-4B798D1E552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7D2496C-4EF8-4FF5-8F81-D05C64695CA3}"/>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8" name="Footer Placeholder 7">
            <a:extLst>
              <a:ext uri="{FF2B5EF4-FFF2-40B4-BE49-F238E27FC236}">
                <a16:creationId xmlns:a16="http://schemas.microsoft.com/office/drawing/2014/main" id="{D2AA8301-FFD0-4BD9-8E08-E7F8D21E2ED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DB2B06E-3FC7-4CB3-8BDD-5D8B74038609}"/>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389129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EECF-1E44-4E1B-9CFF-57CE46A083E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132C691-E259-4A89-982F-8A22104AF352}"/>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4" name="Footer Placeholder 3">
            <a:extLst>
              <a:ext uri="{FF2B5EF4-FFF2-40B4-BE49-F238E27FC236}">
                <a16:creationId xmlns:a16="http://schemas.microsoft.com/office/drawing/2014/main" id="{7A065AE6-8037-4853-BAEF-213AED4C08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2E9C784-5576-4A1B-A01F-01EC0746BD5F}"/>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3254110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71DBB1-E9E1-4804-B4F2-8C19D65B6254}"/>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3" name="Footer Placeholder 2">
            <a:extLst>
              <a:ext uri="{FF2B5EF4-FFF2-40B4-BE49-F238E27FC236}">
                <a16:creationId xmlns:a16="http://schemas.microsoft.com/office/drawing/2014/main" id="{3846AE8B-E0E9-4958-9477-27E5388671A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56C06C5-4FC7-4210-B6F8-2BF4C582C19F}"/>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56752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D4886-0612-4A84-8458-CB6D38491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9888245-CEFD-4486-8D09-2650CFBB03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67ED6EB-A8BA-4629-8A24-5EED4EC62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088A50-5611-48E6-B4D9-435A077EA97D}"/>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6" name="Footer Placeholder 5">
            <a:extLst>
              <a:ext uri="{FF2B5EF4-FFF2-40B4-BE49-F238E27FC236}">
                <a16:creationId xmlns:a16="http://schemas.microsoft.com/office/drawing/2014/main" id="{7F990588-0E3B-45BF-88F8-5612C93878B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A676B7-26F5-4F36-853A-F5ADCB3F8A90}"/>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170247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2442-C18C-43CC-895C-4D2697B5E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1A82BEA-902E-4830-8853-5977A2575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646729B-C89E-4105-8871-F120F8221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23633B-1060-4B4D-A7AB-7A9560439A3E}"/>
              </a:ext>
            </a:extLst>
          </p:cNvPr>
          <p:cNvSpPr>
            <a:spLocks noGrp="1"/>
          </p:cNvSpPr>
          <p:nvPr>
            <p:ph type="dt" sz="half" idx="10"/>
          </p:nvPr>
        </p:nvSpPr>
        <p:spPr/>
        <p:txBody>
          <a:bodyPr/>
          <a:lstStyle/>
          <a:p>
            <a:fld id="{94B53922-DE9B-446A-8C61-8297C4C8C3DA}" type="datetimeFigureOut">
              <a:rPr lang="en-CA" smtClean="0"/>
              <a:t>2019-01-04</a:t>
            </a:fld>
            <a:endParaRPr lang="en-CA"/>
          </a:p>
        </p:txBody>
      </p:sp>
      <p:sp>
        <p:nvSpPr>
          <p:cNvPr id="6" name="Footer Placeholder 5">
            <a:extLst>
              <a:ext uri="{FF2B5EF4-FFF2-40B4-BE49-F238E27FC236}">
                <a16:creationId xmlns:a16="http://schemas.microsoft.com/office/drawing/2014/main" id="{1732DD42-79C0-42DD-AD69-971EBDED8AA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48C0E72-48A7-4F72-93F2-08BE13DCB190}"/>
              </a:ext>
            </a:extLst>
          </p:cNvPr>
          <p:cNvSpPr>
            <a:spLocks noGrp="1"/>
          </p:cNvSpPr>
          <p:nvPr>
            <p:ph type="sldNum" sz="quarter" idx="12"/>
          </p:nvPr>
        </p:nvSpPr>
        <p:spPr/>
        <p:txBody>
          <a:bodyPr/>
          <a:lstStyle/>
          <a:p>
            <a:fld id="{64BC304F-E833-4DBC-A254-87D6DC8152E8}" type="slidenum">
              <a:rPr lang="en-CA" smtClean="0"/>
              <a:t>‹#›</a:t>
            </a:fld>
            <a:endParaRPr lang="en-CA"/>
          </a:p>
        </p:txBody>
      </p:sp>
    </p:spTree>
    <p:extLst>
      <p:ext uri="{BB962C8B-B14F-4D97-AF65-F5344CB8AC3E}">
        <p14:creationId xmlns:p14="http://schemas.microsoft.com/office/powerpoint/2010/main" val="232858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E65C09-BB3C-45CF-9AB6-F0EDD1C6A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97CE4CE-47DA-4BDC-A3CB-ACCF565701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7A48E4-8B23-4525-9A03-038AFA6F2D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53922-DE9B-446A-8C61-8297C4C8C3DA}" type="datetimeFigureOut">
              <a:rPr lang="en-CA" smtClean="0"/>
              <a:t>2019-01-04</a:t>
            </a:fld>
            <a:endParaRPr lang="en-CA"/>
          </a:p>
        </p:txBody>
      </p:sp>
      <p:sp>
        <p:nvSpPr>
          <p:cNvPr id="5" name="Footer Placeholder 4">
            <a:extLst>
              <a:ext uri="{FF2B5EF4-FFF2-40B4-BE49-F238E27FC236}">
                <a16:creationId xmlns:a16="http://schemas.microsoft.com/office/drawing/2014/main" id="{BFB19592-5973-4E7B-9CC6-2003C49FA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8145A42-C243-4F15-AFBD-1CCBE32D6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C304F-E833-4DBC-A254-87D6DC8152E8}" type="slidenum">
              <a:rPr lang="en-CA" smtClean="0"/>
              <a:t>‹#›</a:t>
            </a:fld>
            <a:endParaRPr lang="en-CA"/>
          </a:p>
        </p:txBody>
      </p:sp>
    </p:spTree>
    <p:extLst>
      <p:ext uri="{BB962C8B-B14F-4D97-AF65-F5344CB8AC3E}">
        <p14:creationId xmlns:p14="http://schemas.microsoft.com/office/powerpoint/2010/main" val="181613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746628" y="647700"/>
            <a:ext cx="5159622" cy="4025373"/>
          </a:xfrm>
        </p:spPr>
        <p:txBody>
          <a:bodyPr anchor="b">
            <a:normAutofit/>
          </a:bodyPr>
          <a:lstStyle/>
          <a:p>
            <a:pPr algn="l"/>
            <a:r>
              <a:rPr lang="en-CA" sz="6600" b="1" dirty="0">
                <a:effectLst>
                  <a:outerShdw blurRad="38100" dist="38100" dir="2700000" algn="tl">
                    <a:srgbClr val="000000">
                      <a:alpha val="43137"/>
                    </a:srgbClr>
                  </a:outerShdw>
                </a:effectLst>
              </a:rPr>
              <a:t>TRUTHS OF THE RAPTURE</a:t>
            </a:r>
            <a:br>
              <a:rPr lang="en-CA" sz="4700" b="1" dirty="0"/>
            </a:br>
            <a:br>
              <a:rPr lang="en-CA" sz="4700" b="1" dirty="0"/>
            </a:br>
            <a:endParaRPr lang="en-CA" sz="4700" dirty="0"/>
          </a:p>
        </p:txBody>
      </p:sp>
      <p:sp>
        <p:nvSpPr>
          <p:cNvPr id="3" name="Subtitle 2">
            <a:extLst>
              <a:ext uri="{FF2B5EF4-FFF2-40B4-BE49-F238E27FC236}">
                <a16:creationId xmlns:a16="http://schemas.microsoft.com/office/drawing/2014/main" id="{EEF32776-C5C9-423E-9014-240E1A345F7C}"/>
              </a:ext>
            </a:extLst>
          </p:cNvPr>
          <p:cNvSpPr>
            <a:spLocks noGrp="1"/>
          </p:cNvSpPr>
          <p:nvPr>
            <p:ph type="subTitle" idx="1"/>
          </p:nvPr>
        </p:nvSpPr>
        <p:spPr>
          <a:xfrm>
            <a:off x="5105400" y="4750893"/>
            <a:ext cx="6800850" cy="1147863"/>
          </a:xfrm>
        </p:spPr>
        <p:txBody>
          <a:bodyPr anchor="t">
            <a:noAutofit/>
          </a:bodyPr>
          <a:lstStyle/>
          <a:p>
            <a:pPr algn="l"/>
            <a:r>
              <a:rPr lang="en-US" sz="4000" b="1" dirty="0"/>
              <a:t>Text: I Thessalonians 4:13 – 18</a:t>
            </a:r>
            <a:endParaRPr lang="en-CA" sz="4000" dirty="0"/>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16088" r="34940"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1359594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6090" r="33972" b="-1"/>
          <a:stretch/>
        </p:blipFill>
        <p:spPr>
          <a:xfrm>
            <a:off x="4818888" y="1"/>
            <a:ext cx="7373112" cy="6857999"/>
          </a:xfrm>
          <a:prstGeom prst="rect">
            <a:avLst/>
          </a:prstGeom>
        </p:spPr>
      </p:pic>
      <p:sp>
        <p:nvSpPr>
          <p:cNvPr id="54"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8"/>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1" y="270164"/>
            <a:ext cx="6525490" cy="6587835"/>
          </a:xfrm>
        </p:spPr>
        <p:txBody>
          <a:bodyPr vert="horz" lIns="91440" tIns="45720" rIns="91440" bIns="45720" rtlCol="0" anchor="t">
            <a:normAutofit fontScale="90000"/>
          </a:bodyPr>
          <a:lstStyle/>
          <a:p>
            <a:r>
              <a:rPr lang="en-CA" sz="5300" b="1" dirty="0"/>
              <a:t>IV. A REUNION </a:t>
            </a:r>
            <a:br>
              <a:rPr lang="en-CA" sz="5300" b="1" dirty="0"/>
            </a:br>
            <a:r>
              <a:rPr lang="en-CA" sz="5300" b="1" dirty="0"/>
              <a:t>(I Thessalonians 4:16c-17)</a:t>
            </a:r>
            <a:br>
              <a:rPr lang="en-US" sz="1400" b="1" dirty="0"/>
            </a:br>
            <a:br>
              <a:rPr lang="en-US" sz="1400" b="1" dirty="0"/>
            </a:br>
            <a:br>
              <a:rPr lang="en-US" sz="1400" b="1" dirty="0"/>
            </a:br>
            <a:r>
              <a:rPr lang="en-US" sz="4900" i="1" dirty="0"/>
              <a:t>“ . . . And the dead in Christ will rise first.</a:t>
            </a:r>
            <a:br>
              <a:rPr lang="en-US" sz="4900" i="1" dirty="0"/>
            </a:br>
            <a:r>
              <a:rPr lang="en-US" sz="4900" i="1" dirty="0"/>
              <a:t>17. After that, we who are still alive and are left will be caught up together with them in the clouds to meet the Lord in the air.”</a:t>
            </a:r>
            <a:br>
              <a:rPr lang="en-US" sz="4900" i="1" dirty="0"/>
            </a:br>
            <a:br>
              <a:rPr lang="en-CA" sz="4900" dirty="0"/>
            </a:br>
            <a:br>
              <a:rPr lang="en-CA" sz="4900" i="1" dirty="0"/>
            </a:br>
            <a:r>
              <a:rPr lang="en-CA" sz="1400" i="1" dirty="0"/>
              <a:t>	</a:t>
            </a:r>
            <a:br>
              <a:rPr lang="en-US" sz="1400" i="1" dirty="0"/>
            </a:br>
            <a:br>
              <a:rPr lang="en-CA" sz="1400" i="1" dirty="0"/>
            </a:br>
            <a:br>
              <a:rPr lang="en-US" sz="1400" b="1" kern="1200" dirty="0">
                <a:latin typeface="+mj-lt"/>
                <a:ea typeface="+mj-ea"/>
                <a:cs typeface="+mj-cs"/>
              </a:rPr>
            </a:br>
            <a:br>
              <a:rPr lang="en-US" sz="1400" b="1" kern="1200" dirty="0">
                <a:latin typeface="+mj-lt"/>
                <a:ea typeface="+mj-ea"/>
                <a:cs typeface="+mj-cs"/>
              </a:rPr>
            </a:br>
            <a:endParaRPr lang="en-US" sz="1400" kern="1200" dirty="0">
              <a:latin typeface="+mj-lt"/>
              <a:ea typeface="+mj-ea"/>
              <a:cs typeface="+mj-cs"/>
            </a:endParaRPr>
          </a:p>
        </p:txBody>
      </p:sp>
    </p:spTree>
    <p:extLst>
      <p:ext uri="{BB962C8B-B14F-4D97-AF65-F5344CB8AC3E}">
        <p14:creationId xmlns:p14="http://schemas.microsoft.com/office/powerpoint/2010/main" val="42093284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091083" y="4381687"/>
            <a:ext cx="6100917" cy="2889114"/>
          </a:xfrm>
        </p:spPr>
        <p:txBody>
          <a:bodyPr vert="horz" lIns="91440" tIns="45720" rIns="91440" bIns="45720" rtlCol="0" anchor="b">
            <a:normAutofit fontScale="90000"/>
          </a:bodyPr>
          <a:lstStyle/>
          <a:p>
            <a:r>
              <a:rPr lang="en-US" sz="4900" b="1" dirty="0"/>
              <a:t>V. A REWARD</a:t>
            </a:r>
            <a:br>
              <a:rPr lang="en-US" sz="4900" b="1" dirty="0"/>
            </a:br>
            <a:r>
              <a:rPr lang="en-US" sz="4900" b="1" dirty="0"/>
              <a:t>(I Thessalonians 4:17b-18)</a:t>
            </a:r>
            <a:br>
              <a:rPr lang="en-US" sz="1500" b="1" dirty="0"/>
            </a:br>
            <a:br>
              <a:rPr lang="en-US" sz="1500" b="1" dirty="0"/>
            </a:br>
            <a:br>
              <a:rPr lang="en-US" sz="1500" b="1" dirty="0"/>
            </a:br>
            <a:br>
              <a:rPr lang="en-US" sz="1500" b="1" dirty="0"/>
            </a:br>
            <a:r>
              <a:rPr lang="en-CA" sz="4000" b="1" dirty="0"/>
              <a:t>A. Future Reward</a:t>
            </a:r>
            <a:br>
              <a:rPr lang="en-CA" sz="4000" dirty="0"/>
            </a:br>
            <a:br>
              <a:rPr lang="en-CA" sz="4000" dirty="0"/>
            </a:br>
            <a:r>
              <a:rPr lang="en-US" sz="4000" i="1" dirty="0"/>
              <a:t>“And so we will be with the Lord forever.</a:t>
            </a:r>
            <a:br>
              <a:rPr lang="en-US" sz="4000" i="1" dirty="0"/>
            </a:br>
            <a:r>
              <a:rPr lang="en-US" sz="4000" i="1" dirty="0"/>
              <a:t>18. Therefore encourage each other with these words.”</a:t>
            </a:r>
            <a:br>
              <a:rPr lang="en-US" sz="4000" i="1" dirty="0"/>
            </a:br>
            <a:r>
              <a:rPr lang="en-CA" sz="4000" i="1" dirty="0"/>
              <a:t>	II Thessalonians 4:1</a:t>
            </a:r>
            <a:r>
              <a:rPr lang="en-CA" sz="4000" dirty="0"/>
              <a:t>7b – 18</a:t>
            </a:r>
            <a:br>
              <a:rPr lang="en-CA" sz="4000" dirty="0"/>
            </a:br>
            <a:br>
              <a:rPr lang="en-US" sz="1500" i="1" dirty="0"/>
            </a:br>
            <a:br>
              <a:rPr lang="en-CA" sz="1500" dirty="0"/>
            </a:br>
            <a:br>
              <a:rPr lang="en-CA" sz="1500" i="1" dirty="0"/>
            </a:br>
            <a:r>
              <a:rPr lang="en-CA" sz="1500" i="1" dirty="0"/>
              <a:t>	</a:t>
            </a:r>
            <a:br>
              <a:rPr lang="en-US" sz="1500" i="1" dirty="0"/>
            </a:br>
            <a:br>
              <a:rPr lang="en-CA" sz="1500" i="1" dirty="0"/>
            </a:br>
            <a:br>
              <a:rPr lang="en-US" sz="1500" b="1" kern="1200" dirty="0">
                <a:latin typeface="+mj-lt"/>
                <a:ea typeface="+mj-ea"/>
                <a:cs typeface="+mj-cs"/>
              </a:rPr>
            </a:br>
            <a:br>
              <a:rPr lang="en-US" sz="1500" b="1" kern="1200" dirty="0">
                <a:latin typeface="+mj-lt"/>
                <a:ea typeface="+mj-ea"/>
                <a:cs typeface="+mj-cs"/>
              </a:rPr>
            </a:br>
            <a:endParaRPr lang="en-US" sz="1500" kern="1200" dirty="0">
              <a:latin typeface="+mj-lt"/>
              <a:ea typeface="+mj-ea"/>
              <a:cs typeface="+mj-cs"/>
            </a:endParaRPr>
          </a:p>
        </p:txBody>
      </p:sp>
      <p:sp>
        <p:nvSpPr>
          <p:cNvPr id="61" name="Freeform: Shape 6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11573" r="3945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3297192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024154" y="3698713"/>
            <a:ext cx="6100917" cy="2889114"/>
          </a:xfrm>
        </p:spPr>
        <p:txBody>
          <a:bodyPr vert="horz" lIns="91440" tIns="45720" rIns="91440" bIns="45720" rtlCol="0" anchor="b">
            <a:noAutofit/>
          </a:bodyPr>
          <a:lstStyle/>
          <a:p>
            <a:r>
              <a:rPr lang="en-US" sz="3600" b="1" dirty="0"/>
              <a:t>V. A REWARD</a:t>
            </a:r>
            <a:br>
              <a:rPr lang="en-US" sz="3600" b="1" dirty="0"/>
            </a:br>
            <a:r>
              <a:rPr lang="en-US" sz="3600" b="1" dirty="0"/>
              <a:t>(I Thessalonians 4:17b-18)</a:t>
            </a:r>
            <a:br>
              <a:rPr lang="en-US" sz="3600" b="1" dirty="0"/>
            </a:br>
            <a:br>
              <a:rPr lang="en-US" sz="3600" b="1" dirty="0"/>
            </a:br>
            <a:r>
              <a:rPr lang="en-CA" sz="3600" b="1" dirty="0"/>
              <a:t>B. A Present Reward</a:t>
            </a:r>
            <a:br>
              <a:rPr lang="en-CA" sz="3600" b="1" dirty="0"/>
            </a:br>
            <a:br>
              <a:rPr lang="en-CA" sz="3200" b="1" dirty="0"/>
            </a:br>
            <a:r>
              <a:rPr lang="en-US" sz="3600" i="1" u="sng" dirty="0"/>
              <a:t>“Be merciful to those who doubt; </a:t>
            </a:r>
            <a:br>
              <a:rPr lang="en-US" sz="3600" i="1" dirty="0"/>
            </a:br>
            <a:r>
              <a:rPr lang="en-US" sz="3600" i="1" dirty="0"/>
              <a:t>23. Snatch others from the fire and save them; to others show mercy, mixed with the fear – hating even the clothing stained by corrupted flash.”</a:t>
            </a:r>
            <a:br>
              <a:rPr lang="en-US" sz="3600" i="1" dirty="0"/>
            </a:br>
            <a:r>
              <a:rPr lang="en-CA" sz="3600" i="1" dirty="0"/>
              <a:t>	Jude 22, 23</a:t>
            </a:r>
            <a:endParaRPr lang="en-US" sz="3600" kern="1200" dirty="0">
              <a:latin typeface="+mj-lt"/>
              <a:ea typeface="+mj-ea"/>
              <a:cs typeface="+mj-cs"/>
            </a:endParaRPr>
          </a:p>
        </p:txBody>
      </p:sp>
      <p:sp>
        <p:nvSpPr>
          <p:cNvPr id="61" name="Freeform: Shape 6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11573" r="3945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9960743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6090" r="33972" b="-1"/>
          <a:stretch/>
        </p:blipFill>
        <p:spPr>
          <a:xfrm>
            <a:off x="4818888" y="1"/>
            <a:ext cx="7373112" cy="6857999"/>
          </a:xfrm>
          <a:prstGeom prst="rect">
            <a:avLst/>
          </a:prstGeom>
        </p:spPr>
      </p:pic>
      <p:sp>
        <p:nvSpPr>
          <p:cNvPr id="17" name="Freeform 8">
            <a:extLst>
              <a:ext uri="{FF2B5EF4-FFF2-40B4-BE49-F238E27FC236}">
                <a16:creationId xmlns:a16="http://schemas.microsoft.com/office/drawing/2014/main" id="{9225B0D8-E56E-4ACC-A464-81F406276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1">
            <a:extLst>
              <a:ext uri="{FF2B5EF4-FFF2-40B4-BE49-F238E27FC236}">
                <a16:creationId xmlns:a16="http://schemas.microsoft.com/office/drawing/2014/main" id="{8F5D1B28-3976-4367-807C-CAD629CDD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 y="-478"/>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42259" y="866774"/>
            <a:ext cx="5058370" cy="3320973"/>
          </a:xfrm>
        </p:spPr>
        <p:txBody>
          <a:bodyPr anchor="t">
            <a:normAutofit fontScale="90000"/>
          </a:bodyPr>
          <a:lstStyle/>
          <a:p>
            <a:pPr algn="l"/>
            <a:r>
              <a:rPr lang="en-US" b="1" dirty="0"/>
              <a:t>What Are the Important Truths Taught by the Bible Concerning the Rapture of the Church?</a:t>
            </a:r>
            <a:br>
              <a:rPr lang="en-CA" sz="5400" b="1" dirty="0"/>
            </a:br>
            <a:br>
              <a:rPr lang="en-CA" sz="5400" b="1" dirty="0"/>
            </a:br>
            <a:endParaRPr lang="en-CA" sz="5400" dirty="0"/>
          </a:p>
        </p:txBody>
      </p:sp>
    </p:spTree>
    <p:extLst>
      <p:ext uri="{BB962C8B-B14F-4D97-AF65-F5344CB8AC3E}">
        <p14:creationId xmlns:p14="http://schemas.microsoft.com/office/powerpoint/2010/main" val="2108592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615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152400" y="640080"/>
            <a:ext cx="5316148" cy="5578816"/>
          </a:xfrm>
        </p:spPr>
        <p:txBody>
          <a:bodyPr vert="horz" lIns="91440" tIns="45720" rIns="91440" bIns="45720" rtlCol="0" anchor="ctr">
            <a:normAutofit fontScale="90000"/>
          </a:bodyPr>
          <a:lstStyle/>
          <a:p>
            <a:r>
              <a:rPr lang="en-US" sz="4900" b="1" dirty="0">
                <a:solidFill>
                  <a:schemeClr val="bg1"/>
                </a:solidFill>
              </a:rPr>
              <a:t>I.  A REVELATION</a:t>
            </a:r>
            <a:br>
              <a:rPr lang="en-US" sz="4900" b="1" dirty="0">
                <a:solidFill>
                  <a:schemeClr val="bg1"/>
                </a:solidFill>
              </a:rPr>
            </a:br>
            <a:r>
              <a:rPr lang="en-US" sz="4900" b="1" dirty="0">
                <a:solidFill>
                  <a:schemeClr val="bg1"/>
                </a:solidFill>
              </a:rPr>
              <a:t>(I Thessalonians 4:15a)</a:t>
            </a:r>
            <a:br>
              <a:rPr lang="en-US" b="1" dirty="0">
                <a:solidFill>
                  <a:schemeClr val="bg1"/>
                </a:solidFill>
              </a:rPr>
            </a:br>
            <a:br>
              <a:rPr lang="en-US" b="1" dirty="0">
                <a:solidFill>
                  <a:schemeClr val="bg1"/>
                </a:solidFill>
              </a:rPr>
            </a:br>
            <a:r>
              <a:rPr lang="en-US" sz="4400" b="1" dirty="0">
                <a:solidFill>
                  <a:schemeClr val="bg1"/>
                </a:solidFill>
              </a:rPr>
              <a:t>“</a:t>
            </a:r>
            <a:r>
              <a:rPr lang="en-US" sz="4400" i="1" dirty="0">
                <a:solidFill>
                  <a:schemeClr val="bg1"/>
                </a:solidFill>
              </a:rPr>
              <a:t>According to </a:t>
            </a:r>
            <a:r>
              <a:rPr lang="en-US" sz="4400" i="1" u="sng" dirty="0">
                <a:solidFill>
                  <a:schemeClr val="bg1"/>
                </a:solidFill>
              </a:rPr>
              <a:t>the Lord’s own word</a:t>
            </a:r>
            <a:r>
              <a:rPr lang="en-US" sz="4400" i="1" dirty="0">
                <a:solidFill>
                  <a:schemeClr val="bg1"/>
                </a:solidFill>
              </a:rPr>
              <a:t>, we tell you ...”</a:t>
            </a:r>
            <a:br>
              <a:rPr lang="en-US" sz="4400" i="1" dirty="0">
                <a:solidFill>
                  <a:schemeClr val="bg1"/>
                </a:solidFill>
              </a:rPr>
            </a:br>
            <a:br>
              <a:rPr lang="en-CA" sz="4400" i="1" dirty="0">
                <a:solidFill>
                  <a:schemeClr val="bg1"/>
                </a:solidFill>
              </a:rPr>
            </a:br>
            <a:br>
              <a:rPr lang="en-US" sz="4400" b="1" kern="1200" dirty="0">
                <a:solidFill>
                  <a:srgbClr val="FFFFFF"/>
                </a:solidFill>
                <a:latin typeface="+mj-lt"/>
                <a:ea typeface="+mj-ea"/>
                <a:cs typeface="+mj-cs"/>
              </a:rPr>
            </a:br>
            <a:br>
              <a:rPr lang="en-US" sz="4400" b="1"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6090" r="33972" b="-1"/>
          <a:stretch/>
        </p:blipFill>
        <p:spPr>
          <a:xfrm>
            <a:off x="6096000" y="890460"/>
            <a:ext cx="5459470" cy="5078055"/>
          </a:xfrm>
          <a:prstGeom prst="rect">
            <a:avLst/>
          </a:prstGeom>
        </p:spPr>
      </p:pic>
    </p:spTree>
    <p:extLst>
      <p:ext uri="{BB962C8B-B14F-4D97-AF65-F5344CB8AC3E}">
        <p14:creationId xmlns:p14="http://schemas.microsoft.com/office/powerpoint/2010/main" val="1423059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615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152400" y="1427871"/>
            <a:ext cx="5316148" cy="5578816"/>
          </a:xfrm>
        </p:spPr>
        <p:txBody>
          <a:bodyPr vert="horz" lIns="91440" tIns="45720" rIns="91440" bIns="45720" rtlCol="0" anchor="ctr">
            <a:normAutofit fontScale="90000"/>
          </a:bodyPr>
          <a:lstStyle/>
          <a:p>
            <a:r>
              <a:rPr lang="en-US" sz="4900" b="1" dirty="0">
                <a:solidFill>
                  <a:schemeClr val="bg1"/>
                </a:solidFill>
              </a:rPr>
              <a:t>I.  A REVELATION</a:t>
            </a:r>
            <a:br>
              <a:rPr lang="en-US" sz="4900" b="1" dirty="0">
                <a:solidFill>
                  <a:schemeClr val="bg1"/>
                </a:solidFill>
              </a:rPr>
            </a:br>
            <a:r>
              <a:rPr lang="en-US" sz="4900" b="1" dirty="0">
                <a:solidFill>
                  <a:schemeClr val="bg1"/>
                </a:solidFill>
              </a:rPr>
              <a:t>(I Thessalonians 4:15a)</a:t>
            </a:r>
            <a:br>
              <a:rPr lang="en-US" b="1" dirty="0">
                <a:solidFill>
                  <a:schemeClr val="bg1"/>
                </a:solidFill>
              </a:rPr>
            </a:br>
            <a:br>
              <a:rPr lang="en-US" b="1" dirty="0">
                <a:solidFill>
                  <a:schemeClr val="bg1"/>
                </a:solidFill>
              </a:rPr>
            </a:br>
            <a:r>
              <a:rPr lang="en-US" sz="4000" i="1" dirty="0">
                <a:solidFill>
                  <a:schemeClr val="bg1"/>
                </a:solidFill>
              </a:rPr>
              <a:t>“Where is this ‘coming’ he promised?  Ever since our fathers died, everything goes on as it has since the beginning of creation.”</a:t>
            </a:r>
            <a:br>
              <a:rPr lang="en-US" sz="4000" i="1" dirty="0">
                <a:solidFill>
                  <a:schemeClr val="bg1"/>
                </a:solidFill>
              </a:rPr>
            </a:br>
            <a:r>
              <a:rPr lang="en-CA" sz="4000" i="1" dirty="0">
                <a:solidFill>
                  <a:schemeClr val="bg1"/>
                </a:solidFill>
              </a:rPr>
              <a:t>	II Peter 3:4</a:t>
            </a:r>
            <a:br>
              <a:rPr lang="en-US" sz="4400" i="1" dirty="0">
                <a:solidFill>
                  <a:schemeClr val="bg1"/>
                </a:solidFill>
              </a:rPr>
            </a:br>
            <a:br>
              <a:rPr lang="en-CA" sz="4400" i="1" dirty="0">
                <a:solidFill>
                  <a:schemeClr val="bg1"/>
                </a:solidFill>
              </a:rPr>
            </a:br>
            <a:br>
              <a:rPr lang="en-US" sz="4400" b="1" kern="1200" dirty="0">
                <a:solidFill>
                  <a:srgbClr val="FFFFFF"/>
                </a:solidFill>
                <a:latin typeface="+mj-lt"/>
                <a:ea typeface="+mj-ea"/>
                <a:cs typeface="+mj-cs"/>
              </a:rPr>
            </a:br>
            <a:br>
              <a:rPr lang="en-US" sz="4400" b="1"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6090" r="33972" b="-1"/>
          <a:stretch/>
        </p:blipFill>
        <p:spPr>
          <a:xfrm>
            <a:off x="6096000" y="890460"/>
            <a:ext cx="5459470" cy="5078055"/>
          </a:xfrm>
          <a:prstGeom prst="rect">
            <a:avLst/>
          </a:prstGeom>
        </p:spPr>
      </p:pic>
    </p:spTree>
    <p:extLst>
      <p:ext uri="{BB962C8B-B14F-4D97-AF65-F5344CB8AC3E}">
        <p14:creationId xmlns:p14="http://schemas.microsoft.com/office/powerpoint/2010/main" val="220442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167848" y="3250809"/>
            <a:ext cx="5791200" cy="2889114"/>
          </a:xfrm>
        </p:spPr>
        <p:txBody>
          <a:bodyPr vert="horz" lIns="91440" tIns="45720" rIns="91440" bIns="45720" rtlCol="0" anchor="b">
            <a:normAutofit fontScale="90000"/>
          </a:bodyPr>
          <a:lstStyle/>
          <a:p>
            <a:r>
              <a:rPr lang="en-US" sz="5300" b="1" dirty="0"/>
              <a:t>II. A RETURN </a:t>
            </a:r>
            <a:br>
              <a:rPr lang="en-US" sz="5300" b="1" dirty="0"/>
            </a:br>
            <a:r>
              <a:rPr lang="en-US" sz="5300" b="1" dirty="0"/>
              <a:t>(I Thessalonians 4:16a)</a:t>
            </a:r>
            <a:br>
              <a:rPr lang="en-US" sz="5300" b="1" dirty="0"/>
            </a:br>
            <a:br>
              <a:rPr lang="en-US" b="1" dirty="0"/>
            </a:br>
            <a:r>
              <a:rPr lang="en-US" sz="5300" i="1" dirty="0"/>
              <a:t>“For the Lord himself</a:t>
            </a:r>
            <a:r>
              <a:rPr lang="en-US" sz="5300" i="1" u="sng" dirty="0"/>
              <a:t> will come down from </a:t>
            </a:r>
            <a:br>
              <a:rPr lang="en-US" sz="5300" i="1" u="sng" dirty="0"/>
            </a:br>
            <a:r>
              <a:rPr lang="en-CA" sz="5300" i="1" dirty="0"/>
              <a:t>			</a:t>
            </a:r>
            <a:r>
              <a:rPr lang="en-CA" sz="5300" i="1" u="sng" dirty="0"/>
              <a:t>heaven</a:t>
            </a:r>
            <a:r>
              <a:rPr lang="en-CA" sz="5300" i="1" dirty="0"/>
              <a:t> . . .”</a:t>
            </a:r>
            <a:br>
              <a:rPr lang="en-CA" sz="5300" i="1" dirty="0"/>
            </a:br>
            <a:r>
              <a:rPr lang="en-CA" sz="5300" i="1" dirty="0"/>
              <a:t>	</a:t>
            </a:r>
            <a:br>
              <a:rPr lang="en-US" sz="1500" i="1" dirty="0"/>
            </a:br>
            <a:br>
              <a:rPr lang="en-CA" sz="1500" i="1" dirty="0"/>
            </a:br>
            <a:br>
              <a:rPr lang="en-US" sz="1500" b="1" kern="1200" dirty="0">
                <a:latin typeface="+mj-lt"/>
                <a:ea typeface="+mj-ea"/>
                <a:cs typeface="+mj-cs"/>
              </a:rPr>
            </a:br>
            <a:br>
              <a:rPr lang="en-US" sz="1500" b="1" kern="1200" dirty="0">
                <a:latin typeface="+mj-lt"/>
                <a:ea typeface="+mj-ea"/>
                <a:cs typeface="+mj-cs"/>
              </a:rPr>
            </a:br>
            <a:endParaRPr lang="en-US" sz="1500" kern="1200" dirty="0">
              <a:latin typeface="+mj-lt"/>
              <a:ea typeface="+mj-ea"/>
              <a:cs typeface="+mj-cs"/>
            </a:endParaRPr>
          </a:p>
        </p:txBody>
      </p:sp>
      <p:sp>
        <p:nvSpPr>
          <p:cNvPr id="29" name="Freeform: Shape 2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11573" r="3945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8262356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6167848" y="4768986"/>
            <a:ext cx="5791200" cy="2889114"/>
          </a:xfrm>
        </p:spPr>
        <p:txBody>
          <a:bodyPr vert="horz" lIns="91440" tIns="45720" rIns="91440" bIns="45720" rtlCol="0" anchor="b">
            <a:normAutofit fontScale="90000"/>
          </a:bodyPr>
          <a:lstStyle/>
          <a:p>
            <a:r>
              <a:rPr lang="en-US" sz="5300" b="1" dirty="0"/>
              <a:t>II. A RETURN </a:t>
            </a:r>
            <a:br>
              <a:rPr lang="en-US" sz="5300" b="1" dirty="0"/>
            </a:br>
            <a:r>
              <a:rPr lang="en-US" sz="5300" b="1" dirty="0"/>
              <a:t>(I Thessalonians 4:16a)</a:t>
            </a:r>
            <a:br>
              <a:rPr lang="en-US" b="1" dirty="0"/>
            </a:br>
            <a:br>
              <a:rPr lang="en-US" b="1" dirty="0"/>
            </a:br>
            <a:r>
              <a:rPr lang="en-US" sz="4000" i="1" dirty="0"/>
              <a:t>“Do not be afraid.  I am the First and the Last.</a:t>
            </a:r>
            <a:br>
              <a:rPr lang="en-US" sz="4000" i="1" dirty="0"/>
            </a:br>
            <a:r>
              <a:rPr lang="en-US" sz="4000" i="1" dirty="0"/>
              <a:t>18. I am the Living One; I was dead, and behold I am alive forever and ever!  And I hold the keys of death and Hades.”</a:t>
            </a:r>
            <a:br>
              <a:rPr lang="en-US" sz="4000" i="1" dirty="0"/>
            </a:br>
            <a:r>
              <a:rPr lang="en-CA" sz="4000" i="1" dirty="0"/>
              <a:t>	Revelation 1:17, 18</a:t>
            </a:r>
            <a:br>
              <a:rPr lang="en-CA" sz="5300" i="1" dirty="0"/>
            </a:br>
            <a:r>
              <a:rPr lang="en-CA" sz="5300" i="1" dirty="0"/>
              <a:t>	</a:t>
            </a:r>
            <a:br>
              <a:rPr lang="en-US" sz="1500" i="1" dirty="0"/>
            </a:br>
            <a:br>
              <a:rPr lang="en-CA" sz="1500" i="1" dirty="0"/>
            </a:br>
            <a:br>
              <a:rPr lang="en-US" sz="1500" b="1" kern="1200" dirty="0">
                <a:latin typeface="+mj-lt"/>
                <a:ea typeface="+mj-ea"/>
                <a:cs typeface="+mj-cs"/>
              </a:rPr>
            </a:br>
            <a:br>
              <a:rPr lang="en-US" sz="1500" b="1" kern="1200" dirty="0">
                <a:latin typeface="+mj-lt"/>
                <a:ea typeface="+mj-ea"/>
                <a:cs typeface="+mj-cs"/>
              </a:rPr>
            </a:br>
            <a:endParaRPr lang="en-US" sz="1500" kern="1200" dirty="0">
              <a:latin typeface="+mj-lt"/>
              <a:ea typeface="+mj-ea"/>
              <a:cs typeface="+mj-cs"/>
            </a:endParaRPr>
          </a:p>
        </p:txBody>
      </p:sp>
      <p:sp>
        <p:nvSpPr>
          <p:cNvPr id="29" name="Freeform: Shape 2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extLst>
              <a:ext uri="{28A0092B-C50C-407E-A947-70E740481C1C}">
                <a14:useLocalDpi xmlns:a14="http://schemas.microsoft.com/office/drawing/2010/main" val="0"/>
              </a:ext>
            </a:extLst>
          </a:blip>
          <a:srcRect l="11573" r="39455"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4935018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9" name="Rectangle 4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888" b="-1"/>
          <a:stretch/>
        </p:blipFill>
        <p:spPr>
          <a:xfrm>
            <a:off x="20" y="1"/>
            <a:ext cx="12191980" cy="6857999"/>
          </a:xfrm>
          <a:prstGeom prst="rect">
            <a:avLst/>
          </a:prstGeom>
        </p:spPr>
      </p:pic>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552450" y="2703512"/>
            <a:ext cx="11106150" cy="2900518"/>
          </a:xfrm>
        </p:spPr>
        <p:txBody>
          <a:bodyPr vert="horz" lIns="91440" tIns="45720" rIns="91440" bIns="45720" rtlCol="0">
            <a:normAutofit fontScale="90000"/>
          </a:bodyPr>
          <a:lstStyle/>
          <a:p>
            <a:r>
              <a:rPr lang="en-US" sz="4900" b="1" dirty="0"/>
              <a:t>III. A RESURRECTION (I Thessalonians 4:16b)</a:t>
            </a:r>
            <a:br>
              <a:rPr lang="en-US" sz="4900" b="1" dirty="0"/>
            </a:br>
            <a:br>
              <a:rPr lang="en-US" sz="4900" b="1" dirty="0"/>
            </a:br>
            <a:br>
              <a:rPr lang="en-US" sz="4900" b="1" dirty="0"/>
            </a:br>
            <a:br>
              <a:rPr lang="en-US" sz="1500" b="1" dirty="0">
                <a:solidFill>
                  <a:srgbClr val="FFFFFF"/>
                </a:solidFill>
              </a:rPr>
            </a:br>
            <a:br>
              <a:rPr lang="en-US" sz="1500" b="1" dirty="0">
                <a:solidFill>
                  <a:srgbClr val="FFFFFF"/>
                </a:solidFill>
              </a:rPr>
            </a:br>
            <a:r>
              <a:rPr lang="en-US" sz="4900" i="1" dirty="0"/>
              <a:t>“and the </a:t>
            </a:r>
            <a:r>
              <a:rPr lang="en-US" sz="4900" i="1" u="sng" dirty="0"/>
              <a:t>dead in Christ</a:t>
            </a:r>
            <a:r>
              <a:rPr lang="en-US" sz="4900" i="1" dirty="0"/>
              <a:t> will rise first.”</a:t>
            </a:r>
            <a:br>
              <a:rPr lang="en-US" i="1" dirty="0"/>
            </a:br>
            <a:br>
              <a:rPr lang="en-CA" dirty="0"/>
            </a:br>
            <a:br>
              <a:rPr lang="en-CA" sz="1500" i="1" dirty="0">
                <a:solidFill>
                  <a:srgbClr val="FFFFFF"/>
                </a:solidFill>
              </a:rPr>
            </a:br>
            <a:r>
              <a:rPr lang="en-CA" sz="1500" i="1" dirty="0">
                <a:solidFill>
                  <a:srgbClr val="FFFFFF"/>
                </a:solidFill>
              </a:rPr>
              <a:t>	</a:t>
            </a:r>
            <a:br>
              <a:rPr lang="en-US" sz="1500" i="1" dirty="0">
                <a:solidFill>
                  <a:srgbClr val="FFFFFF"/>
                </a:solidFill>
              </a:rPr>
            </a:br>
            <a:br>
              <a:rPr lang="en-CA" sz="1500" i="1" dirty="0">
                <a:solidFill>
                  <a:srgbClr val="FFFFFF"/>
                </a:solidFill>
              </a:rPr>
            </a:br>
            <a:br>
              <a:rPr lang="en-US" sz="1500" b="1" kern="1200" dirty="0">
                <a:solidFill>
                  <a:srgbClr val="FFFFFF"/>
                </a:solidFill>
                <a:latin typeface="+mj-lt"/>
                <a:ea typeface="+mj-ea"/>
                <a:cs typeface="+mj-cs"/>
              </a:rPr>
            </a:br>
            <a:br>
              <a:rPr lang="en-US" sz="1500" b="1" kern="1200" dirty="0">
                <a:solidFill>
                  <a:srgbClr val="FFFFFF"/>
                </a:solidFill>
                <a:latin typeface="+mj-lt"/>
                <a:ea typeface="+mj-ea"/>
                <a:cs typeface="+mj-cs"/>
              </a:rPr>
            </a:br>
            <a:endParaRPr lang="en-US" sz="1500" kern="1200" dirty="0">
              <a:solidFill>
                <a:srgbClr val="FFFFFF"/>
              </a:solidFill>
              <a:latin typeface="+mj-lt"/>
              <a:ea typeface="+mj-ea"/>
              <a:cs typeface="+mj-cs"/>
            </a:endParaRPr>
          </a:p>
        </p:txBody>
      </p:sp>
    </p:spTree>
    <p:extLst>
      <p:ext uri="{BB962C8B-B14F-4D97-AF65-F5344CB8AC3E}">
        <p14:creationId xmlns:p14="http://schemas.microsoft.com/office/powerpoint/2010/main" val="24875888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9" name="Rectangle 4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888" b="-1"/>
          <a:stretch/>
        </p:blipFill>
        <p:spPr>
          <a:xfrm>
            <a:off x="20" y="1"/>
            <a:ext cx="12191980" cy="6857999"/>
          </a:xfrm>
          <a:prstGeom prst="rect">
            <a:avLst/>
          </a:prstGeom>
        </p:spPr>
      </p:pic>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542925" y="3046412"/>
            <a:ext cx="11106150" cy="2900518"/>
          </a:xfrm>
        </p:spPr>
        <p:txBody>
          <a:bodyPr vert="horz" lIns="91440" tIns="45720" rIns="91440" bIns="45720" rtlCol="0">
            <a:normAutofit fontScale="90000"/>
          </a:bodyPr>
          <a:lstStyle/>
          <a:p>
            <a:r>
              <a:rPr lang="en-US" sz="4900" b="1" dirty="0"/>
              <a:t>III. A RESURRECTION (I Thessalonians 4:16b)</a:t>
            </a:r>
            <a:br>
              <a:rPr lang="en-US" sz="4900" b="1" dirty="0"/>
            </a:br>
            <a:br>
              <a:rPr lang="en-US" sz="4900" b="1" dirty="0"/>
            </a:br>
            <a:br>
              <a:rPr lang="en-US" sz="4900" b="1" dirty="0"/>
            </a:br>
            <a:br>
              <a:rPr lang="en-US" sz="4900" b="1" dirty="0">
                <a:solidFill>
                  <a:srgbClr val="FFFFFF"/>
                </a:solidFill>
              </a:rPr>
            </a:br>
            <a:br>
              <a:rPr lang="en-US" sz="4900" b="1" dirty="0">
                <a:solidFill>
                  <a:srgbClr val="FFFFFF"/>
                </a:solidFill>
              </a:rPr>
            </a:br>
            <a:r>
              <a:rPr lang="en-US" sz="4900" i="1" dirty="0"/>
              <a:t>“Return to your fortress, O prisoners of hope”;</a:t>
            </a:r>
            <a:br>
              <a:rPr lang="en-US" sz="4900" i="1" dirty="0"/>
            </a:br>
            <a:r>
              <a:rPr lang="en-CA" sz="4900" i="1" dirty="0"/>
              <a:t>	 Zechariah 9:12</a:t>
            </a:r>
            <a:br>
              <a:rPr lang="en-CA" dirty="0"/>
            </a:br>
            <a:br>
              <a:rPr lang="en-CA" sz="1500" i="1" dirty="0">
                <a:solidFill>
                  <a:srgbClr val="FFFFFF"/>
                </a:solidFill>
              </a:rPr>
            </a:br>
            <a:r>
              <a:rPr lang="en-CA" sz="1500" i="1" dirty="0">
                <a:solidFill>
                  <a:srgbClr val="FFFFFF"/>
                </a:solidFill>
              </a:rPr>
              <a:t>	</a:t>
            </a:r>
            <a:br>
              <a:rPr lang="en-US" sz="1500" i="1" dirty="0">
                <a:solidFill>
                  <a:srgbClr val="FFFFFF"/>
                </a:solidFill>
              </a:rPr>
            </a:br>
            <a:br>
              <a:rPr lang="en-CA" sz="1500" i="1" dirty="0">
                <a:solidFill>
                  <a:srgbClr val="FFFFFF"/>
                </a:solidFill>
              </a:rPr>
            </a:br>
            <a:br>
              <a:rPr lang="en-US" sz="1500" b="1" kern="1200" dirty="0">
                <a:solidFill>
                  <a:srgbClr val="FFFFFF"/>
                </a:solidFill>
                <a:latin typeface="+mj-lt"/>
                <a:ea typeface="+mj-ea"/>
                <a:cs typeface="+mj-cs"/>
              </a:rPr>
            </a:br>
            <a:br>
              <a:rPr lang="en-US" sz="1500" b="1" kern="1200" dirty="0">
                <a:solidFill>
                  <a:srgbClr val="FFFFFF"/>
                </a:solidFill>
                <a:latin typeface="+mj-lt"/>
                <a:ea typeface="+mj-ea"/>
                <a:cs typeface="+mj-cs"/>
              </a:rPr>
            </a:br>
            <a:endParaRPr lang="en-US" sz="1500" kern="1200" dirty="0">
              <a:solidFill>
                <a:srgbClr val="FFFFFF"/>
              </a:solidFill>
              <a:latin typeface="+mj-lt"/>
              <a:ea typeface="+mj-ea"/>
              <a:cs typeface="+mj-cs"/>
            </a:endParaRPr>
          </a:p>
        </p:txBody>
      </p:sp>
    </p:spTree>
    <p:extLst>
      <p:ext uri="{BB962C8B-B14F-4D97-AF65-F5344CB8AC3E}">
        <p14:creationId xmlns:p14="http://schemas.microsoft.com/office/powerpoint/2010/main" val="15422940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9" name="Rectangle 4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clouds in the sky&#10;&#10;Description automatically generated">
            <a:extLst>
              <a:ext uri="{FF2B5EF4-FFF2-40B4-BE49-F238E27FC236}">
                <a16:creationId xmlns:a16="http://schemas.microsoft.com/office/drawing/2014/main" id="{7DC1B51B-AFF2-4D31-81F7-04C660BB50FF}"/>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888" b="-1"/>
          <a:stretch/>
        </p:blipFill>
        <p:spPr>
          <a:xfrm>
            <a:off x="20" y="1"/>
            <a:ext cx="12191980" cy="6857999"/>
          </a:xfrm>
          <a:prstGeom prst="rect">
            <a:avLst/>
          </a:prstGeom>
        </p:spPr>
      </p:pic>
      <p:sp>
        <p:nvSpPr>
          <p:cNvPr id="2" name="Title 1">
            <a:extLst>
              <a:ext uri="{FF2B5EF4-FFF2-40B4-BE49-F238E27FC236}">
                <a16:creationId xmlns:a16="http://schemas.microsoft.com/office/drawing/2014/main" id="{A414EB31-1A76-428A-9C04-3F88312255B2}"/>
              </a:ext>
            </a:extLst>
          </p:cNvPr>
          <p:cNvSpPr>
            <a:spLocks noGrp="1"/>
          </p:cNvSpPr>
          <p:nvPr>
            <p:ph type="ctrTitle"/>
          </p:nvPr>
        </p:nvSpPr>
        <p:spPr>
          <a:xfrm>
            <a:off x="542925" y="3957481"/>
            <a:ext cx="11106150" cy="2900518"/>
          </a:xfrm>
        </p:spPr>
        <p:txBody>
          <a:bodyPr vert="horz" lIns="91440" tIns="45720" rIns="91440" bIns="45720" rtlCol="0">
            <a:normAutofit fontScale="90000"/>
          </a:bodyPr>
          <a:lstStyle/>
          <a:p>
            <a:r>
              <a:rPr lang="en-US" sz="4900" b="1" dirty="0"/>
              <a:t>III. A RESURRECTION (I Thessalonians 4:16b)</a:t>
            </a:r>
            <a:br>
              <a:rPr lang="en-US" sz="4900" b="1" dirty="0"/>
            </a:br>
            <a:br>
              <a:rPr lang="en-US" sz="4900" b="1" dirty="0"/>
            </a:br>
            <a:br>
              <a:rPr lang="en-US" sz="4900" b="1" dirty="0"/>
            </a:br>
            <a:br>
              <a:rPr lang="en-US" sz="4900" b="1" dirty="0">
                <a:solidFill>
                  <a:srgbClr val="FFFFFF"/>
                </a:solidFill>
              </a:rPr>
            </a:br>
            <a:r>
              <a:rPr lang="en-US" sz="4900" i="1" dirty="0"/>
              <a:t>“Lay hold upon the hope set before us; which hope we have as an anchor of the soul, both sure and steadfast.”</a:t>
            </a:r>
            <a:br>
              <a:rPr lang="en-US" sz="4900" i="1" dirty="0"/>
            </a:br>
            <a:r>
              <a:rPr lang="en-CA" sz="4900" i="1" dirty="0"/>
              <a:t>	 					Hebrews 6:18b–19</a:t>
            </a:r>
            <a:br>
              <a:rPr lang="en-CA" dirty="0"/>
            </a:br>
            <a:br>
              <a:rPr lang="en-CA" sz="1500" i="1" dirty="0">
                <a:solidFill>
                  <a:srgbClr val="FFFFFF"/>
                </a:solidFill>
              </a:rPr>
            </a:br>
            <a:r>
              <a:rPr lang="en-CA" sz="1500" i="1" dirty="0">
                <a:solidFill>
                  <a:srgbClr val="FFFFFF"/>
                </a:solidFill>
              </a:rPr>
              <a:t>	</a:t>
            </a:r>
            <a:br>
              <a:rPr lang="en-US" sz="1500" i="1" dirty="0">
                <a:solidFill>
                  <a:srgbClr val="FFFFFF"/>
                </a:solidFill>
              </a:rPr>
            </a:br>
            <a:br>
              <a:rPr lang="en-CA" sz="1500" i="1" dirty="0">
                <a:solidFill>
                  <a:srgbClr val="FFFFFF"/>
                </a:solidFill>
              </a:rPr>
            </a:br>
            <a:br>
              <a:rPr lang="en-US" sz="1500" b="1" kern="1200" dirty="0">
                <a:solidFill>
                  <a:srgbClr val="FFFFFF"/>
                </a:solidFill>
                <a:latin typeface="+mj-lt"/>
                <a:ea typeface="+mj-ea"/>
                <a:cs typeface="+mj-cs"/>
              </a:rPr>
            </a:br>
            <a:br>
              <a:rPr lang="en-US" sz="1500" b="1" kern="1200" dirty="0">
                <a:solidFill>
                  <a:srgbClr val="FFFFFF"/>
                </a:solidFill>
                <a:latin typeface="+mj-lt"/>
                <a:ea typeface="+mj-ea"/>
                <a:cs typeface="+mj-cs"/>
              </a:rPr>
            </a:br>
            <a:endParaRPr lang="en-US" sz="1500" kern="1200" dirty="0">
              <a:solidFill>
                <a:srgbClr val="FFFFFF"/>
              </a:solidFill>
              <a:latin typeface="+mj-lt"/>
              <a:ea typeface="+mj-ea"/>
              <a:cs typeface="+mj-cs"/>
            </a:endParaRPr>
          </a:p>
        </p:txBody>
      </p:sp>
    </p:spTree>
    <p:extLst>
      <p:ext uri="{BB962C8B-B14F-4D97-AF65-F5344CB8AC3E}">
        <p14:creationId xmlns:p14="http://schemas.microsoft.com/office/powerpoint/2010/main" val="9901368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82</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TRUTHS OF THE RAPTURE  </vt:lpstr>
      <vt:lpstr>What Are the Important Truths Taught by the Bible Concerning the Rapture of the Church?  </vt:lpstr>
      <vt:lpstr>I.  A REVELATION (I Thessalonians 4:15a)  “According to the Lord’s own word, we tell you ...”    </vt:lpstr>
      <vt:lpstr>I.  A REVELATION (I Thessalonians 4:15a)  “Where is this ‘coming’ he promised?  Ever since our fathers died, everything goes on as it has since the beginning of creation.”  II Peter 3:4    </vt:lpstr>
      <vt:lpstr>II. A RETURN  (I Thessalonians 4:16a)  “For the Lord himself will come down from     heaven . . .”      </vt:lpstr>
      <vt:lpstr>II. A RETURN  (I Thessalonians 4:16a)  “Do not be afraid.  I am the First and the Last. 18. I am the Living One; I was dead, and behold I am alive forever and ever!  And I hold the keys of death and Hades.”  Revelation 1:17, 18      </vt:lpstr>
      <vt:lpstr>III. A RESURRECTION (I Thessalonians 4:16b)     “and the dead in Christ will rise first.”        </vt:lpstr>
      <vt:lpstr>III. A RESURRECTION (I Thessalonians 4:16b)     “Return to your fortress, O prisoners of hope”;   Zechariah 9:12       </vt:lpstr>
      <vt:lpstr>III. A RESURRECTION (I Thessalonians 4:16b)    “Lay hold upon the hope set before us; which hope we have as an anchor of the soul, both sure and steadfast.”        Hebrews 6:18b–19       </vt:lpstr>
      <vt:lpstr>IV. A REUNION  (I Thessalonians 4:16c-17)   “ . . . And the dead in Christ will rise first. 17. After that, we who are still alive and are left will be caught up together with them in the clouds to meet the Lord in the air.”        </vt:lpstr>
      <vt:lpstr>V. A REWARD (I Thessalonians 4:17b-18)    A. Future Reward  “And so we will be with the Lord forever. 18. Therefore encourage each other with these words.”  II Thessalonians 4:17b – 18         </vt:lpstr>
      <vt:lpstr>V. A REWARD (I Thessalonians 4:17b-18)  B. A Present Reward  “Be merciful to those who doubt;  23. Snatch others from the fire and save them; to others show mercy, mixed with the fear – hating even the clothing stained by corrupted flash.”  Jude 22, 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TRUTHS OF THE RAPTURE  </dc:title>
  <dc:creator>Brad Montsion</dc:creator>
  <cp:lastModifiedBy>Brad Montsion</cp:lastModifiedBy>
  <cp:revision>4</cp:revision>
  <dcterms:created xsi:type="dcterms:W3CDTF">2019-01-04T22:28:13Z</dcterms:created>
  <dcterms:modified xsi:type="dcterms:W3CDTF">2019-01-04T22:41:31Z</dcterms:modified>
</cp:coreProperties>
</file>