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55B2B-C8BC-5065-CB15-CBA175721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5DF2D-A77E-F13C-852D-2B8B177DE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45FD2-6066-E3E4-C1BF-8351A1485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9D01D-1241-1CA5-B6CA-0E8232D6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D058-21C6-74F7-1769-EA08D47A4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EFC75-2BCA-0D5E-5C25-AE3EFAEE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1E7FFF-3745-6B8C-7414-D56D48F4A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39AC8-67CC-8DA8-1FA0-6F1C80DC6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911E1-FB70-0EC7-000A-F6D9036B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3E784-9FCF-9941-EDEB-BA0F3B040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0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437DAC-0866-90E4-854E-68F47F92A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F5168-A484-9873-5DB0-5D014C20F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28341-E557-3DBB-6F4A-1DF4D42E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06D36-4394-41B8-D61A-1F0802AA2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76AFC-A224-1525-A44C-3594A663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99D41-996C-2470-BDAF-BC52E7547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21965-AC7E-DD86-A847-C8F122540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9C4F4-8FF7-2EE9-865A-F552E7CD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C8965-5B76-986E-84E5-37A1110C9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58172-016E-61D0-174D-4D30EA2A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0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39353-E84B-1642-3FC3-FDCA1FB2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608E1-AA29-83B0-8B10-70ECFABA7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F1CA9-50BE-0363-EE2D-9DE7F652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696DA-F5CA-5907-BFFC-7203490B4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00BD9-DF81-3A78-AF73-2A7928EF5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7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61D6-AB04-C2CF-90D2-C7BE2B93B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030F1-D9A0-3FAB-0F66-563C467F6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751A2-32F7-F265-F3CB-2F4CBFC90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59E8D-C055-92B2-618D-DE052E1A7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C44543-B8F7-1949-5A47-C791D3C6E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F198A2-DC15-4DFC-AD12-62C07CFB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06725-C911-B33A-9808-A5E13964B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F26F4-3280-D7FF-289D-871DEE680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FECE3-41AB-7796-2C3D-A3BE4C171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660EC-F421-BFFA-10C1-DF2D61D6E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00F3D5-541F-56EE-7953-B252C66DE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146BCE-E5F5-1E45-6B51-5685D725D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16CC5-CEAD-18E0-A4AC-369B8A908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EEBF0-8847-B6A6-1075-A66612D3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3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931D-09FA-AC66-EA2E-EAFE90ABF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45815-D058-DB90-1C69-0073A8E6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5D18F-6C74-799F-243B-096DDE1D0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17D902-09E3-E669-D1A5-D04F2464E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1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9E7557-DC2A-6DA5-93C4-9DCB740F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A829B-A9D1-27A2-DA64-D07701FFF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53960-F87C-0285-7538-C8C9C277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3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BD766-22B3-1FB0-A172-1B01FB4EA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8CE5E-A132-1580-91FD-99605A6D9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C37E38-6DF5-F2F5-55FC-059FB33C4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22167-585F-C35B-55FD-E126DC84B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BD957-1AFE-1357-E97C-900FF701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44A3D-6AF8-70BF-0CF3-83DE9F05D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9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44F24-939F-DD2D-01FE-14B32CC31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429E5-E309-85D1-E24D-FA17B9BF2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535C5-3BA6-B41D-2BB9-5CFDE20F1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0E047-471C-A31A-6D58-58B5AFC8B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C5010-B6D2-86EC-2DDF-BBB7677BF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7C696-8C2D-E0B3-7F36-FB21A3ED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2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DEED60-E1B1-D362-C01F-C50AA0C9E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B3194-9122-A179-B57E-B4EA0D444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3CF34-48D6-8996-08BD-AECC01D3A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4C65B9-09CB-46CE-B9A9-83DA294CBB8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1F248-179E-045F-106D-A9D8A0728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BA183-CD12-C00F-ACE0-7C4EA70EF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DF0431-E40A-4683-83D0-8F5D80C36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559294"/>
            <a:ext cx="12191999" cy="6298279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428"/>
            <a:ext cx="6096001" cy="6858000"/>
          </a:xfrm>
          <a:prstGeom prst="rect">
            <a:avLst/>
          </a:prstGeom>
          <a:gradFill>
            <a:gsLst>
              <a:gs pos="13000">
                <a:srgbClr val="000000">
                  <a:alpha val="72000"/>
                </a:srgbClr>
              </a:gs>
              <a:gs pos="99000">
                <a:schemeClr val="accent1">
                  <a:lumMod val="50000"/>
                  <a:alpha val="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B3B274-0439-E9B9-238C-801840628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077" y="876883"/>
            <a:ext cx="9947305" cy="1090657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</a:rPr>
              <a:t>The Compassionate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73E09B-83B0-2375-3DCB-5F56C88A5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3807"/>
            <a:ext cx="9144000" cy="572821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FFFF"/>
                </a:solidFill>
              </a:rPr>
              <a:t>Matthew 9:36-38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2B3ACB3-D689-442E-8A40-8680B0FEB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063256" y="400727"/>
            <a:ext cx="4065484" cy="8849062"/>
          </a:xfrm>
          <a:custGeom>
            <a:avLst/>
            <a:gdLst>
              <a:gd name="connsiteX0" fmla="*/ 0 w 4065484"/>
              <a:gd name="connsiteY0" fmla="*/ 4424531 h 8849062"/>
              <a:gd name="connsiteX1" fmla="*/ 3899197 w 4065484"/>
              <a:gd name="connsiteY1" fmla="*/ 8840480 h 8849062"/>
              <a:gd name="connsiteX2" fmla="*/ 4065484 w 4065484"/>
              <a:gd name="connsiteY2" fmla="*/ 8849062 h 8849062"/>
              <a:gd name="connsiteX3" fmla="*/ 4065483 w 4065484"/>
              <a:gd name="connsiteY3" fmla="*/ 0 h 8849062"/>
              <a:gd name="connsiteX4" fmla="*/ 3899197 w 4065484"/>
              <a:gd name="connsiteY4" fmla="*/ 8581 h 8849062"/>
              <a:gd name="connsiteX5" fmla="*/ 0 w 4065484"/>
              <a:gd name="connsiteY5" fmla="*/ 4424531 h 884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5484" h="8849062">
                <a:moveTo>
                  <a:pt x="0" y="4424531"/>
                </a:moveTo>
                <a:cubicBezTo>
                  <a:pt x="0" y="6722831"/>
                  <a:pt x="1709076" y="8613167"/>
                  <a:pt x="3899197" y="8840480"/>
                </a:cubicBezTo>
                <a:lnTo>
                  <a:pt x="4065484" y="8849062"/>
                </a:lnTo>
                <a:lnTo>
                  <a:pt x="4065483" y="0"/>
                </a:lnTo>
                <a:lnTo>
                  <a:pt x="3899197" y="8581"/>
                </a:lnTo>
                <a:cubicBezTo>
                  <a:pt x="1709075" y="235897"/>
                  <a:pt x="0" y="2126232"/>
                  <a:pt x="0" y="44245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5000"/>
                </a:schemeClr>
              </a:gs>
              <a:gs pos="68000">
                <a:schemeClr val="accent1">
                  <a:alpha val="15000"/>
                </a:schemeClr>
              </a:gs>
            </a:gsLst>
            <a:lin ang="21594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erson holding a person's hand&#10;&#10;AI-generated content may be incorrect.">
            <a:extLst>
              <a:ext uri="{FF2B5EF4-FFF2-40B4-BE49-F238E27FC236}">
                <a16:creationId xmlns:a16="http://schemas.microsoft.com/office/drawing/2014/main" id="{0251D4C3-656D-F335-349E-EFF3C0529C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12"/>
          <a:stretch>
            <a:fillRect/>
          </a:stretch>
        </p:blipFill>
        <p:spPr>
          <a:xfrm>
            <a:off x="2343302" y="3351745"/>
            <a:ext cx="7519558" cy="3506255"/>
          </a:xfrm>
          <a:custGeom>
            <a:avLst/>
            <a:gdLst/>
            <a:ahLst/>
            <a:cxnLst/>
            <a:rect l="l" t="t" r="r" b="b"/>
            <a:pathLst>
              <a:path w="7519558" h="3506255">
                <a:moveTo>
                  <a:pt x="3759779" y="0"/>
                </a:moveTo>
                <a:cubicBezTo>
                  <a:pt x="5713450" y="0"/>
                  <a:pt x="7320331" y="1484777"/>
                  <a:pt x="7513560" y="3387468"/>
                </a:cubicBezTo>
                <a:lnTo>
                  <a:pt x="7519558" y="3506255"/>
                </a:lnTo>
                <a:lnTo>
                  <a:pt x="0" y="3506255"/>
                </a:lnTo>
                <a:lnTo>
                  <a:pt x="5998" y="3387468"/>
                </a:lnTo>
                <a:cubicBezTo>
                  <a:pt x="199227" y="1484777"/>
                  <a:pt x="1806109" y="0"/>
                  <a:pt x="375977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82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33A32A-EB7E-2E01-C5C0-418CCF61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87" y="639193"/>
            <a:ext cx="4114001" cy="35735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Little Compassion Accomplishes </a:t>
            </a:r>
            <a:br>
              <a:rPr lang="en-US" sz="54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Big Things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cartoon of boys with books and pencils&#10;&#10;AI-generated content may be incorrect.">
            <a:extLst>
              <a:ext uri="{FF2B5EF4-FFF2-40B4-BE49-F238E27FC236}">
                <a16:creationId xmlns:a16="http://schemas.microsoft.com/office/drawing/2014/main" id="{51BC81CF-00ED-BBAD-784E-347797E8A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296" y="664185"/>
            <a:ext cx="7214616" cy="550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561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73472-EEE5-6AF7-84D1-A42D5FAD4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b="1" u="sng" dirty="0"/>
              <a:t>I. THE ORIGINS OF  HIS COMPASSION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45C84-760E-CAC3-2B83-CF6253BE9F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marL="914400" indent="-914400" algn="ctr">
              <a:buAutoNum type="alphaUcParenR"/>
            </a:pPr>
            <a:endParaRPr lang="en-US" sz="4800" b="1" i="1" dirty="0"/>
          </a:p>
          <a:p>
            <a:pPr marL="914400" indent="-914400" algn="ctr">
              <a:buAutoNum type="alphaUcParenR"/>
            </a:pPr>
            <a:r>
              <a:rPr lang="en-US" sz="4800" b="1" i="1" dirty="0"/>
              <a:t>ORIGINATED </a:t>
            </a:r>
          </a:p>
          <a:p>
            <a:pPr marL="0" indent="0" algn="ctr">
              <a:buNone/>
            </a:pPr>
            <a:r>
              <a:rPr lang="en-US" sz="4800" b="1" i="1" dirty="0"/>
              <a:t>IN HIS </a:t>
            </a:r>
          </a:p>
          <a:p>
            <a:pPr marL="0" indent="0" algn="ctr">
              <a:buNone/>
            </a:pPr>
            <a:r>
              <a:rPr lang="en-US" sz="4800" b="1" i="1" dirty="0"/>
              <a:t>ESSENCE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556DD5-C536-AD91-CE30-3D082E548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67668"/>
            <a:ext cx="5181600" cy="38672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No one has ever seen God, but the one and only Son, who is himself God and is in closest relationship with the Father, has made him known. “</a:t>
            </a:r>
          </a:p>
          <a:p>
            <a:pPr marL="0" indent="0" algn="ctr">
              <a:buNone/>
            </a:pPr>
            <a:r>
              <a:rPr lang="en-US" sz="3200" b="1" i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John 1:18</a:t>
            </a:r>
          </a:p>
        </p:txBody>
      </p:sp>
    </p:spTree>
    <p:extLst>
      <p:ext uri="{BB962C8B-B14F-4D97-AF65-F5344CB8AC3E}">
        <p14:creationId xmlns:p14="http://schemas.microsoft.com/office/powerpoint/2010/main" val="274612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1F4DB8-C7FB-CF36-F0BF-B7105E4440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9C9C7-F9EB-8877-4371-E230667B4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b="1" u="sng" dirty="0"/>
              <a:t>I. THE ORIGINS OF  HIS COMPASSION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EC91C-EF64-9653-DB86-81173D8AF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72200" y="1825625"/>
            <a:ext cx="5181600" cy="4351338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marL="914400" indent="-914400" algn="ctr">
              <a:buAutoNum type="alphaUcParenR"/>
            </a:pPr>
            <a:endParaRPr lang="en-US" sz="4800" b="1" i="1" dirty="0"/>
          </a:p>
          <a:p>
            <a:pPr marL="0" indent="0" algn="ctr">
              <a:buNone/>
            </a:pPr>
            <a:r>
              <a:rPr lang="en-US" sz="4800" b="1" i="1" dirty="0"/>
              <a:t>B) ORIGINATED </a:t>
            </a:r>
          </a:p>
          <a:p>
            <a:pPr marL="0" indent="0" algn="ctr">
              <a:buNone/>
            </a:pPr>
            <a:r>
              <a:rPr lang="en-US" sz="4800" b="1" i="1" dirty="0"/>
              <a:t>IN HIS </a:t>
            </a:r>
          </a:p>
          <a:p>
            <a:pPr marL="0" indent="0" algn="ctr">
              <a:buNone/>
            </a:pPr>
            <a:r>
              <a:rPr lang="en-US" sz="4800" b="1" i="1" dirty="0"/>
              <a:t>EXPERIENCES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C2CF9-868A-F272-07A4-611221F49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321425"/>
            <a:ext cx="5181600" cy="33597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Jesus replied, “Foxes have dens and birds have nests, but the Son of Man has no place to lay his head.”</a:t>
            </a:r>
          </a:p>
          <a:p>
            <a:pPr marL="0" indent="0" algn="ctr">
              <a:buNone/>
            </a:pPr>
            <a:r>
              <a:rPr lang="en-US" sz="3600" b="1" i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Matthew 8:20</a:t>
            </a:r>
          </a:p>
        </p:txBody>
      </p:sp>
    </p:spTree>
    <p:extLst>
      <p:ext uri="{BB962C8B-B14F-4D97-AF65-F5344CB8AC3E}">
        <p14:creationId xmlns:p14="http://schemas.microsoft.com/office/powerpoint/2010/main" val="3479975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 Fill">
            <a:extLst>
              <a:ext uri="{FF2B5EF4-FFF2-40B4-BE49-F238E27FC236}">
                <a16:creationId xmlns:a16="http://schemas.microsoft.com/office/drawing/2014/main" id="{03AF1C04-3FEF-41BD-BB84-2F263765B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56E71F1-5A87-4A96-B42F-2DFA1B766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4" name="Color Cover">
              <a:extLst>
                <a:ext uri="{FF2B5EF4-FFF2-40B4-BE49-F238E27FC236}">
                  <a16:creationId xmlns:a16="http://schemas.microsoft.com/office/drawing/2014/main" id="{CF5215DD-02E8-49F2-8F73-D509B6A02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 Cover">
              <a:extLst>
                <a:ext uri="{FF2B5EF4-FFF2-40B4-BE49-F238E27FC236}">
                  <a16:creationId xmlns:a16="http://schemas.microsoft.com/office/drawing/2014/main" id="{8E743EB7-3A15-4D51-A603-1F3C290AA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733FE3C-12C4-4FA2-A795-87D2F6776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8" name="Color">
              <a:extLst>
                <a:ext uri="{FF2B5EF4-FFF2-40B4-BE49-F238E27FC236}">
                  <a16:creationId xmlns:a16="http://schemas.microsoft.com/office/drawing/2014/main" id="{66F1E4BF-D491-4254-81A6-5119D1672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Color">
              <a:extLst>
                <a:ext uri="{FF2B5EF4-FFF2-40B4-BE49-F238E27FC236}">
                  <a16:creationId xmlns:a16="http://schemas.microsoft.com/office/drawing/2014/main" id="{98C6C0CF-E3BD-4627-9DDF-246EAF2D4C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" name="Content Placeholder 5" descr="A person in a robe praying&#10;&#10;AI-generated content may be incorrect.">
            <a:extLst>
              <a:ext uri="{FF2B5EF4-FFF2-40B4-BE49-F238E27FC236}">
                <a16:creationId xmlns:a16="http://schemas.microsoft.com/office/drawing/2014/main" id="{C4BF49EB-B270-3647-2552-0AEC753C88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7" r="37012" b="-1"/>
          <a:stretch>
            <a:fillRect/>
          </a:stretch>
        </p:blipFill>
        <p:spPr>
          <a:xfrm>
            <a:off x="7082810" y="841663"/>
            <a:ext cx="4166151" cy="518592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0C2B5F12-8A82-4A59-9400-3164CBF47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52" cy="6858000"/>
            <a:chOff x="0" y="0"/>
            <a:chExt cx="12188952" cy="6858000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74BC7CB-EC69-421D-B286-57CAFE86D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2D86EA2-D090-4E0C-B153-3ECE91311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AC29764-D054-4F76-9FE5-49811EDB6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D9BB18B-7B57-4D1E-B87E-D2A7214F7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0A98EF1-1185-4EFF-A3C0-25DEBE8CD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CDA8723-DE3F-48D0-8822-0269EE207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2B072E5-03AC-4D0A-A767-43EFB55BED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8F5798B-7808-6B2C-B945-50E889596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4" y="819015"/>
            <a:ext cx="5821537" cy="21880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b="1" u="sng" dirty="0">
                <a:solidFill>
                  <a:schemeClr val="bg1"/>
                </a:solidFill>
              </a:rPr>
              <a:t>II. THE OBJECTS OF HIS COMPASSION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97B0C-71E6-AE57-5BB4-FA105010D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4984" y="3007106"/>
            <a:ext cx="5821537" cy="300856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He Feels Compassion for….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Scattered Ones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Sinning Ones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Sick Ones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Suffering Ones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Seeking Ones</a:t>
            </a:r>
          </a:p>
        </p:txBody>
      </p:sp>
    </p:spTree>
    <p:extLst>
      <p:ext uri="{BB962C8B-B14F-4D97-AF65-F5344CB8AC3E}">
        <p14:creationId xmlns:p14="http://schemas.microsoft.com/office/powerpoint/2010/main" val="401745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B4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6A842-65AD-2FA4-064C-9AA30EDF8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2271" y="618681"/>
            <a:ext cx="2890683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dirty="0">
                <a:solidFill>
                  <a:srgbClr val="FFFFFF"/>
                </a:solidFill>
              </a:rPr>
              <a:t>How do WE see people? 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People sitting on a train">
            <a:extLst>
              <a:ext uri="{FF2B5EF4-FFF2-40B4-BE49-F238E27FC236}">
                <a16:creationId xmlns:a16="http://schemas.microsoft.com/office/drawing/2014/main" id="{27B95E18-FEEB-996F-CCE7-5384E2B56A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"/>
          <a:stretch>
            <a:fillRect/>
          </a:stretch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9582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DAEAC-2A61-4281-F029-ED19DDB9A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06" y="365125"/>
            <a:ext cx="11385755" cy="132556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solidFill>
                  <a:schemeClr val="bg2"/>
                </a:solidFill>
              </a:rPr>
              <a:t>III. THE OBJECTIVES OF HIS COMPASSION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CBBF1-ADA5-87FF-6739-A97D7ADF2D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8206" y="1690688"/>
            <a:ext cx="5176684" cy="4486275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marL="914400" indent="-914400" algn="ctr">
              <a:buAutoNum type="alphaUcParenR"/>
            </a:pPr>
            <a:endParaRPr lang="en-US" sz="5400" b="1" dirty="0">
              <a:latin typeface="+mj-lt"/>
            </a:endParaRPr>
          </a:p>
          <a:p>
            <a:pPr marL="0" indent="0" algn="ctr">
              <a:buNone/>
            </a:pPr>
            <a:r>
              <a:rPr lang="en-US" sz="5400" b="1" dirty="0">
                <a:latin typeface="+mj-lt"/>
              </a:rPr>
              <a:t>A) The Objective </a:t>
            </a:r>
          </a:p>
          <a:p>
            <a:pPr marL="0" indent="0" algn="ctr">
              <a:buNone/>
            </a:pPr>
            <a:r>
              <a:rPr lang="en-US" sz="5400" b="1" dirty="0">
                <a:latin typeface="+mj-lt"/>
              </a:rPr>
              <a:t>of </a:t>
            </a:r>
          </a:p>
          <a:p>
            <a:pPr marL="0" indent="0" algn="ctr">
              <a:buNone/>
            </a:pPr>
            <a:r>
              <a:rPr lang="en-US" sz="5400" b="1" dirty="0">
                <a:latin typeface="+mj-lt"/>
              </a:rPr>
              <a:t>Instruction</a:t>
            </a:r>
          </a:p>
        </p:txBody>
      </p:sp>
      <p:pic>
        <p:nvPicPr>
          <p:cNvPr id="6" name="Content Placeholder 5" descr="A close-up of words&#10;&#10;AI-generated content may be incorrect.">
            <a:extLst>
              <a:ext uri="{FF2B5EF4-FFF2-40B4-BE49-F238E27FC236}">
                <a16:creationId xmlns:a16="http://schemas.microsoft.com/office/drawing/2014/main" id="{7509524D-3227-BA2E-B0DD-D441654ABF8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891" y="1690687"/>
            <a:ext cx="6191104" cy="4486275"/>
          </a:xfrm>
        </p:spPr>
      </p:pic>
    </p:spTree>
    <p:extLst>
      <p:ext uri="{BB962C8B-B14F-4D97-AF65-F5344CB8AC3E}">
        <p14:creationId xmlns:p14="http://schemas.microsoft.com/office/powerpoint/2010/main" val="1974070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575A102-D95D-4D6E-8F1B-49EED0AE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8195E5-31F1-846F-4FEE-05E1C61B8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159" y="1377147"/>
            <a:ext cx="4076460" cy="30621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DID YOU FALL IN?</a:t>
            </a:r>
          </a:p>
        </p:txBody>
      </p:sp>
      <p:pic>
        <p:nvPicPr>
          <p:cNvPr id="6" name="Picture Placeholder 5" descr="A cartoon of a donkey swimming in a river&#10;&#10;AI-generated content may be incorrect.">
            <a:extLst>
              <a:ext uri="{FF2B5EF4-FFF2-40B4-BE49-F238E27FC236}">
                <a16:creationId xmlns:a16="http://schemas.microsoft.com/office/drawing/2014/main" id="{22540342-035E-0B69-4BD9-C61EADD3D51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" r="832"/>
          <a:stretch>
            <a:fillRect/>
          </a:stretch>
        </p:blipFill>
        <p:spPr>
          <a:xfrm>
            <a:off x="5457027" y="836011"/>
            <a:ext cx="6194967" cy="489160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CF0FFF1F-79B6-4A13-A464-070CD6F89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42198" y="814999"/>
            <a:ext cx="465458" cy="581435"/>
            <a:chOff x="10942198" y="814999"/>
            <a:chExt cx="465458" cy="581435"/>
          </a:xfrm>
          <a:solidFill>
            <a:srgbClr val="FFFFFF"/>
          </a:solidFill>
        </p:grpSpPr>
        <p:sp>
          <p:nvSpPr>
            <p:cNvPr id="16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7738" y="814999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15">
              <a:extLst>
                <a:ext uri="{FF2B5EF4-FFF2-40B4-BE49-F238E27FC236}">
                  <a16:creationId xmlns:a16="http://schemas.microsoft.com/office/drawing/2014/main" id="{8550FED7-7C32-42BB-98DB-30272A633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16518" y="1044294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2198" y="1268720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9322" y="6274341"/>
            <a:ext cx="11353800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50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6B8C20-FE04-B1D6-B877-809D200A4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94BDF-19E3-D9D1-3BBD-DE59609CD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122" y="207169"/>
            <a:ext cx="11385755" cy="132556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solidFill>
                  <a:schemeClr val="bg2"/>
                </a:solidFill>
              </a:rPr>
              <a:t>III. THE OBJECTIVES OF HIS COMPASSION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3C433-BE52-C017-8B8D-E1F96F5CF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2193" y="1532732"/>
            <a:ext cx="5176684" cy="4486275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marL="914400" indent="-914400" algn="ctr">
              <a:buAutoNum type="alphaUcParenR"/>
            </a:pPr>
            <a:endParaRPr lang="en-US" sz="5400" b="1" dirty="0">
              <a:latin typeface="+mj-lt"/>
            </a:endParaRPr>
          </a:p>
          <a:p>
            <a:pPr marL="0" indent="0" algn="ctr">
              <a:buNone/>
            </a:pPr>
            <a:r>
              <a:rPr lang="en-US" sz="5400" b="1" dirty="0">
                <a:latin typeface="+mj-lt"/>
              </a:rPr>
              <a:t>B) The Objective </a:t>
            </a:r>
          </a:p>
          <a:p>
            <a:pPr marL="0" indent="0" algn="ctr">
              <a:buNone/>
            </a:pPr>
            <a:r>
              <a:rPr lang="en-US" sz="5400" b="1" dirty="0">
                <a:latin typeface="+mj-lt"/>
              </a:rPr>
              <a:t>of </a:t>
            </a:r>
          </a:p>
          <a:p>
            <a:pPr marL="0" indent="0" algn="ctr">
              <a:buNone/>
            </a:pPr>
            <a:r>
              <a:rPr lang="en-US" sz="5400" b="1" dirty="0">
                <a:latin typeface="+mj-lt"/>
              </a:rPr>
              <a:t>Involvement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B5EB189-CB31-DCAA-2725-90CC89FBA2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089" y="1532732"/>
            <a:ext cx="6191104" cy="4486275"/>
          </a:xfrm>
        </p:spPr>
      </p:pic>
    </p:spTree>
    <p:extLst>
      <p:ext uri="{BB962C8B-B14F-4D97-AF65-F5344CB8AC3E}">
        <p14:creationId xmlns:p14="http://schemas.microsoft.com/office/powerpoint/2010/main" val="1432154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980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596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Content Placeholder 4" descr="A child playing with starfish on the beach&#10;&#10;AI-generated content may be incorrect.">
            <a:extLst>
              <a:ext uri="{FF2B5EF4-FFF2-40B4-BE49-F238E27FC236}">
                <a16:creationId xmlns:a16="http://schemas.microsoft.com/office/drawing/2014/main" id="{439A28FC-5E1B-CC9D-56A1-FF78B84410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01" y="414403"/>
            <a:ext cx="10242276" cy="57356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A80A67-6EAA-094C-A2A1-F03CAA6D974E}"/>
              </a:ext>
            </a:extLst>
          </p:cNvPr>
          <p:cNvSpPr txBox="1"/>
          <p:nvPr/>
        </p:nvSpPr>
        <p:spPr>
          <a:xfrm>
            <a:off x="479823" y="5176720"/>
            <a:ext cx="7248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Why are you doing that?</a:t>
            </a:r>
          </a:p>
        </p:txBody>
      </p:sp>
    </p:spTree>
    <p:extLst>
      <p:ext uri="{BB962C8B-B14F-4D97-AF65-F5344CB8AC3E}">
        <p14:creationId xmlns:p14="http://schemas.microsoft.com/office/powerpoint/2010/main" val="1539926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168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Meiryo</vt:lpstr>
      <vt:lpstr>ADLaM Display</vt:lpstr>
      <vt:lpstr>Aptos</vt:lpstr>
      <vt:lpstr>Aptos Display</vt:lpstr>
      <vt:lpstr>Arial</vt:lpstr>
      <vt:lpstr>Office Theme</vt:lpstr>
      <vt:lpstr>The Compassionate Christ</vt:lpstr>
      <vt:lpstr>I. THE ORIGINS OF  HIS COMPASSION</vt:lpstr>
      <vt:lpstr>I. THE ORIGINS OF  HIS COMPASSION</vt:lpstr>
      <vt:lpstr>II. THE OBJECTS OF HIS COMPASSION</vt:lpstr>
      <vt:lpstr>How do WE see people? </vt:lpstr>
      <vt:lpstr>III. THE OBJECTIVES OF HIS COMPASSION</vt:lpstr>
      <vt:lpstr>DID YOU FALL IN?</vt:lpstr>
      <vt:lpstr>III. THE OBJECTIVES OF HIS COMPASSION</vt:lpstr>
      <vt:lpstr>PowerPoint Presentation</vt:lpstr>
      <vt:lpstr>A Little Compassion Accomplishes  Big Things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 Lalonde</dc:creator>
  <cp:lastModifiedBy>Victor Lalonde</cp:lastModifiedBy>
  <cp:revision>4</cp:revision>
  <dcterms:created xsi:type="dcterms:W3CDTF">2025-05-31T02:09:53Z</dcterms:created>
  <dcterms:modified xsi:type="dcterms:W3CDTF">2025-05-31T03:44:14Z</dcterms:modified>
</cp:coreProperties>
</file>