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848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20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32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10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6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11/29/2023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89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11/29/2023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4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11/29/2023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2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8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11/29/2023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3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11/29/2023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0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11/29/2023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1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BA8A7-8101-26F4-8C80-70FDB3A41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7182" y="893935"/>
            <a:ext cx="3756670" cy="3339390"/>
          </a:xfrm>
        </p:spPr>
        <p:txBody>
          <a:bodyPr anchor="b">
            <a:normAutofit fontScale="90000"/>
          </a:bodyPr>
          <a:lstStyle/>
          <a:p>
            <a:r>
              <a:rPr lang="en-US" b="1" dirty="0"/>
              <a:t>The Fight of Our Lives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1C0008-1357-3F0B-63B8-07563B0F2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7181" y="4382814"/>
            <a:ext cx="3756669" cy="1403837"/>
          </a:xfrm>
        </p:spPr>
        <p:txBody>
          <a:bodyPr anchor="t">
            <a:normAutofit/>
          </a:bodyPr>
          <a:lstStyle/>
          <a:p>
            <a:r>
              <a:rPr lang="en-US" sz="2800" b="1" dirty="0"/>
              <a:t>Ephesians 6:10-18</a:t>
            </a:r>
          </a:p>
        </p:txBody>
      </p:sp>
      <p:pic>
        <p:nvPicPr>
          <p:cNvPr id="4" name="Picture 3" descr="Hands moving forward">
            <a:extLst>
              <a:ext uri="{FF2B5EF4-FFF2-40B4-BE49-F238E27FC236}">
                <a16:creationId xmlns:a16="http://schemas.microsoft.com/office/drawing/2014/main" id="{3E03E7FC-EBE7-0A11-13B1-060376C71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71" b="2"/>
          <a:stretch/>
        </p:blipFill>
        <p:spPr>
          <a:xfrm>
            <a:off x="20" y="10"/>
            <a:ext cx="7102529" cy="685799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7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AF9319C-2D9B-4868-AEAE-37298EA0F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249A83-387A-D82E-C667-E682EA8D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28811"/>
            <a:ext cx="3447288" cy="33422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i="1" u="sng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III. OUR EQUIPMENT IN THIS FIGHT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3CA88B-5F28-EACC-F088-9A9C3F988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2649" y="3556435"/>
            <a:ext cx="5640399" cy="2605214"/>
          </a:xfr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sz="3600" b="1" dirty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tx1"/>
                </a:solidFill>
              </a:rPr>
              <a:t>A) EQUIPMENT THAT IS DESIGNED TO </a:t>
            </a:r>
            <a:r>
              <a:rPr lang="en-US" sz="3600" b="1" i="1" u="sng" dirty="0">
                <a:solidFill>
                  <a:schemeClr val="tx1"/>
                </a:solidFill>
              </a:rPr>
              <a:t>DEFEND</a:t>
            </a:r>
          </a:p>
        </p:txBody>
      </p:sp>
      <p:pic>
        <p:nvPicPr>
          <p:cNvPr id="6" name="Picture 5" descr="A close up of a metal armor&#10;&#10;Description automatically generated">
            <a:extLst>
              <a:ext uri="{FF2B5EF4-FFF2-40B4-BE49-F238E27FC236}">
                <a16:creationId xmlns:a16="http://schemas.microsoft.com/office/drawing/2014/main" id="{D075C551-20F1-644A-C399-D47465E73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49" y="380194"/>
            <a:ext cx="5640399" cy="3172724"/>
          </a:xfrm>
          <a:prstGeom prst="rect">
            <a:avLst/>
          </a:prstGeom>
        </p:spPr>
      </p:pic>
      <p:sp>
        <p:nvSpPr>
          <p:cNvPr id="19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56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AF9319C-2D9B-4868-AEAE-37298EA0F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249A83-387A-D82E-C667-E682EA8D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28811"/>
            <a:ext cx="3447288" cy="33422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i="1" u="sng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III. OUR EQUIPMENT IN THIS FIGHT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3CA88B-5F28-EACC-F088-9A9C3F988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2649" y="3556435"/>
            <a:ext cx="5640399" cy="2605214"/>
          </a:xfr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sz="3600" b="1" dirty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tx1"/>
                </a:solidFill>
              </a:rPr>
              <a:t>B) EQUIPMENT THAT IS DESIGNED TO </a:t>
            </a:r>
            <a:r>
              <a:rPr lang="en-US" sz="3600" b="1" i="1" u="sng" dirty="0">
                <a:solidFill>
                  <a:schemeClr val="tx1"/>
                </a:solidFill>
              </a:rPr>
              <a:t>DEFEAT</a:t>
            </a:r>
          </a:p>
        </p:txBody>
      </p:sp>
      <p:pic>
        <p:nvPicPr>
          <p:cNvPr id="6" name="Picture 5" descr="A close up of a metal armor&#10;&#10;Description automatically generated">
            <a:extLst>
              <a:ext uri="{FF2B5EF4-FFF2-40B4-BE49-F238E27FC236}">
                <a16:creationId xmlns:a16="http://schemas.microsoft.com/office/drawing/2014/main" id="{D075C551-20F1-644A-C399-D47465E73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49" y="380194"/>
            <a:ext cx="5640399" cy="3172724"/>
          </a:xfrm>
          <a:prstGeom prst="rect">
            <a:avLst/>
          </a:prstGeom>
        </p:spPr>
      </p:pic>
      <p:sp>
        <p:nvSpPr>
          <p:cNvPr id="19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54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holding a person's hand&#10;&#10;Description automatically generated">
            <a:extLst>
              <a:ext uri="{FF2B5EF4-FFF2-40B4-BE49-F238E27FC236}">
                <a16:creationId xmlns:a16="http://schemas.microsoft.com/office/drawing/2014/main" id="{B468538B-4DC8-2E09-0C80-A33431184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0828E5B-9EDE-4D1D-8C59-333EDC952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1840754"/>
            <a:ext cx="12188952" cy="501724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82044-4495-599D-5854-68DE6AA37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5016206"/>
            <a:ext cx="8714346" cy="13340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</a:rPr>
              <a:t>SPIRITUAL WARFARE..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6E7048-86CF-445D-8846-414F144F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75209" y="5016207"/>
            <a:ext cx="8618129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6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A6D5FA4D-6199-9ACF-140D-A6C6C1E3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04" y="1063256"/>
            <a:ext cx="4121620" cy="45589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i="1" u="sng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I. OUR ENEMY IN THIS FIGHT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96B26CA-9949-4D9C-A2F3-DB3CA283A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6956" y="0"/>
            <a:ext cx="7615044" cy="6858000"/>
          </a:xfrm>
          <a:custGeom>
            <a:avLst/>
            <a:gdLst>
              <a:gd name="connsiteX0" fmla="*/ 2017353 w 7615044"/>
              <a:gd name="connsiteY0" fmla="*/ 0 h 6858000"/>
              <a:gd name="connsiteX1" fmla="*/ 3903088 w 7615044"/>
              <a:gd name="connsiteY1" fmla="*/ 0 h 6858000"/>
              <a:gd name="connsiteX2" fmla="*/ 5215066 w 7615044"/>
              <a:gd name="connsiteY2" fmla="*/ 0 h 6858000"/>
              <a:gd name="connsiteX3" fmla="*/ 7615044 w 7615044"/>
              <a:gd name="connsiteY3" fmla="*/ 0 h 6858000"/>
              <a:gd name="connsiteX4" fmla="*/ 7615044 w 7615044"/>
              <a:gd name="connsiteY4" fmla="*/ 6858000 h 6858000"/>
              <a:gd name="connsiteX5" fmla="*/ 5215066 w 7615044"/>
              <a:gd name="connsiteY5" fmla="*/ 6858000 h 6858000"/>
              <a:gd name="connsiteX6" fmla="*/ 3903088 w 7615044"/>
              <a:gd name="connsiteY6" fmla="*/ 6858000 h 6858000"/>
              <a:gd name="connsiteX7" fmla="*/ 1292431 w 7615044"/>
              <a:gd name="connsiteY7" fmla="*/ 6858000 h 6858000"/>
              <a:gd name="connsiteX8" fmla="*/ 1012702 w 7615044"/>
              <a:gd name="connsiteY8" fmla="*/ 6549681 h 6858000"/>
              <a:gd name="connsiteX9" fmla="*/ 0 w 7615044"/>
              <a:gd name="connsiteY9" fmla="*/ 3723759 h 6858000"/>
              <a:gd name="connsiteX10" fmla="*/ 1955279 w 7615044"/>
              <a:gd name="connsiteY10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5044" h="6858000">
                <a:moveTo>
                  <a:pt x="2017353" y="0"/>
                </a:moveTo>
                <a:lnTo>
                  <a:pt x="3903088" y="0"/>
                </a:lnTo>
                <a:lnTo>
                  <a:pt x="5215066" y="0"/>
                </a:lnTo>
                <a:lnTo>
                  <a:pt x="7615044" y="0"/>
                </a:lnTo>
                <a:lnTo>
                  <a:pt x="7615044" y="6858000"/>
                </a:lnTo>
                <a:lnTo>
                  <a:pt x="5215066" y="6858000"/>
                </a:lnTo>
                <a:lnTo>
                  <a:pt x="3903088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C6E994-38BB-8264-5DC1-D8D9A2E4442D}"/>
              </a:ext>
            </a:extLst>
          </p:cNvPr>
          <p:cNvSpPr>
            <a:spLocks/>
          </p:cNvSpPr>
          <p:nvPr/>
        </p:nvSpPr>
        <p:spPr>
          <a:xfrm>
            <a:off x="5820771" y="900753"/>
            <a:ext cx="5609229" cy="23994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defTabSz="813816"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 OUR ENEMY’S NAME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909EE-86CC-1668-6CB2-AC97186DFC7D}"/>
              </a:ext>
            </a:extLst>
          </p:cNvPr>
          <p:cNvSpPr>
            <a:spLocks/>
          </p:cNvSpPr>
          <p:nvPr/>
        </p:nvSpPr>
        <p:spPr>
          <a:xfrm>
            <a:off x="5820770" y="3300221"/>
            <a:ext cx="5609228" cy="24785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 defTabSz="813816">
              <a:spcAft>
                <a:spcPts val="600"/>
              </a:spcAft>
            </a:pPr>
            <a:r>
              <a:rPr lang="en-US" sz="4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DEVIL </a:t>
            </a:r>
          </a:p>
          <a:p>
            <a:pPr algn="ctr" defTabSz="813816">
              <a:spcAft>
                <a:spcPts val="600"/>
              </a:spcAft>
            </a:pPr>
            <a:r>
              <a:rPr lang="en-US" sz="4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“SLANDERER” </a:t>
            </a:r>
          </a:p>
          <a:p>
            <a:pPr algn="ctr" defTabSz="813816">
              <a:spcAft>
                <a:spcPts val="600"/>
              </a:spcAft>
            </a:pPr>
            <a:r>
              <a:rPr lang="en-US" sz="4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“ACCUSER”</a:t>
            </a: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3663236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A6D5FA4D-6199-9ACF-140D-A6C6C1E3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04" y="1063256"/>
            <a:ext cx="4121620" cy="45589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i="1" u="sng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I. OUR ENEMY IN THIS FIGHT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96B26CA-9949-4D9C-A2F3-DB3CA283A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6956" y="0"/>
            <a:ext cx="7615044" cy="6858000"/>
          </a:xfrm>
          <a:custGeom>
            <a:avLst/>
            <a:gdLst>
              <a:gd name="connsiteX0" fmla="*/ 2017353 w 7615044"/>
              <a:gd name="connsiteY0" fmla="*/ 0 h 6858000"/>
              <a:gd name="connsiteX1" fmla="*/ 3903088 w 7615044"/>
              <a:gd name="connsiteY1" fmla="*/ 0 h 6858000"/>
              <a:gd name="connsiteX2" fmla="*/ 5215066 w 7615044"/>
              <a:gd name="connsiteY2" fmla="*/ 0 h 6858000"/>
              <a:gd name="connsiteX3" fmla="*/ 7615044 w 7615044"/>
              <a:gd name="connsiteY3" fmla="*/ 0 h 6858000"/>
              <a:gd name="connsiteX4" fmla="*/ 7615044 w 7615044"/>
              <a:gd name="connsiteY4" fmla="*/ 6858000 h 6858000"/>
              <a:gd name="connsiteX5" fmla="*/ 5215066 w 7615044"/>
              <a:gd name="connsiteY5" fmla="*/ 6858000 h 6858000"/>
              <a:gd name="connsiteX6" fmla="*/ 3903088 w 7615044"/>
              <a:gd name="connsiteY6" fmla="*/ 6858000 h 6858000"/>
              <a:gd name="connsiteX7" fmla="*/ 1292431 w 7615044"/>
              <a:gd name="connsiteY7" fmla="*/ 6858000 h 6858000"/>
              <a:gd name="connsiteX8" fmla="*/ 1012702 w 7615044"/>
              <a:gd name="connsiteY8" fmla="*/ 6549681 h 6858000"/>
              <a:gd name="connsiteX9" fmla="*/ 0 w 7615044"/>
              <a:gd name="connsiteY9" fmla="*/ 3723759 h 6858000"/>
              <a:gd name="connsiteX10" fmla="*/ 1955279 w 7615044"/>
              <a:gd name="connsiteY10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5044" h="6858000">
                <a:moveTo>
                  <a:pt x="2017353" y="0"/>
                </a:moveTo>
                <a:lnTo>
                  <a:pt x="3903088" y="0"/>
                </a:lnTo>
                <a:lnTo>
                  <a:pt x="5215066" y="0"/>
                </a:lnTo>
                <a:lnTo>
                  <a:pt x="7615044" y="0"/>
                </a:lnTo>
                <a:lnTo>
                  <a:pt x="7615044" y="6858000"/>
                </a:lnTo>
                <a:lnTo>
                  <a:pt x="5215066" y="6858000"/>
                </a:lnTo>
                <a:lnTo>
                  <a:pt x="3903088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C6E994-38BB-8264-5DC1-D8D9A2E4442D}"/>
              </a:ext>
            </a:extLst>
          </p:cNvPr>
          <p:cNvSpPr>
            <a:spLocks/>
          </p:cNvSpPr>
          <p:nvPr/>
        </p:nvSpPr>
        <p:spPr>
          <a:xfrm>
            <a:off x="5820771" y="900753"/>
            <a:ext cx="5609229" cy="23994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defTabSz="813816"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 OUR ENEMY’S NATURE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909EE-86CC-1668-6CB2-AC97186DFC7D}"/>
              </a:ext>
            </a:extLst>
          </p:cNvPr>
          <p:cNvSpPr>
            <a:spLocks/>
          </p:cNvSpPr>
          <p:nvPr/>
        </p:nvSpPr>
        <p:spPr>
          <a:xfrm>
            <a:off x="5820770" y="3300221"/>
            <a:ext cx="5609228" cy="24785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 defTabSz="813816">
              <a:spcAft>
                <a:spcPts val="600"/>
              </a:spcAft>
            </a:pPr>
            <a:endParaRPr lang="en-US" sz="4000" b="1" i="1" dirty="0"/>
          </a:p>
          <a:p>
            <a:pPr algn="ctr" defTabSz="813816">
              <a:spcAft>
                <a:spcPts val="600"/>
              </a:spcAft>
            </a:pPr>
            <a:r>
              <a:rPr lang="en-US" sz="4000" b="1" i="1" dirty="0"/>
              <a:t>1. HE IS A SHREWD ENEMY</a:t>
            </a: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2034229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D0D2-725E-7B2C-97BC-7DDD1434A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2830"/>
            <a:ext cx="10759758" cy="663281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AdLib WGL4 BT" panose="04040805040B02020603" pitchFamily="82" charset="0"/>
              </a:rPr>
            </a:br>
            <a:r>
              <a:rPr lang="en-US" dirty="0">
                <a:latin typeface="AdLib WGL4 BT" panose="04040805040B02020603" pitchFamily="82" charset="0"/>
              </a:rPr>
              <a:t>“BE ALERT AND OF SOBER MIND. YOUR ENEMY THE DEVIL PROWLS AROUND LIKE A ROARING LION LOOKING FOR SOMEONE TO DEVOUR.”</a:t>
            </a:r>
            <a:br>
              <a:rPr lang="en-US" dirty="0">
                <a:latin typeface="AdLib WGL4 BT" panose="04040805040B02020603" pitchFamily="82" charset="0"/>
              </a:rPr>
            </a:br>
            <a:r>
              <a:rPr lang="en-US" dirty="0">
                <a:latin typeface="AdLib WGL4 BT" panose="04040805040B02020603" pitchFamily="82" charset="0"/>
              </a:rPr>
              <a:t>1 PETER 5:8 NIV </a:t>
            </a:r>
          </a:p>
        </p:txBody>
      </p:sp>
    </p:spTree>
    <p:extLst>
      <p:ext uri="{BB962C8B-B14F-4D97-AF65-F5344CB8AC3E}">
        <p14:creationId xmlns:p14="http://schemas.microsoft.com/office/powerpoint/2010/main" val="698039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A6D5FA4D-6199-9ACF-140D-A6C6C1E3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04" y="1063256"/>
            <a:ext cx="4121620" cy="45589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i="1" u="sng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I. OUR ENEMY IN THIS FIGHT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96B26CA-9949-4D9C-A2F3-DB3CA283A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6956" y="0"/>
            <a:ext cx="7615044" cy="6858000"/>
          </a:xfrm>
          <a:custGeom>
            <a:avLst/>
            <a:gdLst>
              <a:gd name="connsiteX0" fmla="*/ 2017353 w 7615044"/>
              <a:gd name="connsiteY0" fmla="*/ 0 h 6858000"/>
              <a:gd name="connsiteX1" fmla="*/ 3903088 w 7615044"/>
              <a:gd name="connsiteY1" fmla="*/ 0 h 6858000"/>
              <a:gd name="connsiteX2" fmla="*/ 5215066 w 7615044"/>
              <a:gd name="connsiteY2" fmla="*/ 0 h 6858000"/>
              <a:gd name="connsiteX3" fmla="*/ 7615044 w 7615044"/>
              <a:gd name="connsiteY3" fmla="*/ 0 h 6858000"/>
              <a:gd name="connsiteX4" fmla="*/ 7615044 w 7615044"/>
              <a:gd name="connsiteY4" fmla="*/ 6858000 h 6858000"/>
              <a:gd name="connsiteX5" fmla="*/ 5215066 w 7615044"/>
              <a:gd name="connsiteY5" fmla="*/ 6858000 h 6858000"/>
              <a:gd name="connsiteX6" fmla="*/ 3903088 w 7615044"/>
              <a:gd name="connsiteY6" fmla="*/ 6858000 h 6858000"/>
              <a:gd name="connsiteX7" fmla="*/ 1292431 w 7615044"/>
              <a:gd name="connsiteY7" fmla="*/ 6858000 h 6858000"/>
              <a:gd name="connsiteX8" fmla="*/ 1012702 w 7615044"/>
              <a:gd name="connsiteY8" fmla="*/ 6549681 h 6858000"/>
              <a:gd name="connsiteX9" fmla="*/ 0 w 7615044"/>
              <a:gd name="connsiteY9" fmla="*/ 3723759 h 6858000"/>
              <a:gd name="connsiteX10" fmla="*/ 1955279 w 7615044"/>
              <a:gd name="connsiteY10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5044" h="6858000">
                <a:moveTo>
                  <a:pt x="2017353" y="0"/>
                </a:moveTo>
                <a:lnTo>
                  <a:pt x="3903088" y="0"/>
                </a:lnTo>
                <a:lnTo>
                  <a:pt x="5215066" y="0"/>
                </a:lnTo>
                <a:lnTo>
                  <a:pt x="7615044" y="0"/>
                </a:lnTo>
                <a:lnTo>
                  <a:pt x="7615044" y="6858000"/>
                </a:lnTo>
                <a:lnTo>
                  <a:pt x="5215066" y="6858000"/>
                </a:lnTo>
                <a:lnTo>
                  <a:pt x="3903088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C6E994-38BB-8264-5DC1-D8D9A2E4442D}"/>
              </a:ext>
            </a:extLst>
          </p:cNvPr>
          <p:cNvSpPr>
            <a:spLocks/>
          </p:cNvSpPr>
          <p:nvPr/>
        </p:nvSpPr>
        <p:spPr>
          <a:xfrm>
            <a:off x="5820771" y="900753"/>
            <a:ext cx="5609229" cy="23994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defTabSz="813816"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 OUR ENEMY’S NATURE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909EE-86CC-1668-6CB2-AC97186DFC7D}"/>
              </a:ext>
            </a:extLst>
          </p:cNvPr>
          <p:cNvSpPr>
            <a:spLocks/>
          </p:cNvSpPr>
          <p:nvPr/>
        </p:nvSpPr>
        <p:spPr>
          <a:xfrm>
            <a:off x="5820770" y="3300221"/>
            <a:ext cx="5609228" cy="24785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 defTabSz="813816">
              <a:spcAft>
                <a:spcPts val="600"/>
              </a:spcAft>
            </a:pPr>
            <a:endParaRPr lang="en-US" sz="4000" b="1" i="1" dirty="0"/>
          </a:p>
          <a:p>
            <a:pPr algn="ctr" defTabSz="813816">
              <a:spcAft>
                <a:spcPts val="600"/>
              </a:spcAft>
            </a:pPr>
            <a:r>
              <a:rPr lang="en-US" sz="4000" b="1" i="1" dirty="0"/>
              <a:t>1. HE IS A SPIRITUAL ENEMY</a:t>
            </a: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42248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-3177" y="66751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D14F0CE-4A68-4F5C-AC85-FF283F924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76934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59993B-EFF2-9083-8215-28525D9F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361" y="1181685"/>
            <a:ext cx="3680700" cy="40317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i="1" u="sng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II. OUR ENERGY IN THIS FIGHT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0DA339-96EE-3750-ED5D-6A31E6C51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186" y="354842"/>
            <a:ext cx="5393369" cy="2548341"/>
          </a:xfr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sz="40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solidFill>
                  <a:schemeClr val="bg1"/>
                </a:solidFill>
              </a:rPr>
              <a:t>A) THE SOURCE OF OUR ENERGY</a:t>
            </a:r>
          </a:p>
        </p:txBody>
      </p:sp>
      <p:pic>
        <p:nvPicPr>
          <p:cNvPr id="6" name="Content Placeholder 5" descr="Magnetic attraction">
            <a:extLst>
              <a:ext uri="{FF2B5EF4-FFF2-40B4-BE49-F238E27FC236}">
                <a16:creationId xmlns:a16="http://schemas.microsoft.com/office/drawing/2014/main" id="{6D03ABA7-A842-1D50-4833-0B1AD673F2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7" y="2903183"/>
            <a:ext cx="5393371" cy="32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31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-3177" y="66751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D14F0CE-4A68-4F5C-AC85-FF283F924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76934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59993B-EFF2-9083-8215-28525D9F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361" y="1181685"/>
            <a:ext cx="3680700" cy="40317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i="1" u="sng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II. OUR ENERGY IN THIS FIGHT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0DA339-96EE-3750-ED5D-6A31E6C51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186" y="354842"/>
            <a:ext cx="5393369" cy="2548341"/>
          </a:xfr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sz="40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solidFill>
                  <a:schemeClr val="bg1"/>
                </a:solidFill>
              </a:rPr>
              <a:t>B) THE SCOPE OF OUR ENERGY</a:t>
            </a:r>
          </a:p>
        </p:txBody>
      </p:sp>
      <p:pic>
        <p:nvPicPr>
          <p:cNvPr id="6" name="Content Placeholder 5" descr="Coin-operated binoculars with blue sky">
            <a:extLst>
              <a:ext uri="{FF2B5EF4-FFF2-40B4-BE49-F238E27FC236}">
                <a16:creationId xmlns:a16="http://schemas.microsoft.com/office/drawing/2014/main" id="{6D03ABA7-A842-1D50-4833-0B1AD673F2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187" y="2903183"/>
            <a:ext cx="5393371" cy="32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15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22766-F6A4-6DDD-CC19-0519B28C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272955"/>
            <a:ext cx="10565540" cy="625067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br>
              <a:rPr lang="en-US" sz="4000" dirty="0">
                <a:latin typeface="AdLib WGL4 BT" panose="04040805040B02020603" pitchFamily="82" charset="0"/>
              </a:rPr>
            </a:br>
            <a:r>
              <a:rPr lang="en-US" sz="4000" dirty="0">
                <a:latin typeface="AdLib WGL4 BT" panose="04040805040B02020603" pitchFamily="82" charset="0"/>
              </a:rPr>
              <a:t>“Now to him who is able to do immeasurably more than all we ask or imagine, according to His power that is at work within us.”</a:t>
            </a:r>
            <a:br>
              <a:rPr lang="en-US" sz="4000" dirty="0">
                <a:latin typeface="AdLib WGL4 BT" panose="04040805040B02020603" pitchFamily="82" charset="0"/>
              </a:rPr>
            </a:br>
            <a:r>
              <a:rPr lang="en-US" sz="4000" dirty="0">
                <a:latin typeface="AdLib WGL4 BT" panose="04040805040B02020603" pitchFamily="82" charset="0"/>
              </a:rPr>
              <a:t>Ephesians 3:20 NIV</a:t>
            </a:r>
            <a:br>
              <a:rPr lang="en-US" sz="4000" dirty="0">
                <a:latin typeface="AdLib WGL4 BT" panose="04040805040B02020603" pitchFamily="82" charset="0"/>
              </a:rPr>
            </a:br>
            <a:br>
              <a:rPr lang="en-US" sz="4000" dirty="0">
                <a:latin typeface="AdLib WGL4 BT" panose="04040805040B02020603" pitchFamily="82" charset="0"/>
              </a:rPr>
            </a:br>
            <a:r>
              <a:rPr lang="en-US" sz="4000" dirty="0">
                <a:latin typeface="AdLib WGL4 BT" panose="04040805040B02020603" pitchFamily="82" charset="0"/>
              </a:rPr>
              <a:t>“If you can?” said Jesus. “Everything is possible for one who believes.” </a:t>
            </a:r>
            <a:br>
              <a:rPr lang="en-US" sz="4000" dirty="0">
                <a:latin typeface="AdLib WGL4 BT" panose="04040805040B02020603" pitchFamily="82" charset="0"/>
              </a:rPr>
            </a:br>
            <a:r>
              <a:rPr lang="en-US" sz="4000" dirty="0">
                <a:latin typeface="AdLib WGL4 BT" panose="04040805040B02020603" pitchFamily="82" charset="0"/>
              </a:rPr>
              <a:t>Mark 9:23 NIV</a:t>
            </a:r>
          </a:p>
        </p:txBody>
      </p:sp>
    </p:spTree>
    <p:extLst>
      <p:ext uri="{BB962C8B-B14F-4D97-AF65-F5344CB8AC3E}">
        <p14:creationId xmlns:p14="http://schemas.microsoft.com/office/powerpoint/2010/main" val="2217618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-3177" y="66751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D14F0CE-4A68-4F5C-AC85-FF283F924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76934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59993B-EFF2-9083-8215-28525D9F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361" y="1181685"/>
            <a:ext cx="3680700" cy="40317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i="1" u="sng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II. OUR ENERGY IN THIS FIGHT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0DA339-96EE-3750-ED5D-6A31E6C51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186" y="354842"/>
            <a:ext cx="5393369" cy="2548341"/>
          </a:xfr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sz="40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solidFill>
                  <a:schemeClr val="bg1"/>
                </a:solidFill>
              </a:rPr>
              <a:t>C) THE STRENGTH OF OUR ENERGY</a:t>
            </a:r>
          </a:p>
        </p:txBody>
      </p:sp>
      <p:pic>
        <p:nvPicPr>
          <p:cNvPr id="6" name="Content Placeholder 5" descr="Man jumping with hand weights">
            <a:extLst>
              <a:ext uri="{FF2B5EF4-FFF2-40B4-BE49-F238E27FC236}">
                <a16:creationId xmlns:a16="http://schemas.microsoft.com/office/drawing/2014/main" id="{6D03ABA7-A842-1D50-4833-0B1AD673F2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187" y="2903183"/>
            <a:ext cx="5393371" cy="32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28469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AnalogousFromDarkSeedLeftStep">
      <a:dk1>
        <a:srgbClr val="000000"/>
      </a:dk1>
      <a:lt1>
        <a:srgbClr val="FFFFFF"/>
      </a:lt1>
      <a:dk2>
        <a:srgbClr val="412D24"/>
      </a:dk2>
      <a:lt2>
        <a:srgbClr val="E7E2E8"/>
      </a:lt2>
      <a:accent1>
        <a:srgbClr val="58B447"/>
      </a:accent1>
      <a:accent2>
        <a:srgbClr val="7DAE3A"/>
      </a:accent2>
      <a:accent3>
        <a:srgbClr val="A4A541"/>
      </a:accent3>
      <a:accent4>
        <a:srgbClr val="B1813B"/>
      </a:accent4>
      <a:accent5>
        <a:srgbClr val="C3614D"/>
      </a:accent5>
      <a:accent6>
        <a:srgbClr val="B13B58"/>
      </a:accent6>
      <a:hlink>
        <a:srgbClr val="BF6B3F"/>
      </a:hlink>
      <a:folHlink>
        <a:srgbClr val="7F7F7F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226</Words>
  <Application>Microsoft Office PowerPoint</Application>
  <PresentationFormat>Widescreen</PresentationFormat>
  <Paragraphs>33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AdLib WGL4 BT</vt:lpstr>
      <vt:lpstr>Arial</vt:lpstr>
      <vt:lpstr>Avenir Next LT Pro</vt:lpstr>
      <vt:lpstr>Sitka Banner</vt:lpstr>
      <vt:lpstr>HeadlinesVTI</vt:lpstr>
      <vt:lpstr>The Fight of Our Lives</vt:lpstr>
      <vt:lpstr>I. OUR ENEMY IN THIS FIGHT</vt:lpstr>
      <vt:lpstr>I. OUR ENEMY IN THIS FIGHT</vt:lpstr>
      <vt:lpstr> “BE ALERT AND OF SOBER MIND. YOUR ENEMY THE DEVIL PROWLS AROUND LIKE A ROARING LION LOOKING FOR SOMEONE TO DEVOUR.” 1 PETER 5:8 NIV </vt:lpstr>
      <vt:lpstr>I. OUR ENEMY IN THIS FIGHT</vt:lpstr>
      <vt:lpstr>II. OUR ENERGY IN THIS FIGHT</vt:lpstr>
      <vt:lpstr>II. OUR ENERGY IN THIS FIGHT</vt:lpstr>
      <vt:lpstr> “Now to him who is able to do immeasurably more than all we ask or imagine, according to His power that is at work within us.” Ephesians 3:20 NIV  “If you can?” said Jesus. “Everything is possible for one who believes.”  Mark 9:23 NIV</vt:lpstr>
      <vt:lpstr>II. OUR ENERGY IN THIS FIGHT</vt:lpstr>
      <vt:lpstr>III. OUR EQUIPMENT IN THIS FIGHT</vt:lpstr>
      <vt:lpstr>III. OUR EQUIPMENT IN THIS FIGHT</vt:lpstr>
      <vt:lpstr>SPIRITUAL WARFARE..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Fight of Our Lives</dc:title>
  <dc:creator>Victor Lalonde</dc:creator>
  <cp:lastModifiedBy>Victor Lalonde</cp:lastModifiedBy>
  <cp:revision>3</cp:revision>
  <dcterms:created xsi:type="dcterms:W3CDTF">2023-11-30T04:19:19Z</dcterms:created>
  <dcterms:modified xsi:type="dcterms:W3CDTF">2023-12-02T04:21:55Z</dcterms:modified>
</cp:coreProperties>
</file>