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3166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4222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902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566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6/4/2022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5647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644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434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6908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5136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1060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6/4/2022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3986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6/4/2022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954665527"/>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6BFCF8E-463F-97C7-8B35-71C84E5D392A}"/>
              </a:ext>
            </a:extLst>
          </p:cNvPr>
          <p:cNvSpPr>
            <a:spLocks noGrp="1"/>
          </p:cNvSpPr>
          <p:nvPr>
            <p:ph type="ctrTitle"/>
          </p:nvPr>
        </p:nvSpPr>
        <p:spPr>
          <a:xfrm>
            <a:off x="7140575" y="540000"/>
            <a:ext cx="4500561" cy="3569478"/>
          </a:xfrm>
        </p:spPr>
        <p:txBody>
          <a:bodyPr>
            <a:normAutofit/>
          </a:bodyPr>
          <a:lstStyle/>
          <a:p>
            <a:pPr algn="ctr"/>
            <a:r>
              <a:rPr lang="en-US" sz="7500" dirty="0"/>
              <a:t>The God of the Impossible</a:t>
            </a:r>
          </a:p>
        </p:txBody>
      </p:sp>
      <p:sp>
        <p:nvSpPr>
          <p:cNvPr id="3" name="Subtitle 2">
            <a:extLst>
              <a:ext uri="{FF2B5EF4-FFF2-40B4-BE49-F238E27FC236}">
                <a16:creationId xmlns:a16="http://schemas.microsoft.com/office/drawing/2014/main" id="{E6A297BE-3DE3-6974-52C4-97C4F625D68E}"/>
              </a:ext>
            </a:extLst>
          </p:cNvPr>
          <p:cNvSpPr>
            <a:spLocks noGrp="1"/>
          </p:cNvSpPr>
          <p:nvPr>
            <p:ph type="subTitle" idx="1"/>
          </p:nvPr>
        </p:nvSpPr>
        <p:spPr>
          <a:xfrm>
            <a:off x="7154347" y="4634454"/>
            <a:ext cx="4500561" cy="1320249"/>
          </a:xfrm>
        </p:spPr>
        <p:txBody>
          <a:bodyPr>
            <a:normAutofit/>
          </a:bodyPr>
          <a:lstStyle/>
          <a:p>
            <a:pPr algn="ctr"/>
            <a:r>
              <a:rPr lang="en-US" sz="2000" b="1" dirty="0"/>
              <a:t>Jeremiah 32:16-27; 33:3</a:t>
            </a: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Background pattern&#10;&#10;Description automatically generated">
            <a:extLst>
              <a:ext uri="{FF2B5EF4-FFF2-40B4-BE49-F238E27FC236}">
                <a16:creationId xmlns:a16="http://schemas.microsoft.com/office/drawing/2014/main" id="{CEB0CF49-F89D-326D-5994-92B5224EF36A}"/>
              </a:ext>
            </a:extLst>
          </p:cNvPr>
          <p:cNvPicPr>
            <a:picLocks noChangeAspect="1"/>
          </p:cNvPicPr>
          <p:nvPr/>
        </p:nvPicPr>
        <p:blipFill rotWithShape="1">
          <a:blip r:embed="rId2"/>
          <a:srcRect l="10490" r="21009" b="-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87164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5DF6-5721-AAE6-7284-661C21E71E2D}"/>
              </a:ext>
            </a:extLst>
          </p:cNvPr>
          <p:cNvSpPr>
            <a:spLocks noGrp="1"/>
          </p:cNvSpPr>
          <p:nvPr>
            <p:ph type="title"/>
          </p:nvPr>
        </p:nvSpPr>
        <p:spPr/>
        <p:txBody>
          <a:bodyPr/>
          <a:lstStyle/>
          <a:p>
            <a:pPr algn="ctr"/>
            <a:r>
              <a:rPr lang="en-US" dirty="0"/>
              <a:t>II. JEREMIAH’S CRISIS</a:t>
            </a:r>
          </a:p>
        </p:txBody>
      </p:sp>
      <p:sp>
        <p:nvSpPr>
          <p:cNvPr id="3" name="Content Placeholder 2">
            <a:extLst>
              <a:ext uri="{FF2B5EF4-FFF2-40B4-BE49-F238E27FC236}">
                <a16:creationId xmlns:a16="http://schemas.microsoft.com/office/drawing/2014/main" id="{FA3918E4-97C1-27CD-83BF-DA45557397EA}"/>
              </a:ext>
            </a:extLst>
          </p:cNvPr>
          <p:cNvSpPr>
            <a:spLocks noGrp="1"/>
          </p:cNvSpPr>
          <p:nvPr>
            <p:ph sz="half" idx="1"/>
          </p:nvPr>
        </p:nvSpPr>
        <p:spPr>
          <a:xfrm>
            <a:off x="540000" y="1929600"/>
            <a:ext cx="5437186" cy="3178802"/>
          </a:xfrm>
        </p:spPr>
        <p:txBody>
          <a:bodyPr>
            <a:normAutofit/>
          </a:bodyPr>
          <a:lstStyle/>
          <a:p>
            <a:pPr marL="0" indent="0" algn="ctr">
              <a:buNone/>
            </a:pPr>
            <a:r>
              <a:rPr lang="en-US" sz="4800" dirty="0"/>
              <a:t>C. THE PREDICAMENT HE FEARED</a:t>
            </a:r>
          </a:p>
        </p:txBody>
      </p:sp>
      <p:pic>
        <p:nvPicPr>
          <p:cNvPr id="6" name="Content Placeholder 5" descr="Text&#10;&#10;Description automatically generated">
            <a:extLst>
              <a:ext uri="{FF2B5EF4-FFF2-40B4-BE49-F238E27FC236}">
                <a16:creationId xmlns:a16="http://schemas.microsoft.com/office/drawing/2014/main" id="{E67623F7-78F6-7A53-9DF4-6DA8F5C9EB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3087" y="2182819"/>
            <a:ext cx="5437188" cy="3751005"/>
          </a:xfrm>
        </p:spPr>
      </p:pic>
    </p:spTree>
    <p:extLst>
      <p:ext uri="{BB962C8B-B14F-4D97-AF65-F5344CB8AC3E}">
        <p14:creationId xmlns:p14="http://schemas.microsoft.com/office/powerpoint/2010/main" val="426652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4">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6" name="Group 15">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7" name="Rectangle 16">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Rectangle 2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6" name="Content Placeholder 5" descr="Text&#10;&#10;Description automatically generated">
            <a:extLst>
              <a:ext uri="{FF2B5EF4-FFF2-40B4-BE49-F238E27FC236}">
                <a16:creationId xmlns:a16="http://schemas.microsoft.com/office/drawing/2014/main" id="{AF2F68FC-4F11-7B4C-202E-456B09A0B380}"/>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7105" b="-1"/>
          <a:stretch/>
        </p:blipFill>
        <p:spPr>
          <a:xfrm>
            <a:off x="-601" y="-7873"/>
            <a:ext cx="12192687" cy="6858000"/>
          </a:xfrm>
          <a:prstGeom prst="rect">
            <a:avLst/>
          </a:prstGeom>
        </p:spPr>
      </p:pic>
      <p:grpSp>
        <p:nvGrpSpPr>
          <p:cNvPr id="25" name="Group 24">
            <a:extLst>
              <a:ext uri="{FF2B5EF4-FFF2-40B4-BE49-F238E27FC236}">
                <a16:creationId xmlns:a16="http://schemas.microsoft.com/office/drawing/2014/main" id="{5697E9DF-ECF5-4EA6-8E3F-160752B88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01" y="549274"/>
            <a:ext cx="12268203" cy="6308725"/>
            <a:chOff x="-38101" y="549274"/>
            <a:chExt cx="12268203" cy="6308725"/>
          </a:xfrm>
        </p:grpSpPr>
        <p:sp>
          <p:nvSpPr>
            <p:cNvPr id="26" name="Rectangle 25">
              <a:extLst>
                <a:ext uri="{FF2B5EF4-FFF2-40B4-BE49-F238E27FC236}">
                  <a16:creationId xmlns:a16="http://schemas.microsoft.com/office/drawing/2014/main" id="{1DCAAB57-774B-4C3C-B2E2-9BA998704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6096001" y="549274"/>
              <a:ext cx="6096599"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069F6E5-0E1F-4324-B525-E896EE983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00" y="549274"/>
              <a:ext cx="6096598"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FDAFA65F-5ED6-4A79-9C73-A1DE583C1A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1" y="1990722"/>
              <a:ext cx="12268200" cy="4867276"/>
              <a:chOff x="3" y="1"/>
              <a:chExt cx="12268200" cy="4867276"/>
            </a:xfrm>
          </p:grpSpPr>
          <p:sp>
            <p:nvSpPr>
              <p:cNvPr id="35" name="Rectangle 34">
                <a:extLst>
                  <a:ext uri="{FF2B5EF4-FFF2-40B4-BE49-F238E27FC236}">
                    <a16:creationId xmlns:a16="http://schemas.microsoft.com/office/drawing/2014/main" id="{ED04940F-1A28-47CA-BC85-5D0FA907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F2264D0-1772-4B5C-A1F5-C00059731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26BB5ED-C44B-4E3E-9A5D-18228C019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4" y="3091890"/>
              <a:ext cx="9515473" cy="3766109"/>
              <a:chOff x="2676525" y="0"/>
              <a:chExt cx="9515473" cy="3766109"/>
            </a:xfrm>
          </p:grpSpPr>
          <p:sp>
            <p:nvSpPr>
              <p:cNvPr id="33" name="Rectangle 32">
                <a:extLst>
                  <a:ext uri="{FF2B5EF4-FFF2-40B4-BE49-F238E27FC236}">
                    <a16:creationId xmlns:a16="http://schemas.microsoft.com/office/drawing/2014/main" id="{DD5A1916-1815-43F3-8E57-A5AD558BC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C758D1E-62C7-4EF3-824F-C2542D216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3A3AF6C1-825F-437D-BED2-DEF267D06F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714629" y="3091890"/>
              <a:ext cx="9515473" cy="3766109"/>
              <a:chOff x="0" y="0"/>
              <a:chExt cx="9515473" cy="3766109"/>
            </a:xfrm>
          </p:grpSpPr>
          <p:sp>
            <p:nvSpPr>
              <p:cNvPr id="31" name="Rectangle 30">
                <a:extLst>
                  <a:ext uri="{FF2B5EF4-FFF2-40B4-BE49-F238E27FC236}">
                    <a16:creationId xmlns:a16="http://schemas.microsoft.com/office/drawing/2014/main" id="{0E518F14-B231-4186-ADC0-8339580E8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5A3C29F-2140-4EC1-B779-7A8D725B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A41E8681-2A74-1AEC-FB86-A54684DE8E52}"/>
              </a:ext>
            </a:extLst>
          </p:cNvPr>
          <p:cNvSpPr>
            <a:spLocks noGrp="1"/>
          </p:cNvSpPr>
          <p:nvPr>
            <p:ph type="title"/>
          </p:nvPr>
        </p:nvSpPr>
        <p:spPr>
          <a:xfrm>
            <a:off x="336551" y="385954"/>
            <a:ext cx="9217026" cy="1210396"/>
          </a:xfrm>
          <a:solidFill>
            <a:schemeClr val="accent5"/>
          </a:solidFill>
        </p:spPr>
        <p:txBody>
          <a:bodyPr vert="horz" lIns="91440" tIns="45720" rIns="91440" bIns="45720" rtlCol="0" anchor="b">
            <a:normAutofit/>
          </a:bodyPr>
          <a:lstStyle/>
          <a:p>
            <a:pPr algn="ctr"/>
            <a:r>
              <a:rPr lang="en-US" sz="5100" dirty="0">
                <a:solidFill>
                  <a:srgbClr val="FFFFFF"/>
                </a:solidFill>
              </a:rPr>
              <a:t>III. JEREMIAH’S COMFORT</a:t>
            </a:r>
          </a:p>
        </p:txBody>
      </p:sp>
      <p:sp>
        <p:nvSpPr>
          <p:cNvPr id="4" name="Text Placeholder 3">
            <a:extLst>
              <a:ext uri="{FF2B5EF4-FFF2-40B4-BE49-F238E27FC236}">
                <a16:creationId xmlns:a16="http://schemas.microsoft.com/office/drawing/2014/main" id="{94D71CBC-447A-2943-502F-E6A7312CAFC3}"/>
              </a:ext>
            </a:extLst>
          </p:cNvPr>
          <p:cNvSpPr>
            <a:spLocks noGrp="1"/>
          </p:cNvSpPr>
          <p:nvPr>
            <p:ph type="body" sz="half" idx="2"/>
          </p:nvPr>
        </p:nvSpPr>
        <p:spPr>
          <a:xfrm>
            <a:off x="1703162" y="5397069"/>
            <a:ext cx="9155112" cy="988542"/>
          </a:xfrm>
        </p:spPr>
        <p:txBody>
          <a:bodyPr vert="horz" lIns="91440" tIns="45720" rIns="91440" bIns="45720" rtlCol="0">
            <a:normAutofit/>
          </a:bodyPr>
          <a:lstStyle/>
          <a:p>
            <a:pPr algn="ctr"/>
            <a:r>
              <a:rPr lang="en-US" sz="2800" b="1" dirty="0">
                <a:solidFill>
                  <a:srgbClr val="FFFFFF"/>
                </a:solidFill>
              </a:rPr>
              <a:t>A. HE WAS COMFORTED BY GOD’S POWER</a:t>
            </a:r>
          </a:p>
        </p:txBody>
      </p:sp>
    </p:spTree>
    <p:extLst>
      <p:ext uri="{BB962C8B-B14F-4D97-AF65-F5344CB8AC3E}">
        <p14:creationId xmlns:p14="http://schemas.microsoft.com/office/powerpoint/2010/main" val="107392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4">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6" name="Group 15">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7" name="Rectangle 16">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Rectangle 2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6" name="Content Placeholder 5" descr="Rainbow over valley">
            <a:extLst>
              <a:ext uri="{FF2B5EF4-FFF2-40B4-BE49-F238E27FC236}">
                <a16:creationId xmlns:a16="http://schemas.microsoft.com/office/drawing/2014/main" id="{8E685748-8A0B-0EDB-17A3-493F658B6C08}"/>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6" r="1" b="1"/>
          <a:stretch/>
        </p:blipFill>
        <p:spPr>
          <a:xfrm>
            <a:off x="-688" y="10"/>
            <a:ext cx="12192687" cy="6857990"/>
          </a:xfrm>
          <a:prstGeom prst="rect">
            <a:avLst/>
          </a:prstGeom>
        </p:spPr>
      </p:pic>
      <p:grpSp>
        <p:nvGrpSpPr>
          <p:cNvPr id="25" name="Group 24">
            <a:extLst>
              <a:ext uri="{FF2B5EF4-FFF2-40B4-BE49-F238E27FC236}">
                <a16:creationId xmlns:a16="http://schemas.microsoft.com/office/drawing/2014/main" id="{67E5A0E9-CDDE-4DCA-AF08-51C5F527B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7081" y="2383098"/>
            <a:ext cx="8504912" cy="4474902"/>
            <a:chOff x="3687081" y="2383098"/>
            <a:chExt cx="8504912" cy="4474902"/>
          </a:xfrm>
        </p:grpSpPr>
        <p:sp>
          <p:nvSpPr>
            <p:cNvPr id="26" name="Rectangle 25">
              <a:extLst>
                <a:ext uri="{FF2B5EF4-FFF2-40B4-BE49-F238E27FC236}">
                  <a16:creationId xmlns:a16="http://schemas.microsoft.com/office/drawing/2014/main" id="{B17E316D-4428-4D57-B317-89C0188D12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67537" y="3267075"/>
              <a:ext cx="4424455" cy="3590912"/>
            </a:xfrm>
            <a:prstGeom prst="rect">
              <a:avLst/>
            </a:prstGeom>
            <a:gradFill flip="none" rotWithShape="1">
              <a:gsLst>
                <a:gs pos="2154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41D91D-DB18-49B2-8491-D9B58D9BEE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6857996" y="2528899"/>
              <a:ext cx="5333997" cy="43291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86D39DF-79DC-4886-9AE2-F36527F34A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16388" y="3267076"/>
              <a:ext cx="7181848" cy="3590924"/>
              <a:chOff x="4116388" y="3267076"/>
              <a:chExt cx="7181848" cy="3590924"/>
            </a:xfrm>
          </p:grpSpPr>
          <p:sp>
            <p:nvSpPr>
              <p:cNvPr id="32" name="Rectangle 31">
                <a:extLst>
                  <a:ext uri="{FF2B5EF4-FFF2-40B4-BE49-F238E27FC236}">
                    <a16:creationId xmlns:a16="http://schemas.microsoft.com/office/drawing/2014/main" id="{C5420157-AB03-4BA5-9929-E6B8F5547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7707312" y="3267076"/>
                <a:ext cx="3590924" cy="3590924"/>
              </a:xfrm>
              <a:prstGeom prst="rect">
                <a:avLst/>
              </a:prstGeom>
              <a:gradFill flip="none" rotWithShape="1">
                <a:gsLst>
                  <a:gs pos="30000">
                    <a:schemeClr val="bg1">
                      <a:alpha val="60000"/>
                    </a:schemeClr>
                  </a:gs>
                  <a:gs pos="0">
                    <a:schemeClr val="bg1">
                      <a:alpha val="80000"/>
                    </a:schemeClr>
                  </a:gs>
                  <a:gs pos="65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C717704-1441-4185-ABBE-16BF31D64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6388" y="3267076"/>
                <a:ext cx="3590924" cy="3590924"/>
              </a:xfrm>
              <a:prstGeom prst="rect">
                <a:avLst/>
              </a:prstGeom>
              <a:gradFill flip="none" rotWithShape="1">
                <a:gsLst>
                  <a:gs pos="30000">
                    <a:schemeClr val="bg1">
                      <a:alpha val="60000"/>
                    </a:schemeClr>
                  </a:gs>
                  <a:gs pos="0">
                    <a:schemeClr val="bg1">
                      <a:alpha val="80000"/>
                    </a:schemeClr>
                  </a:gs>
                  <a:gs pos="65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D83457A-292A-44C1-885A-14F02D9CA7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87081" y="2383098"/>
              <a:ext cx="8040462" cy="4474902"/>
              <a:chOff x="3687081" y="2383098"/>
              <a:chExt cx="8040462" cy="4474902"/>
            </a:xfrm>
          </p:grpSpPr>
          <p:sp>
            <p:nvSpPr>
              <p:cNvPr id="30" name="Rectangle 29">
                <a:extLst>
                  <a:ext uri="{FF2B5EF4-FFF2-40B4-BE49-F238E27FC236}">
                    <a16:creationId xmlns:a16="http://schemas.microsoft.com/office/drawing/2014/main" id="{F8445E20-1543-4F19-A6B8-589BCA87F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7707312" y="2383098"/>
                <a:ext cx="4020231" cy="4474902"/>
              </a:xfrm>
              <a:prstGeom prst="rect">
                <a:avLst/>
              </a:prstGeom>
              <a:gradFill flip="none" rotWithShape="1">
                <a:gsLst>
                  <a:gs pos="33000">
                    <a:schemeClr val="accent1">
                      <a:alpha val="60000"/>
                    </a:schemeClr>
                  </a:gs>
                  <a:gs pos="0">
                    <a:schemeClr val="accent1"/>
                  </a:gs>
                  <a:gs pos="64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2AC4E9-39D2-47AB-83FA-800F4867B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687081" y="2383098"/>
                <a:ext cx="4020231" cy="4474902"/>
              </a:xfrm>
              <a:prstGeom prst="rect">
                <a:avLst/>
              </a:prstGeom>
              <a:gradFill flip="none" rotWithShape="1">
                <a:gsLst>
                  <a:gs pos="33000">
                    <a:schemeClr val="accent1">
                      <a:alpha val="60000"/>
                    </a:schemeClr>
                  </a:gs>
                  <a:gs pos="0">
                    <a:schemeClr val="accent1"/>
                  </a:gs>
                  <a:gs pos="64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197775A9-D29E-4DD8-A104-CCD5D95DD7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26224" cy="6550022"/>
            <a:chOff x="0" y="0"/>
            <a:chExt cx="9126224" cy="6550022"/>
          </a:xfrm>
        </p:grpSpPr>
        <p:sp>
          <p:nvSpPr>
            <p:cNvPr id="36" name="Rectangle 35">
              <a:extLst>
                <a:ext uri="{FF2B5EF4-FFF2-40B4-BE49-F238E27FC236}">
                  <a16:creationId xmlns:a16="http://schemas.microsoft.com/office/drawing/2014/main" id="{D69ACDB2-8064-4F44-BF0A-B10A7F9FDD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118453" y="-1118448"/>
              <a:ext cx="4709883" cy="6946785"/>
            </a:xfrm>
            <a:prstGeom prst="rect">
              <a:avLst/>
            </a:prstGeom>
            <a:gradFill flip="none" rotWithShape="1">
              <a:gsLst>
                <a:gs pos="19000">
                  <a:schemeClr val="bg1">
                    <a:alpha val="60000"/>
                  </a:schemeClr>
                </a:gs>
                <a:gs pos="0">
                  <a:schemeClr val="bg1">
                    <a:alpha val="80000"/>
                  </a:schemeClr>
                </a:gs>
                <a:gs pos="5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1F45B3D-9DBF-4E3B-B455-AFCA211AB2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14999" y="0"/>
              <a:ext cx="7896226" cy="5337178"/>
              <a:chOff x="901291" y="0"/>
              <a:chExt cx="7896226" cy="5337178"/>
            </a:xfrm>
          </p:grpSpPr>
          <p:sp>
            <p:nvSpPr>
              <p:cNvPr id="42" name="Rectangle 41">
                <a:extLst>
                  <a:ext uri="{FF2B5EF4-FFF2-40B4-BE49-F238E27FC236}">
                    <a16:creationId xmlns:a16="http://schemas.microsoft.com/office/drawing/2014/main" id="{EEEAE4C1-92FF-4AC6-B9EB-4B47A4403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1291" y="0"/>
                <a:ext cx="3948113" cy="5337178"/>
              </a:xfrm>
              <a:prstGeom prst="rect">
                <a:avLst/>
              </a:prstGeom>
              <a:gradFill flip="none" rotWithShape="1">
                <a:gsLst>
                  <a:gs pos="2000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42">
                <a:extLst>
                  <a:ext uri="{FF2B5EF4-FFF2-40B4-BE49-F238E27FC236}">
                    <a16:creationId xmlns:a16="http://schemas.microsoft.com/office/drawing/2014/main" id="{E86DF69D-1051-4785-8ECF-1D97B6694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404" y="0"/>
                <a:ext cx="3948113" cy="5337178"/>
              </a:xfrm>
              <a:prstGeom prst="rect">
                <a:avLst/>
              </a:prstGeom>
              <a:gradFill flip="none" rotWithShape="1">
                <a:gsLst>
                  <a:gs pos="2000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8" name="Rectangle 37">
              <a:extLst>
                <a:ext uri="{FF2B5EF4-FFF2-40B4-BE49-F238E27FC236}">
                  <a16:creationId xmlns:a16="http://schemas.microsoft.com/office/drawing/2014/main" id="{DF8F9F7E-0D44-4279-9D75-BA90983D9D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419817" y="-1419815"/>
              <a:ext cx="5978955" cy="8818587"/>
            </a:xfrm>
            <a:prstGeom prst="rect">
              <a:avLst/>
            </a:prstGeom>
            <a:gradFill flip="none" rotWithShape="1">
              <a:gsLst>
                <a:gs pos="0">
                  <a:schemeClr val="accent2"/>
                </a:gs>
                <a:gs pos="5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1B9F6AF-DCF0-4782-82E7-D08646AE7A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9126224" cy="6550022"/>
              <a:chOff x="0" y="0"/>
              <a:chExt cx="9126224" cy="6550022"/>
            </a:xfrm>
          </p:grpSpPr>
          <p:sp>
            <p:nvSpPr>
              <p:cNvPr id="40" name="Rectangle 39">
                <a:extLst>
                  <a:ext uri="{FF2B5EF4-FFF2-40B4-BE49-F238E27FC236}">
                    <a16:creationId xmlns:a16="http://schemas.microsoft.com/office/drawing/2014/main" id="{2F8DE31B-4A50-4D6B-A805-A5D232DC4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563112" cy="6550022"/>
              </a:xfrm>
              <a:prstGeom prst="rect">
                <a:avLst/>
              </a:prstGeom>
              <a:gradFill flip="none" rotWithShape="1">
                <a:gsLst>
                  <a:gs pos="39000">
                    <a:schemeClr val="accent1">
                      <a:alpha val="40000"/>
                    </a:schemeClr>
                  </a:gs>
                  <a:gs pos="0">
                    <a:schemeClr val="accent1"/>
                  </a:gs>
                  <a:gs pos="57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7B5306D-2C87-4F24-AF90-9716A0410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63112" y="0"/>
                <a:ext cx="4563112" cy="6550022"/>
              </a:xfrm>
              <a:prstGeom prst="rect">
                <a:avLst/>
              </a:prstGeom>
              <a:gradFill flip="none" rotWithShape="1">
                <a:gsLst>
                  <a:gs pos="39000">
                    <a:schemeClr val="accent1">
                      <a:alpha val="40000"/>
                    </a:schemeClr>
                  </a:gs>
                  <a:gs pos="0">
                    <a:schemeClr val="accent1"/>
                  </a:gs>
                  <a:gs pos="57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B22D51A0-1BFC-C398-0991-367689999BE2}"/>
              </a:ext>
            </a:extLst>
          </p:cNvPr>
          <p:cNvSpPr>
            <a:spLocks noGrp="1"/>
          </p:cNvSpPr>
          <p:nvPr>
            <p:ph type="title"/>
          </p:nvPr>
        </p:nvSpPr>
        <p:spPr>
          <a:xfrm>
            <a:off x="540000" y="539999"/>
            <a:ext cx="6373812" cy="3789113"/>
          </a:xfrm>
        </p:spPr>
        <p:txBody>
          <a:bodyPr vert="horz" lIns="91440" tIns="45720" rIns="91440" bIns="45720" rtlCol="0" anchor="t">
            <a:normAutofit/>
          </a:bodyPr>
          <a:lstStyle/>
          <a:p>
            <a:r>
              <a:rPr lang="en-US" sz="8100" dirty="0">
                <a:solidFill>
                  <a:srgbClr val="FFFFFF"/>
                </a:solidFill>
              </a:rPr>
              <a:t>III. JEREMIAH’S COMFORT</a:t>
            </a:r>
          </a:p>
        </p:txBody>
      </p:sp>
      <p:sp>
        <p:nvSpPr>
          <p:cNvPr id="4" name="Text Placeholder 3">
            <a:extLst>
              <a:ext uri="{FF2B5EF4-FFF2-40B4-BE49-F238E27FC236}">
                <a16:creationId xmlns:a16="http://schemas.microsoft.com/office/drawing/2014/main" id="{B259EB3D-D242-1159-13E0-817038C9E62F}"/>
              </a:ext>
            </a:extLst>
          </p:cNvPr>
          <p:cNvSpPr>
            <a:spLocks noGrp="1"/>
          </p:cNvSpPr>
          <p:nvPr>
            <p:ph type="body" sz="half" idx="2"/>
          </p:nvPr>
        </p:nvSpPr>
        <p:spPr>
          <a:xfrm>
            <a:off x="7104063" y="4515480"/>
            <a:ext cx="4500561" cy="1623422"/>
          </a:xfrm>
        </p:spPr>
        <p:txBody>
          <a:bodyPr vert="horz" lIns="91440" tIns="45720" rIns="91440" bIns="45720" rtlCol="0" anchor="b">
            <a:normAutofit lnSpcReduction="10000"/>
          </a:bodyPr>
          <a:lstStyle/>
          <a:p>
            <a:pPr algn="ctr"/>
            <a:r>
              <a:rPr lang="en-US" sz="2800" b="1" dirty="0">
                <a:solidFill>
                  <a:srgbClr val="FFFFFF"/>
                </a:solidFill>
              </a:rPr>
              <a:t>B. HE WAS COMFORTED BY GOD’S PROMISES</a:t>
            </a:r>
          </a:p>
        </p:txBody>
      </p:sp>
    </p:spTree>
    <p:extLst>
      <p:ext uri="{BB962C8B-B14F-4D97-AF65-F5344CB8AC3E}">
        <p14:creationId xmlns:p14="http://schemas.microsoft.com/office/powerpoint/2010/main" val="424812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C132-CF55-1A0B-0ED9-B7500A0F3B4A}"/>
              </a:ext>
            </a:extLst>
          </p:cNvPr>
          <p:cNvSpPr>
            <a:spLocks noGrp="1"/>
          </p:cNvSpPr>
          <p:nvPr>
            <p:ph type="title"/>
          </p:nvPr>
        </p:nvSpPr>
        <p:spPr>
          <a:xfrm>
            <a:off x="550862" y="390643"/>
            <a:ext cx="11090275" cy="6076714"/>
          </a:xfrm>
          <a:solidFill>
            <a:schemeClr val="accent1"/>
          </a:solidFill>
        </p:spPr>
        <p:txBody>
          <a:bodyPr>
            <a:normAutofit fontScale="90000"/>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I will bow down toward your holy temple</a:t>
            </a: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and will praise your name</a:t>
            </a: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for your unfailing love and your faithfulness,</a:t>
            </a: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for you have so exalted your solemn decree</a:t>
            </a: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that it surpasses your fame,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Psalms 138:2</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For truly I tell you, until heaven and earth disappear, not the smallest letter, not the least stroke of a pen, will by any means disappear from the Law until everything is accomplished.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Matthew 5:18</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Heaven and earth shall pass away, but my words shall not pass away,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Matthew 24:35</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Tree>
    <p:extLst>
      <p:ext uri="{BB962C8B-B14F-4D97-AF65-F5344CB8AC3E}">
        <p14:creationId xmlns:p14="http://schemas.microsoft.com/office/powerpoint/2010/main" val="126994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4">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6" name="Group 15">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7" name="Rectangle 16">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Rectangle 2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6" name="Content Placeholder 5" descr="A picture containing text, sky, outdoor, sign&#10;&#10;Description automatically generated">
            <a:extLst>
              <a:ext uri="{FF2B5EF4-FFF2-40B4-BE49-F238E27FC236}">
                <a16:creationId xmlns:a16="http://schemas.microsoft.com/office/drawing/2014/main" id="{EDA3F9C8-B984-A4A3-19B9-187D64B8BF99}"/>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10856" r="1" b="4563"/>
          <a:stretch/>
        </p:blipFill>
        <p:spPr>
          <a:xfrm>
            <a:off x="-688" y="10"/>
            <a:ext cx="12192687" cy="6857990"/>
          </a:xfrm>
          <a:prstGeom prst="rect">
            <a:avLst/>
          </a:prstGeom>
        </p:spPr>
      </p:pic>
      <p:grpSp>
        <p:nvGrpSpPr>
          <p:cNvPr id="25" name="Group 24">
            <a:extLst>
              <a:ext uri="{FF2B5EF4-FFF2-40B4-BE49-F238E27FC236}">
                <a16:creationId xmlns:a16="http://schemas.microsoft.com/office/drawing/2014/main" id="{67E5A0E9-CDDE-4DCA-AF08-51C5F527B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7081" y="2383098"/>
            <a:ext cx="8504912" cy="4474902"/>
            <a:chOff x="3687081" y="2383098"/>
            <a:chExt cx="8504912" cy="4474902"/>
          </a:xfrm>
        </p:grpSpPr>
        <p:sp>
          <p:nvSpPr>
            <p:cNvPr id="26" name="Rectangle 25">
              <a:extLst>
                <a:ext uri="{FF2B5EF4-FFF2-40B4-BE49-F238E27FC236}">
                  <a16:creationId xmlns:a16="http://schemas.microsoft.com/office/drawing/2014/main" id="{B17E316D-4428-4D57-B317-89C0188D12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67537" y="3267075"/>
              <a:ext cx="4424455" cy="3590912"/>
            </a:xfrm>
            <a:prstGeom prst="rect">
              <a:avLst/>
            </a:prstGeom>
            <a:gradFill flip="none" rotWithShape="1">
              <a:gsLst>
                <a:gs pos="2154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41D91D-DB18-49B2-8491-D9B58D9BEE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6857996" y="2528899"/>
              <a:ext cx="5333997" cy="43291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86D39DF-79DC-4886-9AE2-F36527F34A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16388" y="3267076"/>
              <a:ext cx="7181848" cy="3590924"/>
              <a:chOff x="4116388" y="3267076"/>
              <a:chExt cx="7181848" cy="3590924"/>
            </a:xfrm>
          </p:grpSpPr>
          <p:sp>
            <p:nvSpPr>
              <p:cNvPr id="32" name="Rectangle 31">
                <a:extLst>
                  <a:ext uri="{FF2B5EF4-FFF2-40B4-BE49-F238E27FC236}">
                    <a16:creationId xmlns:a16="http://schemas.microsoft.com/office/drawing/2014/main" id="{C5420157-AB03-4BA5-9929-E6B8F5547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7707312" y="3267076"/>
                <a:ext cx="3590924" cy="3590924"/>
              </a:xfrm>
              <a:prstGeom prst="rect">
                <a:avLst/>
              </a:prstGeom>
              <a:gradFill flip="none" rotWithShape="1">
                <a:gsLst>
                  <a:gs pos="30000">
                    <a:schemeClr val="bg1">
                      <a:alpha val="60000"/>
                    </a:schemeClr>
                  </a:gs>
                  <a:gs pos="0">
                    <a:schemeClr val="bg1">
                      <a:alpha val="80000"/>
                    </a:schemeClr>
                  </a:gs>
                  <a:gs pos="65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C717704-1441-4185-ABBE-16BF31D64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6388" y="3267076"/>
                <a:ext cx="3590924" cy="3590924"/>
              </a:xfrm>
              <a:prstGeom prst="rect">
                <a:avLst/>
              </a:prstGeom>
              <a:gradFill flip="none" rotWithShape="1">
                <a:gsLst>
                  <a:gs pos="30000">
                    <a:schemeClr val="bg1">
                      <a:alpha val="60000"/>
                    </a:schemeClr>
                  </a:gs>
                  <a:gs pos="0">
                    <a:schemeClr val="bg1">
                      <a:alpha val="80000"/>
                    </a:schemeClr>
                  </a:gs>
                  <a:gs pos="65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D83457A-292A-44C1-885A-14F02D9CA7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87081" y="2383098"/>
              <a:ext cx="8040462" cy="4474902"/>
              <a:chOff x="3687081" y="2383098"/>
              <a:chExt cx="8040462" cy="4474902"/>
            </a:xfrm>
          </p:grpSpPr>
          <p:sp>
            <p:nvSpPr>
              <p:cNvPr id="30" name="Rectangle 29">
                <a:extLst>
                  <a:ext uri="{FF2B5EF4-FFF2-40B4-BE49-F238E27FC236}">
                    <a16:creationId xmlns:a16="http://schemas.microsoft.com/office/drawing/2014/main" id="{F8445E20-1543-4F19-A6B8-589BCA87F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7707312" y="2383098"/>
                <a:ext cx="4020231" cy="4474902"/>
              </a:xfrm>
              <a:prstGeom prst="rect">
                <a:avLst/>
              </a:prstGeom>
              <a:gradFill flip="none" rotWithShape="1">
                <a:gsLst>
                  <a:gs pos="33000">
                    <a:schemeClr val="accent1">
                      <a:alpha val="60000"/>
                    </a:schemeClr>
                  </a:gs>
                  <a:gs pos="0">
                    <a:schemeClr val="accent1"/>
                  </a:gs>
                  <a:gs pos="64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2AC4E9-39D2-47AB-83FA-800F4867B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687081" y="2383098"/>
                <a:ext cx="4020231" cy="4474902"/>
              </a:xfrm>
              <a:prstGeom prst="rect">
                <a:avLst/>
              </a:prstGeom>
              <a:gradFill flip="none" rotWithShape="1">
                <a:gsLst>
                  <a:gs pos="33000">
                    <a:schemeClr val="accent1">
                      <a:alpha val="60000"/>
                    </a:schemeClr>
                  </a:gs>
                  <a:gs pos="0">
                    <a:schemeClr val="accent1"/>
                  </a:gs>
                  <a:gs pos="64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197775A9-D29E-4DD8-A104-CCD5D95DD7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26224" cy="6550022"/>
            <a:chOff x="0" y="0"/>
            <a:chExt cx="9126224" cy="6550022"/>
          </a:xfrm>
        </p:grpSpPr>
        <p:sp>
          <p:nvSpPr>
            <p:cNvPr id="36" name="Rectangle 35">
              <a:extLst>
                <a:ext uri="{FF2B5EF4-FFF2-40B4-BE49-F238E27FC236}">
                  <a16:creationId xmlns:a16="http://schemas.microsoft.com/office/drawing/2014/main" id="{D69ACDB2-8064-4F44-BF0A-B10A7F9FDD0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118453" y="-1118448"/>
              <a:ext cx="4709883" cy="6946785"/>
            </a:xfrm>
            <a:prstGeom prst="rect">
              <a:avLst/>
            </a:prstGeom>
            <a:gradFill flip="none" rotWithShape="1">
              <a:gsLst>
                <a:gs pos="19000">
                  <a:schemeClr val="bg1">
                    <a:alpha val="60000"/>
                  </a:schemeClr>
                </a:gs>
                <a:gs pos="0">
                  <a:schemeClr val="bg1">
                    <a:alpha val="80000"/>
                  </a:schemeClr>
                </a:gs>
                <a:gs pos="5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1F45B3D-9DBF-4E3B-B455-AFCA211AB2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14999" y="0"/>
              <a:ext cx="7896226" cy="5337178"/>
              <a:chOff x="901291" y="0"/>
              <a:chExt cx="7896226" cy="5337178"/>
            </a:xfrm>
          </p:grpSpPr>
          <p:sp>
            <p:nvSpPr>
              <p:cNvPr id="42" name="Rectangle 41">
                <a:extLst>
                  <a:ext uri="{FF2B5EF4-FFF2-40B4-BE49-F238E27FC236}">
                    <a16:creationId xmlns:a16="http://schemas.microsoft.com/office/drawing/2014/main" id="{EEEAE4C1-92FF-4AC6-B9EB-4B47A4403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1291" y="0"/>
                <a:ext cx="3948113" cy="5337178"/>
              </a:xfrm>
              <a:prstGeom prst="rect">
                <a:avLst/>
              </a:prstGeom>
              <a:gradFill flip="none" rotWithShape="1">
                <a:gsLst>
                  <a:gs pos="2000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42">
                <a:extLst>
                  <a:ext uri="{FF2B5EF4-FFF2-40B4-BE49-F238E27FC236}">
                    <a16:creationId xmlns:a16="http://schemas.microsoft.com/office/drawing/2014/main" id="{E86DF69D-1051-4785-8ECF-1D97B6694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404" y="0"/>
                <a:ext cx="3948113" cy="5337178"/>
              </a:xfrm>
              <a:prstGeom prst="rect">
                <a:avLst/>
              </a:prstGeom>
              <a:gradFill flip="none" rotWithShape="1">
                <a:gsLst>
                  <a:gs pos="20000">
                    <a:srgbClr val="000000">
                      <a:alpha val="60000"/>
                    </a:srgbClr>
                  </a:gs>
                  <a:gs pos="0">
                    <a:schemeClr val="bg1">
                      <a:alpha val="80000"/>
                    </a:schemeClr>
                  </a:gs>
                  <a:gs pos="6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8" name="Rectangle 37">
              <a:extLst>
                <a:ext uri="{FF2B5EF4-FFF2-40B4-BE49-F238E27FC236}">
                  <a16:creationId xmlns:a16="http://schemas.microsoft.com/office/drawing/2014/main" id="{DF8F9F7E-0D44-4279-9D75-BA90983D9DD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419817" y="-1419815"/>
              <a:ext cx="5978955" cy="8818587"/>
            </a:xfrm>
            <a:prstGeom prst="rect">
              <a:avLst/>
            </a:prstGeom>
            <a:gradFill flip="none" rotWithShape="1">
              <a:gsLst>
                <a:gs pos="0">
                  <a:schemeClr val="accent2"/>
                </a:gs>
                <a:gs pos="5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1B9F6AF-DCF0-4782-82E7-D08646AE7A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9126224" cy="6550022"/>
              <a:chOff x="0" y="0"/>
              <a:chExt cx="9126224" cy="6550022"/>
            </a:xfrm>
          </p:grpSpPr>
          <p:sp>
            <p:nvSpPr>
              <p:cNvPr id="40" name="Rectangle 39">
                <a:extLst>
                  <a:ext uri="{FF2B5EF4-FFF2-40B4-BE49-F238E27FC236}">
                    <a16:creationId xmlns:a16="http://schemas.microsoft.com/office/drawing/2014/main" id="{2F8DE31B-4A50-4D6B-A805-A5D232DC4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563112" cy="6550022"/>
              </a:xfrm>
              <a:prstGeom prst="rect">
                <a:avLst/>
              </a:prstGeom>
              <a:gradFill flip="none" rotWithShape="1">
                <a:gsLst>
                  <a:gs pos="39000">
                    <a:schemeClr val="accent1">
                      <a:alpha val="40000"/>
                    </a:schemeClr>
                  </a:gs>
                  <a:gs pos="0">
                    <a:schemeClr val="accent1"/>
                  </a:gs>
                  <a:gs pos="57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7B5306D-2C87-4F24-AF90-9716A0410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63112" y="0"/>
                <a:ext cx="4563112" cy="6550022"/>
              </a:xfrm>
              <a:prstGeom prst="rect">
                <a:avLst/>
              </a:prstGeom>
              <a:gradFill flip="none" rotWithShape="1">
                <a:gsLst>
                  <a:gs pos="39000">
                    <a:schemeClr val="accent1">
                      <a:alpha val="40000"/>
                    </a:schemeClr>
                  </a:gs>
                  <a:gs pos="0">
                    <a:schemeClr val="accent1"/>
                  </a:gs>
                  <a:gs pos="57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AA5528B8-2003-6471-8D89-B140707019DE}"/>
              </a:ext>
            </a:extLst>
          </p:cNvPr>
          <p:cNvSpPr>
            <a:spLocks noGrp="1"/>
          </p:cNvSpPr>
          <p:nvPr>
            <p:ph type="title"/>
          </p:nvPr>
        </p:nvSpPr>
        <p:spPr>
          <a:xfrm>
            <a:off x="540000" y="539999"/>
            <a:ext cx="6373812" cy="3789113"/>
          </a:xfrm>
        </p:spPr>
        <p:txBody>
          <a:bodyPr vert="horz" lIns="91440" tIns="45720" rIns="91440" bIns="45720" rtlCol="0" anchor="t">
            <a:normAutofit/>
          </a:bodyPr>
          <a:lstStyle/>
          <a:p>
            <a:r>
              <a:rPr lang="en-US" sz="6200">
                <a:solidFill>
                  <a:srgbClr val="FFFFFF"/>
                </a:solidFill>
              </a:rPr>
              <a:t>III. JEREMIAH’S CRISIS </a:t>
            </a:r>
            <a:br>
              <a:rPr lang="en-US" sz="6200">
                <a:solidFill>
                  <a:srgbClr val="FFFFFF"/>
                </a:solidFill>
              </a:rPr>
            </a:br>
            <a:endParaRPr lang="en-US" sz="6200">
              <a:solidFill>
                <a:srgbClr val="FFFFFF"/>
              </a:solidFill>
            </a:endParaRPr>
          </a:p>
        </p:txBody>
      </p:sp>
      <p:sp>
        <p:nvSpPr>
          <p:cNvPr id="4" name="Text Placeholder 3">
            <a:extLst>
              <a:ext uri="{FF2B5EF4-FFF2-40B4-BE49-F238E27FC236}">
                <a16:creationId xmlns:a16="http://schemas.microsoft.com/office/drawing/2014/main" id="{010DA290-4EDB-310C-67C6-56B770715409}"/>
              </a:ext>
            </a:extLst>
          </p:cNvPr>
          <p:cNvSpPr>
            <a:spLocks noGrp="1"/>
          </p:cNvSpPr>
          <p:nvPr>
            <p:ph type="body" sz="half" idx="2"/>
          </p:nvPr>
        </p:nvSpPr>
        <p:spPr>
          <a:xfrm>
            <a:off x="7501525" y="263698"/>
            <a:ext cx="4500561" cy="1623422"/>
          </a:xfrm>
        </p:spPr>
        <p:txBody>
          <a:bodyPr vert="horz" lIns="91440" tIns="45720" rIns="91440" bIns="45720" rtlCol="0" anchor="b">
            <a:normAutofit/>
          </a:bodyPr>
          <a:lstStyle/>
          <a:p>
            <a:pPr algn="ctr"/>
            <a:r>
              <a:rPr lang="en-US" sz="2400" b="1" dirty="0">
                <a:solidFill>
                  <a:srgbClr val="FFFFFF"/>
                </a:solidFill>
              </a:rPr>
              <a:t>C. HE WAS COMFORTED BY GOD’S PROCLAMATION</a:t>
            </a:r>
          </a:p>
        </p:txBody>
      </p:sp>
    </p:spTree>
    <p:extLst>
      <p:ext uri="{BB962C8B-B14F-4D97-AF65-F5344CB8AC3E}">
        <p14:creationId xmlns:p14="http://schemas.microsoft.com/office/powerpoint/2010/main" val="306625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8FAD-D21B-693A-AE3A-CBA21AD5A6B2}"/>
              </a:ext>
            </a:extLst>
          </p:cNvPr>
          <p:cNvSpPr>
            <a:spLocks noGrp="1"/>
          </p:cNvSpPr>
          <p:nvPr>
            <p:ph type="title"/>
          </p:nvPr>
        </p:nvSpPr>
        <p:spPr>
          <a:solidFill>
            <a:schemeClr val="accent1"/>
          </a:solidFill>
        </p:spPr>
        <p:txBody>
          <a:bodyPr>
            <a:normAutofit fontScale="90000"/>
          </a:bodyPr>
          <a:lstStyle/>
          <a:p>
            <a:pPr marL="0" marR="0" algn="ctr">
              <a:lnSpc>
                <a:spcPct val="107000"/>
              </a:lnSpc>
              <a:spcBef>
                <a:spcPts val="0"/>
              </a:spcBef>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“Ask and it will be given to you; seek and you will find; knock and the door will be opened to you. For everyone who asks receives; the one who seeks finds; and to the one who knocks, the door will be opened.</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“Which of you, if your son asks for bread, will give him a stone? Or if he asks for a fish, will give him a snake? </a:t>
            </a:r>
            <a:r>
              <a:rPr lang="en-US" sz="2400" b="1" i="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If you, then, though you are evil, know how to give good gifts to your children, how much more will your Father in heaven give good gifts to those who ask him!”</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Matthew 7:7-11</a:t>
            </a: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This is the confidence we have in approaching God: that if we ask anything according to his will, he hears us. </a:t>
            </a:r>
            <a:r>
              <a:rPr lang="en-US" sz="2400" b="1" i="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And if we know that he hears us—whatever we ask—we know that we have what we asked of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1 John 5:14-15</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Tree>
    <p:extLst>
      <p:ext uri="{BB962C8B-B14F-4D97-AF65-F5344CB8AC3E}">
        <p14:creationId xmlns:p14="http://schemas.microsoft.com/office/powerpoint/2010/main" val="388515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408C-EAF8-AD4D-9F49-ED503012554B}"/>
              </a:ext>
            </a:extLst>
          </p:cNvPr>
          <p:cNvSpPr>
            <a:spLocks noGrp="1"/>
          </p:cNvSpPr>
          <p:nvPr>
            <p:ph type="title"/>
          </p:nvPr>
        </p:nvSpPr>
        <p:spPr>
          <a:xfrm>
            <a:off x="545432" y="413390"/>
            <a:ext cx="11101135" cy="1640492"/>
          </a:xfrm>
        </p:spPr>
        <p:txBody>
          <a:bodyPr>
            <a:normAutofit fontScale="90000"/>
          </a:bodyPr>
          <a:lstStyle/>
          <a:p>
            <a:pPr algn="ctr"/>
            <a:r>
              <a:rPr lang="en-US" dirty="0"/>
              <a:t>WHAT ARE YOU FACING TODAY?</a:t>
            </a:r>
          </a:p>
        </p:txBody>
      </p:sp>
      <p:pic>
        <p:nvPicPr>
          <p:cNvPr id="5" name="Content Placeholder 4" descr="A picture containing text&#10;&#10;Description automatically generated">
            <a:extLst>
              <a:ext uri="{FF2B5EF4-FFF2-40B4-BE49-F238E27FC236}">
                <a16:creationId xmlns:a16="http://schemas.microsoft.com/office/drawing/2014/main" id="{7C685203-4BBF-2EE3-E40C-65DD8F0B50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237" y="2306502"/>
            <a:ext cx="7582486" cy="4265149"/>
          </a:xfrm>
        </p:spPr>
      </p:pic>
    </p:spTree>
    <p:extLst>
      <p:ext uri="{BB962C8B-B14F-4D97-AF65-F5344CB8AC3E}">
        <p14:creationId xmlns:p14="http://schemas.microsoft.com/office/powerpoint/2010/main" val="154890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523-BFB4-9A59-CF81-383DE972C118}"/>
              </a:ext>
            </a:extLst>
          </p:cNvPr>
          <p:cNvSpPr>
            <a:spLocks noGrp="1"/>
          </p:cNvSpPr>
          <p:nvPr>
            <p:ph type="title"/>
          </p:nvPr>
        </p:nvSpPr>
        <p:spPr>
          <a:xfrm>
            <a:off x="550863" y="300251"/>
            <a:ext cx="11090275" cy="6237027"/>
          </a:xfrm>
          <a:solidFill>
            <a:schemeClr val="accent1"/>
          </a:solidFill>
        </p:spPr>
        <p:txBody>
          <a:bodyPr>
            <a:normAutofit fontScale="90000"/>
          </a:bodyPr>
          <a:lstStyle/>
          <a:p>
            <a:pPr marL="0" marR="0" algn="ctr"/>
            <a:r>
              <a:rPr lang="en-US" sz="2400" dirty="0">
                <a:latin typeface="Times New Roman" panose="02020603050405020304" pitchFamily="18" charset="0"/>
                <a:cs typeface="Times New Roman" panose="02020603050405020304" pitchFamily="18" charset="0"/>
              </a:rPr>
              <a:t>Jeremiah 32:16-27</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“After I had given the deed of purchase to Baruch son of Neriah, I prayed to the LORD: “Ah, Sovereign LORD, you have made the heavens and the earth by your great power and outstretched arm. Nothing is too hard for you. You show love to thousands but bring the punishment for the parents’ sins into the laps of their children after them. Great and mighty God, whose name is the LORD Almighty, great are your purposes and mighty are your deeds. Your eyes are open to the ways of all mankind; you reward each person according to their conduct and as their deeds deserve. You performed signs and wonders in Egypt and have continued them to this day, in Israel and among all mankind, and have gained the renown that is still yours. You brought your people Israel out of Egypt with signs and wonders, by a mighty hand and an outstretched arm and with great terror. You gave them this land you had sworn to give their ancestors, a land flowing with milk and honey. They came in and took possession of it, but they did not obey you or follow your law; they did not do what you commanded them to do. So, you brought all this disaster on them.  “See how the siege ramps are built up to take the city. Because of the sword, famine and plague, the city will be given into the hands of the Babylonians who are attacking it. What you said has happened, as you now see. And though the city will be given into the hands of the Babylonians, you, Sovereign LORD, say to me, ‘Buy the field with silver and have the transaction witnessed. Then the word of the LORD came to Jeremiah: “I am the LORD, the God of all mankind. Is anything too hard for me?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0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4">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6" name="Group 15">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7" name="Rectangle 16">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Rectangle 2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6" name="Content Placeholder 5" descr="A person running away from a group of people&#10;&#10;Description automatically generated with low confidence">
            <a:extLst>
              <a:ext uri="{FF2B5EF4-FFF2-40B4-BE49-F238E27FC236}">
                <a16:creationId xmlns:a16="http://schemas.microsoft.com/office/drawing/2014/main" id="{3005A5E5-6609-2828-EE66-FE2CF590773E}"/>
              </a:ext>
            </a:extLst>
          </p:cNvPr>
          <p:cNvPicPr>
            <a:picLocks noGrp="1" noChangeAspect="1"/>
          </p:cNvPicPr>
          <p:nvPr>
            <p:ph sz="half" idx="2"/>
          </p:nvPr>
        </p:nvPicPr>
        <p:blipFill rotWithShape="1">
          <a:blip r:embed="rId2">
            <a:alphaModFix/>
            <a:extLst>
              <a:ext uri="{28A0092B-C50C-407E-A947-70E740481C1C}">
                <a14:useLocalDpi xmlns:a14="http://schemas.microsoft.com/office/drawing/2010/main" val="0"/>
              </a:ext>
            </a:extLst>
          </a:blip>
          <a:srcRect r="11106"/>
          <a:stretch/>
        </p:blipFill>
        <p:spPr>
          <a:xfrm>
            <a:off x="-688" y="-4"/>
            <a:ext cx="12192687" cy="6858000"/>
          </a:xfrm>
          <a:prstGeom prst="rect">
            <a:avLst/>
          </a:prstGeom>
        </p:spPr>
      </p:pic>
      <p:grpSp>
        <p:nvGrpSpPr>
          <p:cNvPr id="25" name="Group 24">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6" name="Group 25">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4" name="Rectangle 33">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2" name="Rectangle 31">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30" name="Rectangle 29">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F9AE27-3780-5C06-2711-D08C38ED42D8}"/>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7500">
                <a:solidFill>
                  <a:srgbClr val="FFFFFF"/>
                </a:solidFill>
              </a:rPr>
              <a:t>Jeremiah was sent to Preach Judgement</a:t>
            </a:r>
          </a:p>
        </p:txBody>
      </p:sp>
    </p:spTree>
    <p:extLst>
      <p:ext uri="{BB962C8B-B14F-4D97-AF65-F5344CB8AC3E}">
        <p14:creationId xmlns:p14="http://schemas.microsoft.com/office/powerpoint/2010/main" val="11036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0F84799-CCE9-1EEB-90B4-88B3A433A811}"/>
              </a:ext>
            </a:extLst>
          </p:cNvPr>
          <p:cNvSpPr>
            <a:spLocks noGrp="1"/>
          </p:cNvSpPr>
          <p:nvPr>
            <p:ph type="title"/>
          </p:nvPr>
        </p:nvSpPr>
        <p:spPr>
          <a:xfrm>
            <a:off x="6964236" y="1502285"/>
            <a:ext cx="4554821" cy="2981123"/>
          </a:xfrm>
        </p:spPr>
        <p:txBody>
          <a:bodyPr anchor="b">
            <a:normAutofit/>
          </a:bodyPr>
          <a:lstStyle/>
          <a:p>
            <a:pPr algn="ctr"/>
            <a:r>
              <a:rPr lang="en-US" sz="6600" dirty="0"/>
              <a:t>Jeremiah was thrown into prison..</a:t>
            </a:r>
          </a:p>
        </p:txBody>
      </p:sp>
      <p:pic>
        <p:nvPicPr>
          <p:cNvPr id="5" name="Content Placeholder 4" descr="A group of men dancing&#10;&#10;Description automatically generated with medium confidence">
            <a:extLst>
              <a:ext uri="{FF2B5EF4-FFF2-40B4-BE49-F238E27FC236}">
                <a16:creationId xmlns:a16="http://schemas.microsoft.com/office/drawing/2014/main" id="{FE93067B-4722-F3D9-4027-A225AC9E95BE}"/>
              </a:ext>
            </a:extLst>
          </p:cNvPr>
          <p:cNvPicPr>
            <a:picLocks noChangeAspect="1"/>
          </p:cNvPicPr>
          <p:nvPr/>
        </p:nvPicPr>
        <p:blipFill rotWithShape="1">
          <a:blip r:embed="rId2">
            <a:extLst>
              <a:ext uri="{28A0092B-C50C-407E-A947-70E740481C1C}">
                <a14:useLocalDpi xmlns:a14="http://schemas.microsoft.com/office/drawing/2010/main" val="0"/>
              </a:ext>
            </a:extLst>
          </a:blip>
          <a:srcRect t="5345" r="-1" b="5265"/>
          <a:stretch/>
        </p:blipFill>
        <p:spPr>
          <a:xfrm>
            <a:off x="20" y="10"/>
            <a:ext cx="6444556" cy="6857990"/>
          </a:xfrm>
          <a:prstGeom prst="rect">
            <a:avLst/>
          </a:prstGeom>
        </p:spPr>
      </p:pic>
    </p:spTree>
    <p:extLst>
      <p:ext uri="{BB962C8B-B14F-4D97-AF65-F5344CB8AC3E}">
        <p14:creationId xmlns:p14="http://schemas.microsoft.com/office/powerpoint/2010/main" val="421807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1F95-12DA-2FA2-821B-4E96454D07DD}"/>
              </a:ext>
            </a:extLst>
          </p:cNvPr>
          <p:cNvSpPr>
            <a:spLocks noGrp="1"/>
          </p:cNvSpPr>
          <p:nvPr>
            <p:ph type="title"/>
          </p:nvPr>
        </p:nvSpPr>
        <p:spPr/>
        <p:txBody>
          <a:bodyPr/>
          <a:lstStyle/>
          <a:p>
            <a:pPr algn="ctr"/>
            <a:r>
              <a:rPr lang="en-US" dirty="0"/>
              <a:t>I. JEREMIAH’S CONFIDENCE</a:t>
            </a:r>
          </a:p>
        </p:txBody>
      </p:sp>
      <p:pic>
        <p:nvPicPr>
          <p:cNvPr id="6" name="Content Placeholder 5" descr="A picture containing text, sign, plant&#10;&#10;Description automatically generated">
            <a:extLst>
              <a:ext uri="{FF2B5EF4-FFF2-40B4-BE49-F238E27FC236}">
                <a16:creationId xmlns:a16="http://schemas.microsoft.com/office/drawing/2014/main" id="{B2357D6E-756A-8543-71E5-373C5A9CDE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5213" y="1928813"/>
            <a:ext cx="4514190" cy="4514190"/>
          </a:xfrm>
        </p:spPr>
      </p:pic>
      <p:pic>
        <p:nvPicPr>
          <p:cNvPr id="8" name="Content Placeholder 7" descr="Text, whiteboard&#10;&#10;Description automatically generated">
            <a:extLst>
              <a:ext uri="{FF2B5EF4-FFF2-40B4-BE49-F238E27FC236}">
                <a16:creationId xmlns:a16="http://schemas.microsoft.com/office/drawing/2014/main" id="{4816D91A-8726-8FB1-73D1-7672A09082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2599" y="1928813"/>
            <a:ext cx="4503076" cy="4503076"/>
          </a:xfrm>
        </p:spPr>
      </p:pic>
    </p:spTree>
    <p:extLst>
      <p:ext uri="{BB962C8B-B14F-4D97-AF65-F5344CB8AC3E}">
        <p14:creationId xmlns:p14="http://schemas.microsoft.com/office/powerpoint/2010/main" val="198720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02B4-2A65-E2C0-5309-8124A05CB52B}"/>
              </a:ext>
            </a:extLst>
          </p:cNvPr>
          <p:cNvSpPr>
            <a:spLocks noGrp="1"/>
          </p:cNvSpPr>
          <p:nvPr>
            <p:ph type="title"/>
          </p:nvPr>
        </p:nvSpPr>
        <p:spPr/>
        <p:txBody>
          <a:bodyPr/>
          <a:lstStyle/>
          <a:p>
            <a:pPr algn="ctr"/>
            <a:r>
              <a:rPr lang="en-US" dirty="0"/>
              <a:t>I. JEREMIAH’S CONFIDENCE</a:t>
            </a:r>
          </a:p>
        </p:txBody>
      </p:sp>
      <p:sp>
        <p:nvSpPr>
          <p:cNvPr id="3" name="Text Placeholder 2">
            <a:extLst>
              <a:ext uri="{FF2B5EF4-FFF2-40B4-BE49-F238E27FC236}">
                <a16:creationId xmlns:a16="http://schemas.microsoft.com/office/drawing/2014/main" id="{A0594EA0-F395-4E48-378C-2E96D798AF68}"/>
              </a:ext>
            </a:extLst>
          </p:cNvPr>
          <p:cNvSpPr>
            <a:spLocks noGrp="1"/>
          </p:cNvSpPr>
          <p:nvPr>
            <p:ph type="body" idx="1"/>
          </p:nvPr>
        </p:nvSpPr>
        <p:spPr/>
        <p:txBody>
          <a:bodyPr>
            <a:normAutofit/>
          </a:bodyPr>
          <a:lstStyle/>
          <a:p>
            <a:pPr algn="ctr"/>
            <a:r>
              <a:rPr lang="en-US" sz="2800" dirty="0"/>
              <a:t>A. GOD’S CREATION</a:t>
            </a:r>
          </a:p>
        </p:txBody>
      </p:sp>
      <p:pic>
        <p:nvPicPr>
          <p:cNvPr id="8" name="Content Placeholder 7" descr="A person holding a globe">
            <a:extLst>
              <a:ext uri="{FF2B5EF4-FFF2-40B4-BE49-F238E27FC236}">
                <a16:creationId xmlns:a16="http://schemas.microsoft.com/office/drawing/2014/main" id="{9D3ABA06-24EC-FA7E-E6A3-F7A63CF0AC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4954" y="2938463"/>
            <a:ext cx="5680182" cy="3376611"/>
          </a:xfrm>
        </p:spPr>
      </p:pic>
      <p:sp>
        <p:nvSpPr>
          <p:cNvPr id="5" name="Text Placeholder 4">
            <a:extLst>
              <a:ext uri="{FF2B5EF4-FFF2-40B4-BE49-F238E27FC236}">
                <a16:creationId xmlns:a16="http://schemas.microsoft.com/office/drawing/2014/main" id="{E9E6AE09-BEB1-8ED9-384F-27A3EB6C6C90}"/>
              </a:ext>
            </a:extLst>
          </p:cNvPr>
          <p:cNvSpPr>
            <a:spLocks noGrp="1"/>
          </p:cNvSpPr>
          <p:nvPr>
            <p:ph type="body" sz="quarter" idx="3"/>
          </p:nvPr>
        </p:nvSpPr>
        <p:spPr/>
        <p:txBody>
          <a:bodyPr>
            <a:normAutofit/>
          </a:bodyPr>
          <a:lstStyle/>
          <a:p>
            <a:pPr algn="ctr"/>
            <a:r>
              <a:rPr lang="en-US" sz="2800" dirty="0"/>
              <a:t>B. GOD’S POWER</a:t>
            </a:r>
          </a:p>
        </p:txBody>
      </p:sp>
      <p:pic>
        <p:nvPicPr>
          <p:cNvPr id="10" name="Content Placeholder 9" descr="Lion in high grass">
            <a:extLst>
              <a:ext uri="{FF2B5EF4-FFF2-40B4-BE49-F238E27FC236}">
                <a16:creationId xmlns:a16="http://schemas.microsoft.com/office/drawing/2014/main" id="{A776483F-B7E6-6EBB-D36F-D5D2C50DA67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39301" y="2938463"/>
            <a:ext cx="5290972" cy="3376612"/>
          </a:xfrm>
        </p:spPr>
      </p:pic>
    </p:spTree>
    <p:extLst>
      <p:ext uri="{BB962C8B-B14F-4D97-AF65-F5344CB8AC3E}">
        <p14:creationId xmlns:p14="http://schemas.microsoft.com/office/powerpoint/2010/main" val="198275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CCDF-8F4A-1E8F-B41E-ECC87C395482}"/>
              </a:ext>
            </a:extLst>
          </p:cNvPr>
          <p:cNvSpPr>
            <a:spLocks noGrp="1"/>
          </p:cNvSpPr>
          <p:nvPr>
            <p:ph type="title"/>
          </p:nvPr>
        </p:nvSpPr>
        <p:spPr/>
        <p:txBody>
          <a:bodyPr/>
          <a:lstStyle/>
          <a:p>
            <a:pPr algn="ctr"/>
            <a:r>
              <a:rPr lang="en-US" dirty="0"/>
              <a:t>I. JEREMIAH’S CONFIDENCE</a:t>
            </a:r>
          </a:p>
        </p:txBody>
      </p:sp>
      <p:sp>
        <p:nvSpPr>
          <p:cNvPr id="3" name="Text Placeholder 2">
            <a:extLst>
              <a:ext uri="{FF2B5EF4-FFF2-40B4-BE49-F238E27FC236}">
                <a16:creationId xmlns:a16="http://schemas.microsoft.com/office/drawing/2014/main" id="{1F2ED081-8363-0BB7-5193-C1BFCB72E0D2}"/>
              </a:ext>
            </a:extLst>
          </p:cNvPr>
          <p:cNvSpPr>
            <a:spLocks noGrp="1"/>
          </p:cNvSpPr>
          <p:nvPr>
            <p:ph type="body" idx="1"/>
          </p:nvPr>
        </p:nvSpPr>
        <p:spPr/>
        <p:txBody>
          <a:bodyPr>
            <a:normAutofit/>
          </a:bodyPr>
          <a:lstStyle/>
          <a:p>
            <a:pPr algn="ctr"/>
            <a:r>
              <a:rPr lang="en-US" sz="2800" dirty="0"/>
              <a:t>C. GOD’S CHARACTER</a:t>
            </a:r>
          </a:p>
        </p:txBody>
      </p:sp>
      <p:pic>
        <p:nvPicPr>
          <p:cNvPr id="8" name="Content Placeholder 7" descr="Close up of heart shaped pages of a book">
            <a:extLst>
              <a:ext uri="{FF2B5EF4-FFF2-40B4-BE49-F238E27FC236}">
                <a16:creationId xmlns:a16="http://schemas.microsoft.com/office/drawing/2014/main" id="{39828516-4960-B8BD-C2F2-DA9A6E2D9A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973" y="2938463"/>
            <a:ext cx="5058742" cy="3376612"/>
          </a:xfrm>
        </p:spPr>
      </p:pic>
      <p:sp>
        <p:nvSpPr>
          <p:cNvPr id="5" name="Text Placeholder 4">
            <a:extLst>
              <a:ext uri="{FF2B5EF4-FFF2-40B4-BE49-F238E27FC236}">
                <a16:creationId xmlns:a16="http://schemas.microsoft.com/office/drawing/2014/main" id="{26227AF9-F40A-8732-3136-65EFA3BFFC36}"/>
              </a:ext>
            </a:extLst>
          </p:cNvPr>
          <p:cNvSpPr>
            <a:spLocks noGrp="1"/>
          </p:cNvSpPr>
          <p:nvPr>
            <p:ph type="body" sz="quarter" idx="3"/>
          </p:nvPr>
        </p:nvSpPr>
        <p:spPr/>
        <p:txBody>
          <a:bodyPr>
            <a:normAutofit/>
          </a:bodyPr>
          <a:lstStyle/>
          <a:p>
            <a:pPr algn="ctr"/>
            <a:r>
              <a:rPr lang="en-US" sz="2800" dirty="0"/>
              <a:t>D. GOD’S CONVERSION</a:t>
            </a:r>
          </a:p>
        </p:txBody>
      </p:sp>
      <p:pic>
        <p:nvPicPr>
          <p:cNvPr id="10" name="Content Placeholder 9">
            <a:extLst>
              <a:ext uri="{FF2B5EF4-FFF2-40B4-BE49-F238E27FC236}">
                <a16:creationId xmlns:a16="http://schemas.microsoft.com/office/drawing/2014/main" id="{F8F62A67-4D0D-FFAF-9E51-6DAD1F5DB6C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83447" y="2938463"/>
            <a:ext cx="5557691" cy="3376612"/>
          </a:xfrm>
        </p:spPr>
      </p:pic>
    </p:spTree>
    <p:extLst>
      <p:ext uri="{BB962C8B-B14F-4D97-AF65-F5344CB8AC3E}">
        <p14:creationId xmlns:p14="http://schemas.microsoft.com/office/powerpoint/2010/main" val="302406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3F7C-AEAA-18FE-92A8-266A3F4EB60D}"/>
              </a:ext>
            </a:extLst>
          </p:cNvPr>
          <p:cNvSpPr>
            <a:spLocks noGrp="1"/>
          </p:cNvSpPr>
          <p:nvPr>
            <p:ph type="title"/>
          </p:nvPr>
        </p:nvSpPr>
        <p:spPr/>
        <p:txBody>
          <a:bodyPr/>
          <a:lstStyle/>
          <a:p>
            <a:pPr algn="ctr"/>
            <a:r>
              <a:rPr lang="en-US" dirty="0"/>
              <a:t>II. JEREMIAH’S CRISIS</a:t>
            </a:r>
          </a:p>
        </p:txBody>
      </p:sp>
      <p:sp>
        <p:nvSpPr>
          <p:cNvPr id="3" name="Content Placeholder 2">
            <a:extLst>
              <a:ext uri="{FF2B5EF4-FFF2-40B4-BE49-F238E27FC236}">
                <a16:creationId xmlns:a16="http://schemas.microsoft.com/office/drawing/2014/main" id="{1E6A04C7-A918-20EF-F59F-684D11CF24E3}"/>
              </a:ext>
            </a:extLst>
          </p:cNvPr>
          <p:cNvSpPr>
            <a:spLocks noGrp="1"/>
          </p:cNvSpPr>
          <p:nvPr>
            <p:ph sz="half" idx="1"/>
          </p:nvPr>
        </p:nvSpPr>
        <p:spPr>
          <a:xfrm>
            <a:off x="540000" y="2828038"/>
            <a:ext cx="5437186" cy="2587809"/>
          </a:xfrm>
        </p:spPr>
        <p:txBody>
          <a:bodyPr>
            <a:normAutofit/>
          </a:bodyPr>
          <a:lstStyle/>
          <a:p>
            <a:pPr marL="0" indent="0" algn="ctr">
              <a:buNone/>
            </a:pPr>
            <a:r>
              <a:rPr lang="en-US" sz="6000" dirty="0"/>
              <a:t>A. PROBLEMS HE FACED</a:t>
            </a:r>
          </a:p>
        </p:txBody>
      </p:sp>
      <p:pic>
        <p:nvPicPr>
          <p:cNvPr id="6" name="Content Placeholder 5">
            <a:extLst>
              <a:ext uri="{FF2B5EF4-FFF2-40B4-BE49-F238E27FC236}">
                <a16:creationId xmlns:a16="http://schemas.microsoft.com/office/drawing/2014/main" id="{F10CE9AE-DF38-1C32-4A9E-BC4A65155D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204539" y="2308646"/>
            <a:ext cx="5436009" cy="3626595"/>
          </a:xfrm>
        </p:spPr>
      </p:pic>
    </p:spTree>
    <p:extLst>
      <p:ext uri="{BB962C8B-B14F-4D97-AF65-F5344CB8AC3E}">
        <p14:creationId xmlns:p14="http://schemas.microsoft.com/office/powerpoint/2010/main" val="256571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C140-7646-6D36-0F60-038EA6AF1699}"/>
              </a:ext>
            </a:extLst>
          </p:cNvPr>
          <p:cNvSpPr>
            <a:spLocks noGrp="1"/>
          </p:cNvSpPr>
          <p:nvPr>
            <p:ph type="title"/>
          </p:nvPr>
        </p:nvSpPr>
        <p:spPr/>
        <p:txBody>
          <a:bodyPr/>
          <a:lstStyle/>
          <a:p>
            <a:r>
              <a:rPr lang="en-US" dirty="0"/>
              <a:t>II. JEREMIAH’S CRISIS</a:t>
            </a:r>
          </a:p>
        </p:txBody>
      </p:sp>
      <p:sp>
        <p:nvSpPr>
          <p:cNvPr id="3" name="Content Placeholder 2">
            <a:extLst>
              <a:ext uri="{FF2B5EF4-FFF2-40B4-BE49-F238E27FC236}">
                <a16:creationId xmlns:a16="http://schemas.microsoft.com/office/drawing/2014/main" id="{345C3532-4517-6346-AEB2-5F25B821F195}"/>
              </a:ext>
            </a:extLst>
          </p:cNvPr>
          <p:cNvSpPr>
            <a:spLocks noGrp="1"/>
          </p:cNvSpPr>
          <p:nvPr>
            <p:ph sz="half" idx="1"/>
          </p:nvPr>
        </p:nvSpPr>
        <p:spPr>
          <a:xfrm>
            <a:off x="540000" y="2693874"/>
            <a:ext cx="5437186" cy="2137433"/>
          </a:xfrm>
        </p:spPr>
        <p:txBody>
          <a:bodyPr>
            <a:normAutofit/>
          </a:bodyPr>
          <a:lstStyle/>
          <a:p>
            <a:pPr marL="0" indent="0" algn="ctr">
              <a:buNone/>
            </a:pPr>
            <a:r>
              <a:rPr lang="en-US" sz="4800" dirty="0"/>
              <a:t>B. THE PLAN HE FOLLOWED</a:t>
            </a:r>
          </a:p>
        </p:txBody>
      </p:sp>
      <p:pic>
        <p:nvPicPr>
          <p:cNvPr id="6" name="Content Placeholder 5" descr="Keys to a home">
            <a:extLst>
              <a:ext uri="{FF2B5EF4-FFF2-40B4-BE49-F238E27FC236}">
                <a16:creationId xmlns:a16="http://schemas.microsoft.com/office/drawing/2014/main" id="{C343120B-71A2-DC6A-4C26-693D392C48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3950" y="2307336"/>
            <a:ext cx="5437188" cy="3629216"/>
          </a:xfrm>
        </p:spPr>
      </p:pic>
    </p:spTree>
    <p:extLst>
      <p:ext uri="{BB962C8B-B14F-4D97-AF65-F5344CB8AC3E}">
        <p14:creationId xmlns:p14="http://schemas.microsoft.com/office/powerpoint/2010/main" val="3031683163"/>
      </p:ext>
    </p:extLst>
  </p:cSld>
  <p:clrMapOvr>
    <a:masterClrMapping/>
  </p:clrMapOvr>
</p:sld>
</file>

<file path=ppt/theme/theme1.xml><?xml version="1.0" encoding="utf-8"?>
<a:theme xmlns:a="http://schemas.openxmlformats.org/drawingml/2006/main" name="GlowVTI">
  <a:themeElements>
    <a:clrScheme name="AnalogousFromDarkSeedLeftStep">
      <a:dk1>
        <a:srgbClr val="000000"/>
      </a:dk1>
      <a:lt1>
        <a:srgbClr val="FFFFFF"/>
      </a:lt1>
      <a:dk2>
        <a:srgbClr val="3D3522"/>
      </a:dk2>
      <a:lt2>
        <a:srgbClr val="E8E2E6"/>
      </a:lt2>
      <a:accent1>
        <a:srgbClr val="47B668"/>
      </a:accent1>
      <a:accent2>
        <a:srgbClr val="49B13B"/>
      </a:accent2>
      <a:accent3>
        <a:srgbClr val="7EB045"/>
      </a:accent3>
      <a:accent4>
        <a:srgbClr val="A2A737"/>
      </a:accent4>
      <a:accent5>
        <a:srgbClr val="C3974D"/>
      </a:accent5>
      <a:accent6>
        <a:srgbClr val="B1543B"/>
      </a:accent6>
      <a:hlink>
        <a:srgbClr val="958031"/>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135</TotalTime>
  <Words>776</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Bell MT</vt:lpstr>
      <vt:lpstr>Calibri</vt:lpstr>
      <vt:lpstr>Times New Roman</vt:lpstr>
      <vt:lpstr>GlowVTI</vt:lpstr>
      <vt:lpstr>The God of the Impossible</vt:lpstr>
      <vt:lpstr>Jeremiah 32:16-27 “After I had given the deed of purchase to Baruch son of Neriah, I prayed to the LORD: “Ah, Sovereign LORD, you have made the heavens and the earth by your great power and outstretched arm. Nothing is too hard for you. You show love to thousands but bring the punishment for the parents’ sins into the laps of their children after them. Great and mighty God, whose name is the LORD Almighty, great are your purposes and mighty are your deeds. Your eyes are open to the ways of all mankind; you reward each person according to their conduct and as their deeds deserve. You performed signs and wonders in Egypt and have continued them to this day, in Israel and among all mankind, and have gained the renown that is still yours. You brought your people Israel out of Egypt with signs and wonders, by a mighty hand and an outstretched arm and with great terror. You gave them this land you had sworn to give their ancestors, a land flowing with milk and honey. They came in and took possession of it, but they did not obey you or follow your law; they did not do what you commanded them to do. So, you brought all this disaster on them.  “See how the siege ramps are built up to take the city. Because of the sword, famine and plague, the city will be given into the hands of the Babylonians who are attacking it. What you said has happened, as you now see. And though the city will be given into the hands of the Babylonians, you, Sovereign LORD, say to me, ‘Buy the field with silver and have the transaction witnessed. Then the word of the LORD came to Jeremiah: “I am the LORD, the God of all mankind. Is anything too hard for me? </vt:lpstr>
      <vt:lpstr>Jeremiah was sent to Preach Judgement</vt:lpstr>
      <vt:lpstr>Jeremiah was thrown into prison..</vt:lpstr>
      <vt:lpstr>I. JEREMIAH’S CONFIDENCE</vt:lpstr>
      <vt:lpstr>I. JEREMIAH’S CONFIDENCE</vt:lpstr>
      <vt:lpstr>I. JEREMIAH’S CONFIDENCE</vt:lpstr>
      <vt:lpstr>II. JEREMIAH’S CRISIS</vt:lpstr>
      <vt:lpstr>II. JEREMIAH’S CRISIS</vt:lpstr>
      <vt:lpstr>II. JEREMIAH’S CRISIS</vt:lpstr>
      <vt:lpstr>III. JEREMIAH’S COMFORT</vt:lpstr>
      <vt:lpstr>III. JEREMIAH’S COMFORT</vt:lpstr>
      <vt:lpstr>“I will bow down toward your holy temple     and will praise your name     for your unfailing love and your faithfulness, for you have so exalted your solemn decree     that it surpasses your fame,” Psalms 138:2   “For truly I tell you, until heaven and earth disappear, not the smallest letter, not the least stroke of a pen, will by any means disappear from the Law until everything is accomplished.” Matthew 5:18    “Heaven and earth shall pass away, but my words shall not pass away,” Matthew 24:35 </vt:lpstr>
      <vt:lpstr>III. JEREMIAH’S CRISIS  </vt:lpstr>
      <vt:lpstr>“Ask and it will be given to you; seek and you will find; knock and the door will be opened to you. For everyone who asks receives; the one who seeks finds; and to the one who knocks, the door will be opened. “Which of you, if your son asks for bread, will give him a stone? Or if he asks for a fish, will give him a snake?  If you, then, though you are evil, know how to give good gifts to your children, how much more will your Father in heaven give good gifts to those who ask him!” Matthew 7:7-11    “This is the confidence we have in approaching God: that if we ask anything according to his will, he hears us.  And if we know that he hears us—whatever we ask—we know that we have what we asked of him.” 1 John 5:14-15 </vt:lpstr>
      <vt:lpstr>WHAT ARE YOU FACING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the Impossible</dc:title>
  <dc:creator>Miriam Lalonde</dc:creator>
  <cp:lastModifiedBy>Fountaingate Christian</cp:lastModifiedBy>
  <cp:revision>8</cp:revision>
  <dcterms:created xsi:type="dcterms:W3CDTF">2022-05-20T00:37:25Z</dcterms:created>
  <dcterms:modified xsi:type="dcterms:W3CDTF">2022-06-04T22:22:28Z</dcterms:modified>
</cp:coreProperties>
</file>