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2856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4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9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53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8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7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5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4" r:id="rId6"/>
    <p:sldLayoutId id="2147483719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CE54F-36D8-0DEC-C323-0E51DFAE7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050" y="1079500"/>
            <a:ext cx="3884962" cy="2138400"/>
          </a:xfrm>
        </p:spPr>
        <p:txBody>
          <a:bodyPr>
            <a:normAutofit/>
          </a:bodyPr>
          <a:lstStyle/>
          <a:p>
            <a:r>
              <a:rPr lang="en-US" sz="4400" b="1" dirty="0"/>
              <a:t>The Guilty Woman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AB91C-56B4-03B3-945D-DDB46A90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051" y="4113213"/>
            <a:ext cx="3884961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John 8:1-11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AA2C4-9B57-0DE3-9112-966062639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r="20781" b="-2"/>
          <a:stretch/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8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4D855-6131-50B9-9644-E28BE06A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123" y="443199"/>
            <a:ext cx="4437082" cy="31275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NO SINNER IS TOO FAR GONE….</a:t>
            </a:r>
            <a:br>
              <a:rPr lang="en-US" b="1" dirty="0"/>
            </a:br>
            <a:r>
              <a:rPr lang="en-US" b="1" dirty="0"/>
              <a:t>NO ONE’S GUILT IS TOO DEEP….</a:t>
            </a:r>
            <a:br>
              <a:rPr lang="en-US" b="1" dirty="0"/>
            </a:br>
            <a:r>
              <a:rPr lang="en-US" b="1" dirty="0"/>
              <a:t>NO ONE IS BEYOND THE REACH OF THE GRACE OF GOD!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6828D311-B582-473B-A71A-00BAEFDDF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43748" y="443198"/>
            <a:ext cx="66600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C4CA00-2B77-69F1-0884-B27ABC1F4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r="11710"/>
          <a:stretch/>
        </p:blipFill>
        <p:spPr>
          <a:xfrm>
            <a:off x="511963" y="494092"/>
            <a:ext cx="6538478" cy="566319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>
            <a:extLst>
              <a:ext uri="{FF2B5EF4-FFF2-40B4-BE49-F238E27FC236}">
                <a16:creationId xmlns:a16="http://schemas.microsoft.com/office/drawing/2014/main" id="{950B4532-90B0-4F38-8B86-C84A0416E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43748" y="6203198"/>
            <a:ext cx="66600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5B28FD85-59C0-44FE-822A-75F0E9D2E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7103748" y="443198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5DC90-A20D-E665-EF2D-9DA8FEDC1413}"/>
              </a:ext>
            </a:extLst>
          </p:cNvPr>
          <p:cNvSpPr txBox="1"/>
          <p:nvPr/>
        </p:nvSpPr>
        <p:spPr>
          <a:xfrm>
            <a:off x="7491309" y="4321500"/>
            <a:ext cx="4313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HOPE AMID HOPELESSNESS</a:t>
            </a:r>
          </a:p>
        </p:txBody>
      </p:sp>
    </p:spTree>
    <p:extLst>
      <p:ext uri="{BB962C8B-B14F-4D97-AF65-F5344CB8AC3E}">
        <p14:creationId xmlns:p14="http://schemas.microsoft.com/office/powerpoint/2010/main" val="277935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EAC64-4E85-6733-7562-BE3F46A2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927" y="731321"/>
            <a:ext cx="5561351" cy="1130018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sz="3200" b="1" u="sng" dirty="0" err="1"/>
              <a:t>i</a:t>
            </a:r>
            <a:r>
              <a:rPr lang="en-US" sz="3200" b="1" u="sng" dirty="0"/>
              <a:t>. The sinner and her guilt</a:t>
            </a:r>
          </a:p>
        </p:txBody>
      </p:sp>
      <p:pic>
        <p:nvPicPr>
          <p:cNvPr id="6" name="Content Placeholder 5" descr="A close-up of a dictionary&#10;&#10;Description automatically generated">
            <a:extLst>
              <a:ext uri="{FF2B5EF4-FFF2-40B4-BE49-F238E27FC236}">
                <a16:creationId xmlns:a16="http://schemas.microsoft.com/office/drawing/2014/main" id="{D2D8A76E-7375-41EB-20FE-B1F0E4D539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44" b="-1"/>
          <a:stretch/>
        </p:blipFill>
        <p:spPr>
          <a:xfrm>
            <a:off x="540989" y="540033"/>
            <a:ext cx="4996212" cy="577527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32790-DDC5-54E0-AD2F-DC5E0E387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927" y="2759076"/>
            <a:ext cx="5445084" cy="3009899"/>
          </a:xfrm>
        </p:spPr>
        <p:txBody>
          <a:bodyPr vert="horz" lIns="0" tIns="0" rIns="0" bIns="0" rtlCol="0" anchor="t" anchorCtr="0">
            <a:normAutofit fontScale="92500"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tx2">
                  <a:alpha val="7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2">
                    <a:alpha val="70000"/>
                  </a:schemeClr>
                </a:solidFill>
              </a:rPr>
              <a:t>A) THE WOMAN AND HER SIN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tx2">
                  <a:alpha val="7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tx2">
                    <a:alpha val="70000"/>
                  </a:schemeClr>
                </a:solidFill>
              </a:rPr>
              <a:t>“The very act of adultery.”</a:t>
            </a:r>
          </a:p>
        </p:txBody>
      </p:sp>
    </p:spTree>
    <p:extLst>
      <p:ext uri="{BB962C8B-B14F-4D97-AF65-F5344CB8AC3E}">
        <p14:creationId xmlns:p14="http://schemas.microsoft.com/office/powerpoint/2010/main" val="213963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1FF3-ADA9-96ED-5C2C-BE1BECA4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530942"/>
            <a:ext cx="11828206" cy="5707626"/>
          </a:xfrm>
        </p:spPr>
        <p:txBody>
          <a:bodyPr>
            <a:normAutofit fontScale="90000"/>
          </a:bodyPr>
          <a:lstStyle/>
          <a:p>
            <a:br>
              <a:rPr lang="en-US" b="1" i="1" dirty="0">
                <a:effectLst/>
                <a:latin typeface="system-ui"/>
              </a:rPr>
            </a:br>
            <a:r>
              <a:rPr lang="en-US" b="1" i="1" dirty="0">
                <a:effectLst/>
                <a:latin typeface="system-ui"/>
              </a:rPr>
              <a:t>As it is written: “There is no one righteous, not even one;</a:t>
            </a:r>
            <a:r>
              <a:rPr lang="en-US" b="1" i="1" dirty="0">
                <a:latin typeface="system-ui"/>
              </a:rPr>
              <a:t> </a:t>
            </a:r>
            <a:r>
              <a:rPr lang="en-US" b="1" i="1" dirty="0">
                <a:effectLst/>
                <a:latin typeface="system-ui"/>
              </a:rPr>
              <a:t>there is no one who understands;</a:t>
            </a:r>
            <a:br>
              <a:rPr lang="en-US" b="1" i="1" dirty="0">
                <a:effectLst/>
                <a:latin typeface="system-ui"/>
              </a:rPr>
            </a:br>
            <a:r>
              <a:rPr lang="en-US" b="1" i="1" dirty="0">
                <a:effectLst/>
                <a:latin typeface="Courier New" panose="02070309020205020404" pitchFamily="49" charset="0"/>
              </a:rPr>
              <a:t>    </a:t>
            </a:r>
            <a:r>
              <a:rPr lang="en-US" b="1" i="1" dirty="0">
                <a:effectLst/>
                <a:latin typeface="system-ui"/>
              </a:rPr>
              <a:t>there is no one who seeks God.</a:t>
            </a:r>
            <a:r>
              <a:rPr lang="en-US" b="1" i="1" dirty="0">
                <a:latin typeface="system-ui"/>
              </a:rPr>
              <a:t> </a:t>
            </a:r>
            <a:r>
              <a:rPr lang="en-US" b="1" i="1" dirty="0">
                <a:effectLst/>
                <a:latin typeface="system-ui"/>
              </a:rPr>
              <a:t>All have turned away;</a:t>
            </a:r>
            <a:r>
              <a:rPr lang="en-US" b="1" i="1" dirty="0">
                <a:latin typeface="system-ui"/>
              </a:rPr>
              <a:t> </a:t>
            </a:r>
            <a:r>
              <a:rPr lang="en-US" b="1" i="1" dirty="0">
                <a:effectLst/>
                <a:latin typeface="system-ui"/>
              </a:rPr>
              <a:t>they have together become worthless. there is no one who does good,</a:t>
            </a:r>
            <a:r>
              <a:rPr lang="en-US" b="1" i="1" dirty="0">
                <a:latin typeface="system-ui"/>
              </a:rPr>
              <a:t> </a:t>
            </a:r>
            <a:r>
              <a:rPr lang="en-US" b="1" i="1" dirty="0">
                <a:effectLst/>
                <a:latin typeface="system-ui"/>
              </a:rPr>
              <a:t>not even one.”</a:t>
            </a:r>
            <a:br>
              <a:rPr lang="en-US" b="1" i="1" dirty="0">
                <a:effectLst/>
                <a:latin typeface="system-ui"/>
              </a:rPr>
            </a:br>
            <a:r>
              <a:rPr lang="en-US" b="1" i="1" dirty="0">
                <a:effectLst/>
                <a:latin typeface="system-ui"/>
              </a:rPr>
              <a:t>“Their throats are open graves;</a:t>
            </a:r>
            <a:r>
              <a:rPr lang="en-US" b="1" i="1" dirty="0">
                <a:latin typeface="system-ui"/>
              </a:rPr>
              <a:t> </a:t>
            </a:r>
            <a:br>
              <a:rPr lang="en-US" b="1" i="1" dirty="0">
                <a:latin typeface="system-ui"/>
              </a:rPr>
            </a:br>
            <a:r>
              <a:rPr lang="en-US" b="1" i="1" dirty="0">
                <a:effectLst/>
                <a:latin typeface="system-ui"/>
              </a:rPr>
              <a:t>their tongues practice deceit.”</a:t>
            </a:r>
            <a:br>
              <a:rPr lang="en-US" b="1" i="1" dirty="0">
                <a:effectLst/>
                <a:latin typeface="system-ui"/>
              </a:rPr>
            </a:br>
            <a:r>
              <a:rPr lang="en-US" b="1" i="1" dirty="0">
                <a:effectLst/>
                <a:latin typeface="system-ui"/>
              </a:rPr>
              <a:t>“The poison of vipers is on their lips.”</a:t>
            </a:r>
            <a:br>
              <a:rPr lang="en-US" b="1" i="1" dirty="0">
                <a:effectLst/>
                <a:latin typeface="system-ui"/>
              </a:rPr>
            </a:br>
            <a:r>
              <a:rPr lang="en-US" b="1" i="1" baseline="30000" dirty="0">
                <a:effectLst/>
                <a:latin typeface="system-ui"/>
              </a:rPr>
              <a:t> </a:t>
            </a:r>
            <a:r>
              <a:rPr lang="en-US" b="1" i="1" dirty="0">
                <a:effectLst/>
                <a:latin typeface="Courier New" panose="02070309020205020404" pitchFamily="49" charset="0"/>
              </a:rPr>
              <a:t>    </a:t>
            </a:r>
            <a:r>
              <a:rPr lang="en-US" b="1" i="1" dirty="0">
                <a:effectLst/>
                <a:latin typeface="system-ui"/>
              </a:rPr>
              <a:t>“Their mouths are full of cursing and bitterness.”</a:t>
            </a:r>
            <a:br>
              <a:rPr lang="en-US" b="1" i="1" dirty="0">
                <a:effectLst/>
                <a:latin typeface="system-ui"/>
              </a:rPr>
            </a:br>
            <a:r>
              <a:rPr lang="en-US" b="1" i="1" baseline="30000" dirty="0">
                <a:effectLst/>
                <a:latin typeface="system-ui"/>
              </a:rPr>
              <a:t> </a:t>
            </a:r>
            <a:r>
              <a:rPr lang="en-US" b="1" i="1" dirty="0">
                <a:effectLst/>
                <a:latin typeface="system-ui"/>
              </a:rPr>
              <a:t>“Their feet are swift to shed blood;</a:t>
            </a:r>
            <a:r>
              <a:rPr lang="en-US" b="1" i="1" dirty="0">
                <a:latin typeface="system-ui"/>
              </a:rPr>
              <a:t> </a:t>
            </a:r>
            <a:r>
              <a:rPr lang="en-US" b="1" i="1" dirty="0">
                <a:effectLst/>
                <a:latin typeface="system-ui"/>
              </a:rPr>
              <a:t>ruin and misery mark their ways,</a:t>
            </a:r>
            <a:r>
              <a:rPr lang="en-US" b="1" i="1" dirty="0">
                <a:latin typeface="system-ui"/>
              </a:rPr>
              <a:t> </a:t>
            </a:r>
            <a:r>
              <a:rPr lang="en-US" b="1" i="1" dirty="0">
                <a:effectLst/>
                <a:latin typeface="system-ui"/>
              </a:rPr>
              <a:t>and the way of peace they do not know.”</a:t>
            </a:r>
            <a:br>
              <a:rPr lang="en-US" b="1" i="1" dirty="0">
                <a:effectLst/>
                <a:latin typeface="system-ui"/>
              </a:rPr>
            </a:br>
            <a:r>
              <a:rPr lang="en-US" b="1" i="1" dirty="0">
                <a:effectLst/>
                <a:latin typeface="system-ui"/>
              </a:rPr>
              <a:t>“There is no fear of God before their eyes.”</a:t>
            </a:r>
            <a:br>
              <a:rPr lang="en-US" b="1" i="1" dirty="0">
                <a:effectLst/>
                <a:latin typeface="system-ui"/>
              </a:rPr>
            </a:br>
            <a:br>
              <a:rPr lang="en-US" b="1" i="1" dirty="0">
                <a:effectLst/>
                <a:latin typeface="system-ui"/>
              </a:rPr>
            </a:br>
            <a:r>
              <a:rPr lang="en-US" b="1" i="1" dirty="0">
                <a:effectLst/>
                <a:latin typeface="system-ui"/>
              </a:rPr>
              <a:t>Romans 3:10-18</a:t>
            </a:r>
            <a:r>
              <a:rPr lang="en-US" b="1" i="1" dirty="0">
                <a:latin typeface="system-ui"/>
              </a:rPr>
              <a:t> NIV</a:t>
            </a:r>
            <a:br>
              <a:rPr lang="en-US" b="1" i="1" dirty="0">
                <a:effectLst/>
                <a:latin typeface="system-ui"/>
              </a:rPr>
            </a:b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3629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A8A6A-44F8-281F-487A-F5AF41320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9438A0-6751-0B77-0156-7593893EC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5FFEB-E307-F126-C2DD-731CC2D8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927" y="731321"/>
            <a:ext cx="5561351" cy="1130018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sz="3200" b="1" u="sng" dirty="0" err="1"/>
              <a:t>i</a:t>
            </a:r>
            <a:r>
              <a:rPr lang="en-US" sz="3200" b="1" u="sng" dirty="0"/>
              <a:t>. The sinner and her guilt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5BAAA5-4871-7953-2661-18FCC15AEE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r="13679"/>
          <a:stretch/>
        </p:blipFill>
        <p:spPr>
          <a:xfrm>
            <a:off x="540989" y="540033"/>
            <a:ext cx="4996212" cy="577527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F574BE-9B49-D37D-32C3-80D564167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4A7B-6385-DE84-8207-EF8869306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8190" y="2592660"/>
            <a:ext cx="5897499" cy="3955621"/>
          </a:xfrm>
        </p:spPr>
        <p:txBody>
          <a:bodyPr vert="horz" lIns="0" tIns="0" rIns="0" bIns="0" rtlCol="0" anchor="t" anchorCtr="0">
            <a:normAutofit fontScale="92500" lnSpcReduction="10000"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B) THE WOMAN AND HER SHAME</a:t>
            </a:r>
          </a:p>
          <a:p>
            <a:pPr marL="0" indent="0" algn="ctr">
              <a:buNone/>
            </a:pPr>
            <a:r>
              <a:rPr lang="en-US" sz="2800" b="0" i="0" dirty="0">
                <a:solidFill>
                  <a:schemeClr val="tx2"/>
                </a:solidFill>
                <a:effectLst/>
                <a:latin typeface="system-ui"/>
              </a:rPr>
              <a:t>“The eyes of the </a:t>
            </a:r>
            <a:r>
              <a:rPr lang="en-US" sz="2800" b="0" i="0" cap="small" dirty="0">
                <a:solidFill>
                  <a:schemeClr val="tx2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system-ui"/>
              </a:rPr>
              <a:t> are everywhere,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b="0" i="0" dirty="0">
                <a:solidFill>
                  <a:schemeClr val="tx2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system-ui"/>
              </a:rPr>
              <a:t>keeping watch on the wicked and the good.”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latin typeface="system-ui"/>
              </a:rPr>
              <a:t>Proverbs 15:3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8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AFE57B-ADB2-15FE-B3A0-A64E86DEF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E3A6AB5-B118-728B-C6D3-9A8FE9768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9BD50-FD3F-8439-204E-2830942F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927" y="731321"/>
            <a:ext cx="5561351" cy="1130018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sz="3200" b="1" u="sng" dirty="0" err="1"/>
              <a:t>i</a:t>
            </a:r>
            <a:r>
              <a:rPr lang="en-US" sz="3200" b="1" u="sng" dirty="0"/>
              <a:t>. The sinner and her guilt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07C521-225E-6BBA-E2CF-A9EE2510D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3399"/>
          <a:stretch/>
        </p:blipFill>
        <p:spPr>
          <a:xfrm>
            <a:off x="540989" y="540033"/>
            <a:ext cx="4996212" cy="577527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2B98AE-A828-D93C-0239-E9ECB42A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7A121-EE23-D834-A87E-D686921E0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8190" y="2592660"/>
            <a:ext cx="5897499" cy="3955621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C) THE WOMAN AND HER SENTENCE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tx2"/>
                </a:solidFill>
              </a:rPr>
              <a:t>Engaged = Stoned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tx2"/>
                </a:solidFill>
              </a:rPr>
              <a:t>Married = Strangled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tx2"/>
                </a:solidFill>
              </a:rPr>
              <a:t>Daughter of Priest = Burned</a:t>
            </a:r>
          </a:p>
        </p:txBody>
      </p:sp>
    </p:spTree>
    <p:extLst>
      <p:ext uri="{BB962C8B-B14F-4D97-AF65-F5344CB8AC3E}">
        <p14:creationId xmlns:p14="http://schemas.microsoft.com/office/powerpoint/2010/main" val="332339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28D11-0D92-C2F7-0DC5-A123A90F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b="1" u="sng" dirty="0"/>
              <a:t>II. THE SOLICITORS AND THEIR DECEIT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98C8E-FE3E-9516-A432-3EECD0F7B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432" y="2943849"/>
            <a:ext cx="4219473" cy="1201684"/>
          </a:xfrm>
        </p:spPr>
        <p:txBody>
          <a:bodyPr vert="horz" lIns="0" tIns="0" rIns="0" bIns="0" rtlCol="0" anchor="t" anchorCtr="0"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/>
              <a:t>  A) THEIR SHAMEFUL SCHEME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D9000E-708C-464D-A86F-4ABE391B6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6" name="Content Placeholder 5" descr="A magnifying glass with words&#10;&#10;Description automatically generated">
            <a:extLst>
              <a:ext uri="{FF2B5EF4-FFF2-40B4-BE49-F238E27FC236}">
                <a16:creationId xmlns:a16="http://schemas.microsoft.com/office/drawing/2014/main" id="{87B89B30-D485-4D9F-1C32-D22FD1338B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1712062"/>
            <a:ext cx="6113812" cy="34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32F1B-78D7-6980-D17B-ED995C4EC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8B0A6E-A545-EF18-A596-797E3F5B7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5CF6D-A30C-58EC-8E27-E25AC0E6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b="1" u="sng" dirty="0"/>
              <a:t>II. THE SOLICITORS AND THEIR DECEIT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854F5E-7598-FA6B-DA10-DE9C48A4F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62F19-0E23-063A-D06D-E701F504E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432" y="2943848"/>
            <a:ext cx="4219473" cy="3374115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  B) THEIR SHOCKING SETBACK</a:t>
            </a:r>
          </a:p>
          <a:p>
            <a:pPr marL="0" indent="0" algn="ctr">
              <a:buNone/>
            </a:pPr>
            <a:r>
              <a:rPr lang="en-US" sz="3200" b="1" dirty="0"/>
              <a:t>1. HOW JESUS REACTED TO THEM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2BEE10-F01E-1434-298E-791DA2CEB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BFFFFA-E0E2-0BE4-CD46-D7146055B1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200" y="1154244"/>
            <a:ext cx="6113812" cy="43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1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44F7CF-4162-3A12-0E1E-DE64F6D0F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ED71FC1-CF17-FB20-3BEC-AB4413946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D32A3-0E64-C4EC-5815-31CF3E9A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b="1" u="sng" dirty="0"/>
              <a:t>II. THE SOLICITORS AND THEIR DECEIT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096838-2CEE-9208-B9EC-DF2E3ACE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3D81-380B-2914-0FCD-2D3C8CCD2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432" y="2943848"/>
            <a:ext cx="4219473" cy="3374115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  B) THEIR SHOCKING SETBACK</a:t>
            </a:r>
          </a:p>
          <a:p>
            <a:pPr marL="0" indent="0" algn="ctr">
              <a:buNone/>
            </a:pPr>
            <a:r>
              <a:rPr lang="en-US" sz="3200" b="1" dirty="0"/>
              <a:t>2. WHAT JESUS REVEALED ABOUT THEM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AB18D2-F801-6C46-58A2-14FDFF6A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6337" y="0"/>
            <a:ext cx="720566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EE0A78-A74B-8E97-E54C-B21C2E270A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200" y="1154244"/>
            <a:ext cx="6113812" cy="43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8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01B7B31-5997-7674-66F1-63795D24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181" y="540000"/>
            <a:ext cx="4439263" cy="1331637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br>
              <a:rPr lang="en-US" b="1" u="sng" dirty="0"/>
            </a:br>
            <a:r>
              <a:rPr lang="en-US" b="1" u="sng" dirty="0"/>
              <a:t>III. THE SAVIOUR AND HIS GRACE</a:t>
            </a:r>
          </a:p>
        </p:txBody>
      </p:sp>
      <p:pic>
        <p:nvPicPr>
          <p:cNvPr id="14" name="Content Placeholder 13" descr="A person kneeling down with a person in a crowd&#10;&#10;Description automatically generated">
            <a:extLst>
              <a:ext uri="{FF2B5EF4-FFF2-40B4-BE49-F238E27FC236}">
                <a16:creationId xmlns:a16="http://schemas.microsoft.com/office/drawing/2014/main" id="{783DCBEC-45B3-FDD9-E183-FEDAF9311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r="3912" b="-2"/>
          <a:stretch/>
        </p:blipFill>
        <p:spPr>
          <a:xfrm>
            <a:off x="540988" y="540000"/>
            <a:ext cx="6671025" cy="5778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1BCE89-CBCE-0319-EB83-109C51369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2181" y="2610472"/>
            <a:ext cx="4439263" cy="3707526"/>
          </a:xfrm>
        </p:spPr>
        <p:txBody>
          <a:bodyPr vert="horz" lIns="0" tIns="0" rIns="0" bIns="0" rtlCol="0" anchor="t" anchorCtr="0">
            <a:normAutofit lnSpcReduction="10000"/>
          </a:bodyPr>
          <a:lstStyle/>
          <a:p>
            <a:pPr algn="ctr"/>
            <a:r>
              <a:rPr lang="en-US" sz="3600" b="1" dirty="0"/>
              <a:t> “BUT JESUS KNELT DOWN”</a:t>
            </a:r>
          </a:p>
          <a:p>
            <a:pPr algn="ctr"/>
            <a:r>
              <a:rPr lang="en-US" sz="3600" b="1" dirty="0"/>
              <a:t>*CONFRONTED HER</a:t>
            </a:r>
          </a:p>
          <a:p>
            <a:pPr algn="ctr"/>
            <a:r>
              <a:rPr lang="en-US" sz="3600" b="1" dirty="0"/>
              <a:t>*CLEANSED HER</a:t>
            </a:r>
          </a:p>
          <a:p>
            <a:pPr algn="ctr"/>
            <a:r>
              <a:rPr lang="en-US" sz="3600" b="1" dirty="0"/>
              <a:t>*COMPLETED HER</a:t>
            </a:r>
          </a:p>
        </p:txBody>
      </p:sp>
    </p:spTree>
    <p:extLst>
      <p:ext uri="{BB962C8B-B14F-4D97-AF65-F5344CB8AC3E}">
        <p14:creationId xmlns:p14="http://schemas.microsoft.com/office/powerpoint/2010/main" val="1471845066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335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 Light</vt:lpstr>
      <vt:lpstr>Courier New</vt:lpstr>
      <vt:lpstr>Rockwell Nova Light</vt:lpstr>
      <vt:lpstr>system-ui</vt:lpstr>
      <vt:lpstr>Wingdings</vt:lpstr>
      <vt:lpstr>LeafVTI</vt:lpstr>
      <vt:lpstr>The Guilty Woman</vt:lpstr>
      <vt:lpstr>i. The sinner and her guilt</vt:lpstr>
      <vt:lpstr> As it is written: “There is no one righteous, not even one; there is no one who understands;     there is no one who seeks God. All have turned away; they have together become worthless. there is no one who does good, not even one.” “Their throats are open graves;  their tongues practice deceit.” “The poison of vipers is on their lips.”      “Their mouths are full of cursing and bitterness.”  “Their feet are swift to shed blood; ruin and misery mark their ways, and the way of peace they do not know.” “There is no fear of God before their eyes.”  Romans 3:10-18 NIV </vt:lpstr>
      <vt:lpstr>i. The sinner and her guilt</vt:lpstr>
      <vt:lpstr>i. The sinner and her guilt</vt:lpstr>
      <vt:lpstr>II. THE SOLICITORS AND THEIR DECEIT </vt:lpstr>
      <vt:lpstr>II. THE SOLICITORS AND THEIR DECEIT </vt:lpstr>
      <vt:lpstr>II. THE SOLICITORS AND THEIR DECEIT </vt:lpstr>
      <vt:lpstr> III. THE SAVIOUR AND HIS GRACE</vt:lpstr>
      <vt:lpstr>NO SINNER IS TOO FAR GONE…. NO ONE’S GUILT IS TOO DEEP…. NO ONE IS BEYOND THE REACH OF THE GRACE OF GOD!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Lalonde</dc:creator>
  <cp:lastModifiedBy>Victor Lalonde</cp:lastModifiedBy>
  <cp:revision>4</cp:revision>
  <dcterms:created xsi:type="dcterms:W3CDTF">2024-11-15T04:28:35Z</dcterms:created>
  <dcterms:modified xsi:type="dcterms:W3CDTF">2024-11-16T02:25:44Z</dcterms:modified>
</cp:coreProperties>
</file>