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Monday, October 25,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48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Monday, October 25,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2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Monday, October 25,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79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61D2-B1D9-437E-B413-7DCDF3BAB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D3131-22B0-4D15-9C2A-3E43B1734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128B1-BEFD-4CB2-B59A-14FFF2DA5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A4D2C-AFD5-44B3-80A1-F58875BEC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44A8C-ACA9-43F3-9BA8-48082FC03B63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52E4B-5BDF-41AD-941E-F1420D4B3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B02E1-FA82-4915-9EF3-52216B41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562F5-122B-4DE0-BB1D-94A09FA25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13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Monday, October 25,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9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Monday, October 25,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87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Monday, October 25,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6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Monday, October 25,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36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Monday, October 25,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47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Monday, October 25,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9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Monday, October 25,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10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Monday, October 25,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3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Monday, October 25,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2197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13B527-9DC8-4C22-9996-494CCACDD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9A30D-4DF8-4AB9-A2C1-76978EC1A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4D318-0874-410E-AE5E-9CCACB4091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44A8C-ACA9-43F3-9BA8-48082FC03B63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6B635-B9CB-4F55-9777-81B86B09B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EEA8A-8563-43DF-90EB-730B637EB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562F5-122B-4DE0-BB1D-94A09FA25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9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A35C5297-7623-44A6-B13A-4424C8257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666E46BD-1D93-4B75-A1AD-F8DCF32C3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191524-2C81-45C7-B3FD-D992833B7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0" y="728663"/>
            <a:ext cx="5015638" cy="2795737"/>
          </a:xfrm>
        </p:spPr>
        <p:txBody>
          <a:bodyPr>
            <a:normAutofit/>
          </a:bodyPr>
          <a:lstStyle/>
          <a:p>
            <a:r>
              <a:rPr lang="en-US"/>
              <a:t>The Mission of Fountaingate –Part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011CB-D310-4328-BDD0-8E2C83859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0" y="3830399"/>
            <a:ext cx="5015638" cy="2298938"/>
          </a:xfrm>
        </p:spPr>
        <p:txBody>
          <a:bodyPr>
            <a:normAutofit/>
          </a:bodyPr>
          <a:lstStyle/>
          <a:p>
            <a:r>
              <a:rPr lang="en-US"/>
              <a:t>Gently Offering Health</a:t>
            </a:r>
          </a:p>
          <a:p>
            <a:endParaRPr lang="en-US"/>
          </a:p>
        </p:txBody>
      </p:sp>
      <p:pic>
        <p:nvPicPr>
          <p:cNvPr id="7" name="Picture 6" descr="Close-up of a person's hands&#10;&#10;Description automatically generated with medium confidence">
            <a:extLst>
              <a:ext uri="{FF2B5EF4-FFF2-40B4-BE49-F238E27FC236}">
                <a16:creationId xmlns:a16="http://schemas.microsoft.com/office/drawing/2014/main" id="{FB7EAE54-055E-4DE5-BB73-3C8214056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4" b="6442"/>
          <a:stretch/>
        </p:blipFill>
        <p:spPr>
          <a:xfrm>
            <a:off x="626541" y="728663"/>
            <a:ext cx="5437859" cy="5013504"/>
          </a:xfrm>
          <a:custGeom>
            <a:avLst/>
            <a:gdLst/>
            <a:ahLst/>
            <a:cxnLst/>
            <a:rect l="l" t="t" r="r" b="b"/>
            <a:pathLst>
              <a:path w="5437859" h="5358727">
                <a:moveTo>
                  <a:pt x="2442245" y="12"/>
                </a:moveTo>
                <a:cubicBezTo>
                  <a:pt x="2708249" y="-1139"/>
                  <a:pt x="3417096" y="86121"/>
                  <a:pt x="3772502" y="222641"/>
                </a:cubicBezTo>
                <a:cubicBezTo>
                  <a:pt x="4178135" y="378663"/>
                  <a:pt x="4516888" y="502516"/>
                  <a:pt x="4794198" y="943240"/>
                </a:cubicBezTo>
                <a:cubicBezTo>
                  <a:pt x="5070964" y="1383427"/>
                  <a:pt x="5480948" y="2332430"/>
                  <a:pt x="5434186" y="2864301"/>
                </a:cubicBezTo>
                <a:cubicBezTo>
                  <a:pt x="5387424" y="3395099"/>
                  <a:pt x="5199832" y="3941446"/>
                  <a:pt x="4762661" y="4378953"/>
                </a:cubicBezTo>
                <a:cubicBezTo>
                  <a:pt x="4309722" y="4878654"/>
                  <a:pt x="3935081" y="5128505"/>
                  <a:pt x="3497910" y="5222333"/>
                </a:cubicBezTo>
                <a:cubicBezTo>
                  <a:pt x="3184713" y="5265762"/>
                  <a:pt x="2870973" y="5385861"/>
                  <a:pt x="2557776" y="5353156"/>
                </a:cubicBezTo>
                <a:cubicBezTo>
                  <a:pt x="2244579" y="5320450"/>
                  <a:pt x="1751402" y="5242707"/>
                  <a:pt x="1374043" y="5019128"/>
                </a:cubicBezTo>
                <a:cubicBezTo>
                  <a:pt x="1108696" y="4831472"/>
                  <a:pt x="796586" y="4519963"/>
                  <a:pt x="483933" y="4019189"/>
                </a:cubicBezTo>
                <a:cubicBezTo>
                  <a:pt x="171824" y="3582755"/>
                  <a:pt x="0" y="3082518"/>
                  <a:pt x="0" y="2536171"/>
                </a:cubicBezTo>
                <a:cubicBezTo>
                  <a:pt x="0" y="2411246"/>
                  <a:pt x="296885" y="1177542"/>
                  <a:pt x="749280" y="771132"/>
                </a:cubicBezTo>
                <a:cubicBezTo>
                  <a:pt x="1202764" y="365259"/>
                  <a:pt x="1858520" y="99860"/>
                  <a:pt x="2357678" y="6032"/>
                </a:cubicBezTo>
                <a:cubicBezTo>
                  <a:pt x="2375281" y="2145"/>
                  <a:pt x="2404244" y="176"/>
                  <a:pt x="2442245" y="1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155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2BD42-A827-47F7-AB3E-B8B16BA97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00" y="439315"/>
            <a:ext cx="11011000" cy="1537253"/>
          </a:xfrm>
          <a:solidFill>
            <a:schemeClr val="accent3">
              <a:lumMod val="75000"/>
            </a:schemeClr>
          </a:solidFill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b="1" dirty="0"/>
              <a:t>“Do you not know that your  bodies are temples of the Holy Spirit who is in you, whom you have received from God? You are not your own.” – 1 Corinthians 6:19 </a:t>
            </a:r>
          </a:p>
        </p:txBody>
      </p:sp>
      <p:pic>
        <p:nvPicPr>
          <p:cNvPr id="6" name="Content Placeholder 5" descr="A picture containing food, indoor, fruit&#10;&#10;Description automatically generated">
            <a:extLst>
              <a:ext uri="{FF2B5EF4-FFF2-40B4-BE49-F238E27FC236}">
                <a16:creationId xmlns:a16="http://schemas.microsoft.com/office/drawing/2014/main" id="{9931B1B5-6246-4AA6-89EC-53F6E8F2C7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0" y="2351980"/>
            <a:ext cx="2949024" cy="1958393"/>
          </a:xfrm>
        </p:spPr>
      </p:pic>
      <p:pic>
        <p:nvPicPr>
          <p:cNvPr id="8" name="Content Placeholder 7" descr="A person and person walking a dog on a path in a park&#10;&#10;Description automatically generated with medium confidence">
            <a:extLst>
              <a:ext uri="{FF2B5EF4-FFF2-40B4-BE49-F238E27FC236}">
                <a16:creationId xmlns:a16="http://schemas.microsoft.com/office/drawing/2014/main" id="{93259317-99CB-44E3-AD67-7F0DD71462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0" y="4685785"/>
            <a:ext cx="2954450" cy="1958393"/>
          </a:xfrm>
        </p:spPr>
      </p:pic>
      <p:pic>
        <p:nvPicPr>
          <p:cNvPr id="10" name="Picture 9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7B3BFFF-188F-456D-BB37-029843128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472" y="2643498"/>
            <a:ext cx="5000625" cy="3333750"/>
          </a:xfrm>
          <a:prstGeom prst="rect">
            <a:avLst/>
          </a:prstGeom>
        </p:spPr>
      </p:pic>
      <p:pic>
        <p:nvPicPr>
          <p:cNvPr id="12" name="Picture 11" descr="A picture containing person, sport, young, child&#10;&#10;Description automatically generated">
            <a:extLst>
              <a:ext uri="{FF2B5EF4-FFF2-40B4-BE49-F238E27FC236}">
                <a16:creationId xmlns:a16="http://schemas.microsoft.com/office/drawing/2014/main" id="{4CCEEECB-8CB6-4836-BE1C-A362251A1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93" y="2351981"/>
            <a:ext cx="3278699" cy="2199187"/>
          </a:xfrm>
          <a:prstGeom prst="rect">
            <a:avLst/>
          </a:prstGeom>
        </p:spPr>
      </p:pic>
      <p:pic>
        <p:nvPicPr>
          <p:cNvPr id="14" name="Picture 13" descr="A cat wearing a mask&#10;&#10;Description automatically generated with low confidence">
            <a:extLst>
              <a:ext uri="{FF2B5EF4-FFF2-40B4-BE49-F238E27FC236}">
                <a16:creationId xmlns:a16="http://schemas.microsoft.com/office/drawing/2014/main" id="{EBDA589F-933A-42AD-8CD8-DBD105E56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92" y="4685785"/>
            <a:ext cx="3278699" cy="199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38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F6D1C383-8851-4821-B62A-01B40041D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4A6DE01-4E37-4075-BC03-89FC2D32A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50998-B644-4ED0-A2FF-A9817F6D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47" y="1942882"/>
            <a:ext cx="5015638" cy="2585323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5600" b="1" u="sng" spc="-100" dirty="0"/>
              <a:t>II. Emotional &amp; Relational Health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E4089E-2454-4227-830F-322AB9D8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136477"/>
            <a:ext cx="2088038" cy="719230"/>
            <a:chOff x="4532666" y="505937"/>
            <a:chExt cx="2981730" cy="1027064"/>
          </a:xfrm>
        </p:grpSpPr>
        <p:sp>
          <p:nvSpPr>
            <p:cNvPr id="52" name="Freeform 78">
              <a:extLst>
                <a:ext uri="{FF2B5EF4-FFF2-40B4-BE49-F238E27FC236}">
                  <a16:creationId xmlns:a16="http://schemas.microsoft.com/office/drawing/2014/main" id="{B6795882-4013-42EB-AED8-51FFEEC195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3" name="Freeform 79">
              <a:extLst>
                <a:ext uri="{FF2B5EF4-FFF2-40B4-BE49-F238E27FC236}">
                  <a16:creationId xmlns:a16="http://schemas.microsoft.com/office/drawing/2014/main" id="{EAC7DF46-0151-4635-B8AA-C38145ED1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4" name="Freeform 85">
              <a:extLst>
                <a:ext uri="{FF2B5EF4-FFF2-40B4-BE49-F238E27FC236}">
                  <a16:creationId xmlns:a16="http://schemas.microsoft.com/office/drawing/2014/main" id="{AFCE9351-12EE-4297-9B83-C79712116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6" name="Content Placeholder 5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412DD3DC-F947-439A-A2C7-390A60DC97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1" r="2287" b="1"/>
          <a:stretch/>
        </p:blipFill>
        <p:spPr>
          <a:xfrm>
            <a:off x="6658499" y="349878"/>
            <a:ext cx="4553451" cy="2986162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76B9236-A7DE-4153-A6C7-09D97EF9E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7" y="5646022"/>
            <a:ext cx="2117174" cy="588806"/>
            <a:chOff x="4549904" y="5078157"/>
            <a:chExt cx="3023338" cy="840818"/>
          </a:xfrm>
        </p:grpSpPr>
        <p:sp>
          <p:nvSpPr>
            <p:cNvPr id="57" name="Freeform 80">
              <a:extLst>
                <a:ext uri="{FF2B5EF4-FFF2-40B4-BE49-F238E27FC236}">
                  <a16:creationId xmlns:a16="http://schemas.microsoft.com/office/drawing/2014/main" id="{66CF5538-BF6C-4A04-A378-87B2401E74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8" name="Freeform 84">
              <a:extLst>
                <a:ext uri="{FF2B5EF4-FFF2-40B4-BE49-F238E27FC236}">
                  <a16:creationId xmlns:a16="http://schemas.microsoft.com/office/drawing/2014/main" id="{6939BDDA-EB16-4A77-8CA5-9D25AF176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9" name="Freeform 87">
              <a:extLst>
                <a:ext uri="{FF2B5EF4-FFF2-40B4-BE49-F238E27FC236}">
                  <a16:creationId xmlns:a16="http://schemas.microsoft.com/office/drawing/2014/main" id="{F8420009-5C83-4606-A57B-C54FCA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8" name="Content Placeholder 7" descr="A person kissing a person on the cheek&#10;&#10;Description automatically generated with medium confidence">
            <a:extLst>
              <a:ext uri="{FF2B5EF4-FFF2-40B4-BE49-F238E27FC236}">
                <a16:creationId xmlns:a16="http://schemas.microsoft.com/office/drawing/2014/main" id="{3D76E560-4782-46D0-8CF7-FA12A77C5C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r="8843" b="1"/>
          <a:stretch/>
        </p:blipFill>
        <p:spPr>
          <a:xfrm>
            <a:off x="6658499" y="3521961"/>
            <a:ext cx="4553451" cy="2903454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6321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BDD06-FE9B-47D5-8501-31A5180F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77" y="309711"/>
            <a:ext cx="3542511" cy="1477328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/>
              <a:t>a) </a:t>
            </a:r>
            <a:r>
              <a:rPr lang="en-US" sz="4400" b="1" i="1" u="sng" dirty="0"/>
              <a:t>Emotional Health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CD04CC51-6AA2-46CD-B233-9B8063C13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086" y="619200"/>
            <a:ext cx="6458906" cy="4642338"/>
          </a:xfr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4BED2181-C411-4238-881B-015B8ECC1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02" y="1988860"/>
            <a:ext cx="4249940" cy="42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08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9D9F103-7A2C-4DEF-9BDD-E97BADDCE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5E1A83-4C4B-4B83-92AB-289F0A8E3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6DD732-232D-44A2-BBED-CB25C8F84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80" y="438785"/>
            <a:ext cx="2500278" cy="1477328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sz="4800" u="sng" dirty="0"/>
              <a:t>1. PRAY</a:t>
            </a:r>
            <a:endParaRPr lang="en-US" sz="3600" u="sn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71040-9B40-4F4F-B1B1-B2CFD0070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76246" y="295422"/>
            <a:ext cx="8072079" cy="1620691"/>
          </a:xfrm>
          <a:solidFill>
            <a:schemeClr val="bg2">
              <a:lumMod val="75000"/>
              <a:lumOff val="25000"/>
            </a:schemeClr>
          </a:solidFill>
          <a:ln w="38100">
            <a:solidFill>
              <a:schemeClr val="bg2">
                <a:lumMod val="50000"/>
                <a:lumOff val="50000"/>
              </a:schemeClr>
            </a:solidFill>
          </a:ln>
        </p:spPr>
        <p:txBody>
          <a:bodyPr vert="horz" lIns="0" tIns="0" rIns="0" bIns="0" rtlCol="0">
            <a:normAutofit fontScale="92500"/>
          </a:bodyPr>
          <a:lstStyle/>
          <a:p>
            <a:pPr algn="ctr"/>
            <a:r>
              <a:rPr lang="en-US" sz="2400" b="1" dirty="0"/>
              <a:t>“This is the confidence we have in approaching God: That if we ask anything according to His will, He hears us. </a:t>
            </a:r>
          </a:p>
          <a:p>
            <a:pPr algn="ctr"/>
            <a:r>
              <a:rPr lang="en-US" sz="2400" b="1" dirty="0"/>
              <a:t>-1 John 5:14</a:t>
            </a: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27C1BEB-0B53-40C1-BFC6-73739970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 flipH="1">
            <a:off x="4524373" y="-809624"/>
            <a:ext cx="3143251" cy="12192000"/>
          </a:xfrm>
          <a:custGeom>
            <a:avLst/>
            <a:gdLst>
              <a:gd name="connsiteX0" fmla="*/ 508 w 2932134"/>
              <a:gd name="connsiteY0" fmla="*/ 4431100 h 12192000"/>
              <a:gd name="connsiteX1" fmla="*/ 137030 w 2932134"/>
              <a:gd name="connsiteY1" fmla="*/ 177371 h 12192000"/>
              <a:gd name="connsiteX2" fmla="*/ 145443 w 2932134"/>
              <a:gd name="connsiteY2" fmla="*/ 0 h 12192000"/>
              <a:gd name="connsiteX3" fmla="*/ 2932134 w 2932134"/>
              <a:gd name="connsiteY3" fmla="*/ 0 h 12192000"/>
              <a:gd name="connsiteX4" fmla="*/ 2932133 w 2932134"/>
              <a:gd name="connsiteY4" fmla="*/ 12192000 h 12192000"/>
              <a:gd name="connsiteX5" fmla="*/ 172151 w 2932134"/>
              <a:gd name="connsiteY5" fmla="*/ 12192000 h 12192000"/>
              <a:gd name="connsiteX6" fmla="*/ 169761 w 2932134"/>
              <a:gd name="connsiteY6" fmla="*/ 12180928 h 12192000"/>
              <a:gd name="connsiteX7" fmla="*/ 169761 w 2932134"/>
              <a:gd name="connsiteY7" fmla="*/ 7234593 h 12192000"/>
              <a:gd name="connsiteX8" fmla="*/ 508 w 2932134"/>
              <a:gd name="connsiteY8" fmla="*/ 44311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2134" h="12192000">
                <a:moveTo>
                  <a:pt x="508" y="4431100"/>
                </a:moveTo>
                <a:cubicBezTo>
                  <a:pt x="-7698" y="2846728"/>
                  <a:pt x="85554" y="1238574"/>
                  <a:pt x="137030" y="177371"/>
                </a:cubicBezTo>
                <a:lnTo>
                  <a:pt x="145443" y="0"/>
                </a:lnTo>
                <a:lnTo>
                  <a:pt x="2932134" y="0"/>
                </a:lnTo>
                <a:lnTo>
                  <a:pt x="2932133" y="12192000"/>
                </a:lnTo>
                <a:lnTo>
                  <a:pt x="172151" y="12192000"/>
                </a:lnTo>
                <a:lnTo>
                  <a:pt x="169761" y="12180928"/>
                </a:lnTo>
                <a:cubicBezTo>
                  <a:pt x="169761" y="11800439"/>
                  <a:pt x="169761" y="10278492"/>
                  <a:pt x="169761" y="7234593"/>
                </a:cubicBezTo>
                <a:cubicBezTo>
                  <a:pt x="50398" y="6402277"/>
                  <a:pt x="5637" y="5421334"/>
                  <a:pt x="508" y="443110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" name="Content Placeholder 5" descr="A picture containing person, eating, talking, outdoor&#10;&#10;Description automatically generated">
            <a:extLst>
              <a:ext uri="{FF2B5EF4-FFF2-40B4-BE49-F238E27FC236}">
                <a16:creationId xmlns:a16="http://schemas.microsoft.com/office/drawing/2014/main" id="{4BC3B2EF-47A2-49EE-890F-1A385CFCB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5" b="22199"/>
          <a:stretch/>
        </p:blipFill>
        <p:spPr>
          <a:xfrm>
            <a:off x="536980" y="2250831"/>
            <a:ext cx="10923181" cy="4121834"/>
          </a:xfrm>
          <a:custGeom>
            <a:avLst/>
            <a:gdLst/>
            <a:ahLst/>
            <a:cxnLst/>
            <a:rect l="l" t="t" r="r" b="b"/>
            <a:pathLst>
              <a:path w="10923181" h="3619482">
                <a:moveTo>
                  <a:pt x="5162684" y="70"/>
                </a:moveTo>
                <a:cubicBezTo>
                  <a:pt x="5873377" y="-1471"/>
                  <a:pt x="6711399" y="23189"/>
                  <a:pt x="7311018" y="23189"/>
                </a:cubicBezTo>
                <a:cubicBezTo>
                  <a:pt x="8120143" y="34150"/>
                  <a:pt x="8726986" y="45110"/>
                  <a:pt x="9276035" y="34150"/>
                </a:cubicBezTo>
                <a:cubicBezTo>
                  <a:pt x="9969570" y="23189"/>
                  <a:pt x="10923181" y="691768"/>
                  <a:pt x="10923181" y="1908361"/>
                </a:cubicBezTo>
                <a:cubicBezTo>
                  <a:pt x="10923181" y="2357733"/>
                  <a:pt x="10730532" y="2796145"/>
                  <a:pt x="10537884" y="3015351"/>
                </a:cubicBezTo>
                <a:cubicBezTo>
                  <a:pt x="10345235" y="3234557"/>
                  <a:pt x="9767289" y="3530485"/>
                  <a:pt x="9468683" y="3563366"/>
                </a:cubicBezTo>
                <a:cubicBezTo>
                  <a:pt x="9227873" y="3596247"/>
                  <a:pt x="8245364" y="3519525"/>
                  <a:pt x="8004553" y="3574326"/>
                </a:cubicBezTo>
                <a:cubicBezTo>
                  <a:pt x="7763743" y="3618167"/>
                  <a:pt x="5596445" y="3574326"/>
                  <a:pt x="5076293" y="3607207"/>
                </a:cubicBezTo>
                <a:cubicBezTo>
                  <a:pt x="4556142" y="3651048"/>
                  <a:pt x="2042076" y="3563366"/>
                  <a:pt x="1753103" y="3563366"/>
                </a:cubicBezTo>
                <a:cubicBezTo>
                  <a:pt x="1454498" y="3563366"/>
                  <a:pt x="1454498" y="3563366"/>
                  <a:pt x="1454498" y="3563366"/>
                </a:cubicBezTo>
                <a:cubicBezTo>
                  <a:pt x="876552" y="3453763"/>
                  <a:pt x="491254" y="3234557"/>
                  <a:pt x="298605" y="3015351"/>
                </a:cubicBezTo>
                <a:cubicBezTo>
                  <a:pt x="96324" y="2686542"/>
                  <a:pt x="0" y="2357733"/>
                  <a:pt x="0" y="1689155"/>
                </a:cubicBezTo>
                <a:cubicBezTo>
                  <a:pt x="0" y="1141140"/>
                  <a:pt x="96324" y="812331"/>
                  <a:pt x="394930" y="582165"/>
                </a:cubicBezTo>
                <a:cubicBezTo>
                  <a:pt x="587579" y="362959"/>
                  <a:pt x="1165525" y="67031"/>
                  <a:pt x="1550822" y="34150"/>
                </a:cubicBezTo>
                <a:cubicBezTo>
                  <a:pt x="1945752" y="1269"/>
                  <a:pt x="2600758" y="88951"/>
                  <a:pt x="4507980" y="12229"/>
                </a:cubicBezTo>
                <a:cubicBezTo>
                  <a:pt x="4703037" y="4009"/>
                  <a:pt x="4925787" y="584"/>
                  <a:pt x="5162684" y="7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459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ED9E2D9-EE69-4775-8CE5-9EAC35AD2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75B673-1FA7-415E-8B2E-7A0550C8B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1898CC-B470-4F46-A76A-B5749980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982" y="532136"/>
            <a:ext cx="4663759" cy="1477328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/>
            <a:r>
              <a:rPr lang="en-US" sz="4000" b="1" u="sng" dirty="0"/>
              <a:t>2. READ YOUR BIBLE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EDA50DE9-1803-4DC0-9211-B87236F77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0" r="20720" b="-1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F5A7B-C4CF-4C6B-8CDE-F3AA40E99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8278" y="2541600"/>
            <a:ext cx="5183684" cy="3366831"/>
          </a:xfrm>
          <a:solidFill>
            <a:schemeClr val="bg2">
              <a:lumMod val="75000"/>
              <a:lumOff val="25000"/>
            </a:schemeClr>
          </a:solidFill>
          <a:ln w="38100">
            <a:solidFill>
              <a:schemeClr val="bg2">
                <a:lumMod val="50000"/>
                <a:lumOff val="50000"/>
              </a:schemeClr>
            </a:solidFill>
          </a:ln>
        </p:spPr>
        <p:txBody>
          <a:bodyPr vert="horz" lIns="0" tIns="0" rIns="0" bIns="0" rtlCol="0">
            <a:normAutofit/>
          </a:bodyPr>
          <a:lstStyle/>
          <a:p>
            <a:pPr algn="ctr"/>
            <a:r>
              <a:rPr lang="en-US" sz="2400" b="1" dirty="0"/>
              <a:t>“I have told you these things, so that in me you may have peace. In this world you will have trouble. But take Heart! I have overcome the World.”</a:t>
            </a:r>
          </a:p>
          <a:p>
            <a:pPr algn="ctr"/>
            <a:r>
              <a:rPr lang="en-US" sz="2400" b="1" dirty="0"/>
              <a:t>-John 16:33</a:t>
            </a:r>
          </a:p>
        </p:txBody>
      </p:sp>
    </p:spTree>
    <p:extLst>
      <p:ext uri="{BB962C8B-B14F-4D97-AF65-F5344CB8AC3E}">
        <p14:creationId xmlns:p14="http://schemas.microsoft.com/office/powerpoint/2010/main" val="3858311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765E-4E82-48C9-9C07-F724EEC9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88" y="619200"/>
            <a:ext cx="5148250" cy="710197"/>
          </a:xfrm>
        </p:spPr>
        <p:txBody>
          <a:bodyPr>
            <a:normAutofit/>
          </a:bodyPr>
          <a:lstStyle/>
          <a:p>
            <a:r>
              <a:rPr lang="en-US" sz="3600" b="1" dirty="0"/>
              <a:t>The Bible teaches us….</a:t>
            </a:r>
          </a:p>
        </p:txBody>
      </p:sp>
      <p:pic>
        <p:nvPicPr>
          <p:cNvPr id="6" name="Content Placeholder 5" descr="A bird flying in the sky&#10;&#10;Description automatically generated">
            <a:extLst>
              <a:ext uri="{FF2B5EF4-FFF2-40B4-BE49-F238E27FC236}">
                <a16:creationId xmlns:a16="http://schemas.microsoft.com/office/drawing/2014/main" id="{32DF72A3-5574-46C5-99F8-BFB7A9B898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49" y="1667415"/>
            <a:ext cx="5148250" cy="3861188"/>
          </a:xfrm>
        </p:spPr>
      </p:pic>
      <p:pic>
        <p:nvPicPr>
          <p:cNvPr id="8" name="Content Placeholder 7" descr="A picture containing text, tree, plant&#10;&#10;Description automatically generated">
            <a:extLst>
              <a:ext uri="{FF2B5EF4-FFF2-40B4-BE49-F238E27FC236}">
                <a16:creationId xmlns:a16="http://schemas.microsoft.com/office/drawing/2014/main" id="{4E50052A-00D3-4B62-B4FA-9B13DD6DAA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1" y="199852"/>
            <a:ext cx="5609351" cy="2935125"/>
          </a:xfr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33878584-165A-44E2-B43F-22BA3D474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30" y="3309801"/>
            <a:ext cx="4880611" cy="325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10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BB3780B-63EB-450D-A804-D6AA12F9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0847A5-A329-48CD-B3A7-3892FF6DA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7E0D14-9109-4621-A9C0-7C63A1D59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/>
            <a:r>
              <a:rPr lang="en-US" sz="4000" b="1" u="sng" dirty="0"/>
              <a:t>3. JOURNAL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FBB35-8B43-4E82-B29F-4F74DE868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5138" y="2345636"/>
            <a:ext cx="5336824" cy="3412238"/>
          </a:xfrm>
          <a:solidFill>
            <a:schemeClr val="bg2">
              <a:lumMod val="75000"/>
              <a:lumOff val="25000"/>
            </a:schemeClr>
          </a:solidFill>
          <a:ln w="38100">
            <a:solidFill>
              <a:schemeClr val="bg2">
                <a:lumMod val="50000"/>
                <a:lumOff val="50000"/>
              </a:schemeClr>
            </a:solidFill>
          </a:ln>
        </p:spPr>
        <p:txBody>
          <a:bodyPr vert="horz" lIns="0" tIns="0" rIns="0" bIns="0" rtlCol="0">
            <a:normAutofit/>
          </a:bodyPr>
          <a:lstStyle/>
          <a:p>
            <a:pPr algn="ctr"/>
            <a:r>
              <a:rPr lang="en-US" sz="2400" b="1" dirty="0"/>
              <a:t>“On that night the king could not sleep. And he gave orders to bring the book of memorable deeds, the chronicles, and they were read before the king.”</a:t>
            </a:r>
          </a:p>
          <a:p>
            <a:pPr algn="ctr"/>
            <a:r>
              <a:rPr lang="en-US" sz="2400" b="1" dirty="0"/>
              <a:t>-Esther 6:1</a:t>
            </a:r>
          </a:p>
        </p:txBody>
      </p:sp>
      <p:pic>
        <p:nvPicPr>
          <p:cNvPr id="6" name="Content Placeholder 5" descr="A notebook with a pen&#10;&#10;Description automatically generated with low confidence">
            <a:extLst>
              <a:ext uri="{FF2B5EF4-FFF2-40B4-BE49-F238E27FC236}">
                <a16:creationId xmlns:a16="http://schemas.microsoft.com/office/drawing/2014/main" id="{630A7BDF-B5CD-4706-87CB-3CF42C742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r="18591" b="1"/>
          <a:stretch/>
        </p:blipFill>
        <p:spPr>
          <a:xfrm>
            <a:off x="6257657" y="566767"/>
            <a:ext cx="5559205" cy="5404109"/>
          </a:xfrm>
          <a:custGeom>
            <a:avLst/>
            <a:gdLst/>
            <a:ahLst/>
            <a:cxnLst/>
            <a:rect l="l" t="t" r="r" b="b"/>
            <a:pathLst>
              <a:path w="5361537" h="5404109">
                <a:moveTo>
                  <a:pt x="2870828" y="1041"/>
                </a:moveTo>
                <a:cubicBezTo>
                  <a:pt x="3203581" y="14830"/>
                  <a:pt x="3513736" y="163111"/>
                  <a:pt x="3800184" y="290250"/>
                </a:cubicBezTo>
                <a:cubicBezTo>
                  <a:pt x="4171154" y="479730"/>
                  <a:pt x="4508586" y="661721"/>
                  <a:pt x="4702438" y="1026076"/>
                </a:cubicBezTo>
                <a:lnTo>
                  <a:pt x="4959549" y="1326248"/>
                </a:lnTo>
                <a:cubicBezTo>
                  <a:pt x="5129003" y="1601579"/>
                  <a:pt x="5186377" y="1874538"/>
                  <a:pt x="5266423" y="2173276"/>
                </a:cubicBezTo>
                <a:cubicBezTo>
                  <a:pt x="5322579" y="2382854"/>
                  <a:pt x="5370498" y="2561686"/>
                  <a:pt x="5358128" y="2694064"/>
                </a:cubicBezTo>
                <a:cubicBezTo>
                  <a:pt x="5387135" y="3102588"/>
                  <a:pt x="5225012" y="3513996"/>
                  <a:pt x="5101614" y="3771685"/>
                </a:cubicBezTo>
                <a:cubicBezTo>
                  <a:pt x="4997551" y="4040670"/>
                  <a:pt x="4756585" y="4494622"/>
                  <a:pt x="4442699" y="4781934"/>
                </a:cubicBezTo>
                <a:cubicBezTo>
                  <a:pt x="4128813" y="5069245"/>
                  <a:pt x="3867535" y="5122778"/>
                  <a:pt x="3526897" y="5225036"/>
                </a:cubicBezTo>
                <a:cubicBezTo>
                  <a:pt x="3186396" y="5327806"/>
                  <a:pt x="2777866" y="5432329"/>
                  <a:pt x="2398771" y="5397154"/>
                </a:cubicBezTo>
                <a:cubicBezTo>
                  <a:pt x="2019540" y="5361468"/>
                  <a:pt x="1637694" y="5196321"/>
                  <a:pt x="1251137" y="5011566"/>
                </a:cubicBezTo>
                <a:cubicBezTo>
                  <a:pt x="928921" y="4825498"/>
                  <a:pt x="428548" y="4335676"/>
                  <a:pt x="348364" y="4036426"/>
                </a:cubicBezTo>
                <a:cubicBezTo>
                  <a:pt x="268180" y="3737176"/>
                  <a:pt x="-82248" y="2964977"/>
                  <a:pt x="17820" y="2441683"/>
                </a:cubicBezTo>
                <a:cubicBezTo>
                  <a:pt x="117889" y="1918389"/>
                  <a:pt x="122569" y="1757316"/>
                  <a:pt x="362894" y="1276624"/>
                </a:cubicBezTo>
                <a:cubicBezTo>
                  <a:pt x="659155" y="828176"/>
                  <a:pt x="1338551" y="373177"/>
                  <a:pt x="1764257" y="227256"/>
                </a:cubicBezTo>
                <a:cubicBezTo>
                  <a:pt x="2005919" y="114722"/>
                  <a:pt x="2440806" y="61902"/>
                  <a:pt x="2530583" y="37846"/>
                </a:cubicBezTo>
                <a:cubicBezTo>
                  <a:pt x="2646482" y="6791"/>
                  <a:pt x="2759910" y="-3556"/>
                  <a:pt x="2870828" y="1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0201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ED9E2D9-EE69-4775-8CE5-9EAC35AD2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75B673-1FA7-415E-8B2E-7A0550C8B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A61EA4-B414-4181-8FDA-637398CC7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619200"/>
            <a:ext cx="4991961" cy="1477328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/>
            <a:r>
              <a:rPr lang="en-US" sz="4400" b="1" u="sng" dirty="0"/>
              <a:t>4. REST</a:t>
            </a:r>
          </a:p>
        </p:txBody>
      </p:sp>
      <p:pic>
        <p:nvPicPr>
          <p:cNvPr id="6" name="Content Placeholder 5" descr="A person and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7F0B98C2-3AA9-46B3-AE6E-57F414471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6" r="19580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E669D-CCEB-4178-900F-095D7443F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0000" y="2541600"/>
            <a:ext cx="4991962" cy="3216273"/>
          </a:xfrm>
          <a:solidFill>
            <a:schemeClr val="bg2">
              <a:lumMod val="75000"/>
              <a:lumOff val="25000"/>
            </a:schemeClr>
          </a:solidFill>
          <a:ln w="28575">
            <a:solidFill>
              <a:srgbClr val="00B0F0"/>
            </a:solidFill>
          </a:ln>
        </p:spPr>
        <p:txBody>
          <a:bodyPr vert="horz" lIns="0" tIns="0" rIns="0" bIns="0" rtlCol="0">
            <a:normAutofit/>
          </a:bodyPr>
          <a:lstStyle/>
          <a:p>
            <a:pPr algn="ctr"/>
            <a:r>
              <a:rPr lang="en-US" sz="2800" b="1" dirty="0"/>
              <a:t>“By the seventh day God had finished the work He had been doing; on the seventh day He rested from all His work.”</a:t>
            </a:r>
          </a:p>
          <a:p>
            <a:pPr algn="ctr"/>
            <a:r>
              <a:rPr lang="en-US" sz="2800" b="1" dirty="0"/>
              <a:t>-Genesis 2:2</a:t>
            </a:r>
          </a:p>
        </p:txBody>
      </p:sp>
    </p:spTree>
    <p:extLst>
      <p:ext uri="{BB962C8B-B14F-4D97-AF65-F5344CB8AC3E}">
        <p14:creationId xmlns:p14="http://schemas.microsoft.com/office/powerpoint/2010/main" val="3430633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A3E2477-CB24-4FE6-B9C0-F9800FF83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65638C-2268-4A1B-96C3-95E79EF44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C61E9-A41A-4B3B-9389-A84EB708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17" y="532136"/>
            <a:ext cx="5663513" cy="1477328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/>
            <a:r>
              <a:rPr lang="en-US" sz="3600" b="1" u="sng" dirty="0"/>
              <a:t>5. SEEK PROFESSIONAL HELP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55C5DF-E052-484D-AD46-88CAEECB0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4991962" cy="3216273"/>
          </a:xfrm>
          <a:solidFill>
            <a:schemeClr val="bg2">
              <a:lumMod val="75000"/>
              <a:lumOff val="25000"/>
            </a:schemeClr>
          </a:solidFill>
          <a:ln w="38100">
            <a:solidFill>
              <a:srgbClr val="00B0F0"/>
            </a:solidFill>
          </a:ln>
        </p:spPr>
        <p:txBody>
          <a:bodyPr vert="horz" lIns="0" tIns="0" rIns="0" bIns="0" rtlCol="0">
            <a:normAutofit/>
          </a:bodyPr>
          <a:lstStyle/>
          <a:p>
            <a:pPr algn="ctr"/>
            <a:r>
              <a:rPr lang="en-US" sz="2800" b="1" dirty="0"/>
              <a:t>“For lack of guidance a nation falls, but victory is won through many advisors.”</a:t>
            </a:r>
          </a:p>
          <a:p>
            <a:pPr algn="ctr"/>
            <a:r>
              <a:rPr lang="en-US" sz="2800" b="1" dirty="0"/>
              <a:t>-Proverbs 11:14</a:t>
            </a: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97D0825D-5142-4F4A-A141-3CCD5E99C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5867335" y="533334"/>
            <a:ext cx="6858000" cy="5791331"/>
          </a:xfrm>
          <a:custGeom>
            <a:avLst/>
            <a:gdLst>
              <a:gd name="connsiteX0" fmla="*/ 6858000 w 6858000"/>
              <a:gd name="connsiteY0" fmla="*/ 14535 h 5791331"/>
              <a:gd name="connsiteX1" fmla="*/ 6858000 w 6858000"/>
              <a:gd name="connsiteY1" fmla="*/ 5791331 h 5791331"/>
              <a:gd name="connsiteX2" fmla="*/ 0 w 6858000"/>
              <a:gd name="connsiteY2" fmla="*/ 5791330 h 5791331"/>
              <a:gd name="connsiteX3" fmla="*/ 0 w 6858000"/>
              <a:gd name="connsiteY3" fmla="*/ 0 h 5791331"/>
              <a:gd name="connsiteX4" fmla="*/ 145832 w 6858000"/>
              <a:gd name="connsiteY4" fmla="*/ 1175 h 5791331"/>
              <a:gd name="connsiteX5" fmla="*/ 2611132 w 6858000"/>
              <a:gd name="connsiteY5" fmla="*/ 48625 h 5791331"/>
              <a:gd name="connsiteX6" fmla="*/ 6643031 w 6858000"/>
              <a:gd name="connsiteY6" fmla="*/ 15010 h 57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5791331">
                <a:moveTo>
                  <a:pt x="6858000" y="14535"/>
                </a:moveTo>
                <a:lnTo>
                  <a:pt x="6858000" y="5791331"/>
                </a:lnTo>
                <a:lnTo>
                  <a:pt x="0" y="5791330"/>
                </a:lnTo>
                <a:lnTo>
                  <a:pt x="0" y="0"/>
                </a:lnTo>
                <a:lnTo>
                  <a:pt x="145832" y="1175"/>
                </a:lnTo>
                <a:cubicBezTo>
                  <a:pt x="886907" y="14750"/>
                  <a:pt x="2228596" y="125101"/>
                  <a:pt x="2611132" y="48625"/>
                </a:cubicBezTo>
                <a:cubicBezTo>
                  <a:pt x="2933352" y="-3056"/>
                  <a:pt x="5032814" y="16325"/>
                  <a:pt x="6643031" y="1501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A2016D-386D-456A-9E80-AF8B12407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36" y="458853"/>
            <a:ext cx="4923126" cy="5843473"/>
          </a:xfrm>
          <a:custGeom>
            <a:avLst/>
            <a:gdLst/>
            <a:ahLst/>
            <a:cxnLst/>
            <a:rect l="l" t="t" r="r" b="b"/>
            <a:pathLst>
              <a:path w="4284000" h="5409338">
                <a:moveTo>
                  <a:pt x="0" y="0"/>
                </a:moveTo>
                <a:lnTo>
                  <a:pt x="4284000" y="0"/>
                </a:lnTo>
                <a:lnTo>
                  <a:pt x="4284000" y="5409338"/>
                </a:lnTo>
                <a:lnTo>
                  <a:pt x="0" y="54093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6107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06EED-5D91-491D-A0C7-DA2BE9678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377688"/>
            <a:ext cx="10728322" cy="1126434"/>
          </a:xfrm>
          <a:solidFill>
            <a:schemeClr val="bg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Fountaingate will gently walk you through your struggles, as Jesus did. </a:t>
            </a:r>
          </a:p>
        </p:txBody>
      </p:sp>
      <p:pic>
        <p:nvPicPr>
          <p:cNvPr id="6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id="{FDEBBA4D-52CE-49E5-8FB0-DC249D1F7E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823949"/>
            <a:ext cx="5664021" cy="2529929"/>
          </a:xfrm>
          <a:prstGeom prst="roundRect">
            <a:avLst/>
          </a:prstGeom>
        </p:spPr>
      </p:pic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FF89F4B6-C140-4D58-A365-CC9FDA3EA9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301" y="2005623"/>
            <a:ext cx="4233176" cy="4474689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1442055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C7CD6A-7D09-44CA-BDDA-3CB5C5582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3" y="1259958"/>
            <a:ext cx="3232298" cy="18208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Mission Statement: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6D79E-B0F9-4211-B7A8-C92B82445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6916" y="3479577"/>
            <a:ext cx="3413052" cy="182086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US" sz="3600" b="1" i="1">
                <a:solidFill>
                  <a:schemeClr val="tx1">
                    <a:lumMod val="65000"/>
                    <a:lumOff val="35000"/>
                  </a:schemeClr>
                </a:solidFill>
              </a:rPr>
              <a:t>Gently offering Healing, Health and Hope in a Hurting World</a:t>
            </a:r>
          </a:p>
        </p:txBody>
      </p:sp>
      <p:pic>
        <p:nvPicPr>
          <p:cNvPr id="6" name="Content Placeholder 5" descr="A picture containing wooden, ground, outdoor, wood&#10;&#10;Description automatically generated">
            <a:extLst>
              <a:ext uri="{FF2B5EF4-FFF2-40B4-BE49-F238E27FC236}">
                <a16:creationId xmlns:a16="http://schemas.microsoft.com/office/drawing/2014/main" id="{D1347037-2033-4880-AC51-8CC2A8B66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8" r="-1" b="-1"/>
          <a:stretch/>
        </p:blipFill>
        <p:spPr>
          <a:xfrm>
            <a:off x="6096000" y="1571"/>
            <a:ext cx="6096000" cy="68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46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BDD06-FE9B-47D5-8501-31A5180F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77" y="309711"/>
            <a:ext cx="3542511" cy="1477328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/>
              <a:t>b) </a:t>
            </a:r>
            <a:r>
              <a:rPr lang="en-US" sz="4400" b="1" i="1" u="sng" dirty="0"/>
              <a:t>Relational Health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04CC51-6AA2-46CD-B233-9B8063C13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370" y="619200"/>
            <a:ext cx="5393664" cy="539366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ED2181-C411-4238-881B-015B8ECC1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601" y="2278967"/>
            <a:ext cx="4882279" cy="324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19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8F1775FB-7EFE-4EF2-916B-B8685BB1F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69" y="431187"/>
            <a:ext cx="7994165" cy="599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0258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22F368-138D-4537-B730-F699CA3A8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5336FC-0055-4ABA-BB8E-7AF6FBDC7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07B45E-0AED-41BD-BD05-57AE6338D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567" y="619199"/>
            <a:ext cx="9492866" cy="788666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 algn="ctr"/>
            <a:r>
              <a:rPr lang="en-US" sz="4800" b="1" spc="-100" dirty="0"/>
              <a:t>The Importance of Our Words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20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25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6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7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6" name="Content Placeholder 5" descr="A picture containing shape&#10;&#10;Description automatically generated">
            <a:extLst>
              <a:ext uri="{FF2B5EF4-FFF2-40B4-BE49-F238E27FC236}">
                <a16:creationId xmlns:a16="http://schemas.microsoft.com/office/drawing/2014/main" id="{C98E73F5-6B2B-4ECA-9ABD-7ECF3D5170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68" y="2240280"/>
            <a:ext cx="3528464" cy="3528464"/>
          </a:xfrm>
          <a:custGeom>
            <a:avLst/>
            <a:gdLst/>
            <a:ahLst/>
            <a:cxnLst/>
            <a:rect l="l" t="t" r="r" b="b"/>
            <a:pathLst>
              <a:path w="5184162" h="3131903">
                <a:moveTo>
                  <a:pt x="0" y="0"/>
                </a:moveTo>
                <a:lnTo>
                  <a:pt x="5184162" y="0"/>
                </a:lnTo>
                <a:lnTo>
                  <a:pt x="5184162" y="3131903"/>
                </a:lnTo>
                <a:lnTo>
                  <a:pt x="0" y="3131903"/>
                </a:lnTo>
                <a:close/>
              </a:path>
            </a:pathLst>
          </a:custGeom>
        </p:spPr>
      </p:pic>
      <p:pic>
        <p:nvPicPr>
          <p:cNvPr id="8" name="Content Placeholder 7" descr="A snail on a white background&#10;&#10;Description automatically generated">
            <a:extLst>
              <a:ext uri="{FF2B5EF4-FFF2-40B4-BE49-F238E27FC236}">
                <a16:creationId xmlns:a16="http://schemas.microsoft.com/office/drawing/2014/main" id="{1C0B97A3-AB01-4F8E-A57C-F12C41BC0D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12" y="2360022"/>
            <a:ext cx="6118913" cy="3197132"/>
          </a:xfrm>
          <a:custGeom>
            <a:avLst/>
            <a:gdLst/>
            <a:ahLst/>
            <a:cxnLst/>
            <a:rect l="l" t="t" r="r" b="b"/>
            <a:pathLst>
              <a:path w="5184163" h="3131903">
                <a:moveTo>
                  <a:pt x="0" y="0"/>
                </a:moveTo>
                <a:lnTo>
                  <a:pt x="5184163" y="0"/>
                </a:lnTo>
                <a:lnTo>
                  <a:pt x="5184163" y="3131903"/>
                </a:lnTo>
                <a:lnTo>
                  <a:pt x="0" y="3131903"/>
                </a:ln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61DBDC3E-EFBF-429B-957B-6C76FFB44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5693480" y="359481"/>
            <a:ext cx="805041" cy="12192001"/>
          </a:xfrm>
          <a:custGeom>
            <a:avLst/>
            <a:gdLst>
              <a:gd name="connsiteX0" fmla="*/ 0 w 805041"/>
              <a:gd name="connsiteY0" fmla="*/ 12192001 h 12192001"/>
              <a:gd name="connsiteX1" fmla="*/ 2268 w 805041"/>
              <a:gd name="connsiteY1" fmla="*/ 11635931 h 12192001"/>
              <a:gd name="connsiteX2" fmla="*/ 39265 w 805041"/>
              <a:gd name="connsiteY2" fmla="*/ 9246579 h 12192001"/>
              <a:gd name="connsiteX3" fmla="*/ 79643 w 805041"/>
              <a:gd name="connsiteY3" fmla="*/ 7976300 h 12192001"/>
              <a:gd name="connsiteX4" fmla="*/ 39265 w 805041"/>
              <a:gd name="connsiteY4" fmla="*/ 7150621 h 12192001"/>
              <a:gd name="connsiteX5" fmla="*/ 39265 w 805041"/>
              <a:gd name="connsiteY5" fmla="*/ 6515481 h 12192001"/>
              <a:gd name="connsiteX6" fmla="*/ 39265 w 805041"/>
              <a:gd name="connsiteY6" fmla="*/ 4864121 h 12192001"/>
              <a:gd name="connsiteX7" fmla="*/ 79645 w 805041"/>
              <a:gd name="connsiteY7" fmla="*/ 2958705 h 12192001"/>
              <a:gd name="connsiteX8" fmla="*/ 54260 w 805041"/>
              <a:gd name="connsiteY8" fmla="*/ 203487 h 12192001"/>
              <a:gd name="connsiteX9" fmla="*/ 52385 w 805041"/>
              <a:gd name="connsiteY9" fmla="*/ 0 h 12192001"/>
              <a:gd name="connsiteX10" fmla="*/ 805041 w 805041"/>
              <a:gd name="connsiteY10" fmla="*/ 0 h 12192001"/>
              <a:gd name="connsiteX11" fmla="*/ 805040 w 805041"/>
              <a:gd name="connsiteY11" fmla="*/ 12192001 h 1219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5041" h="12192001">
                <a:moveTo>
                  <a:pt x="0" y="12192001"/>
                </a:moveTo>
                <a:lnTo>
                  <a:pt x="2268" y="11635931"/>
                </a:lnTo>
                <a:cubicBezTo>
                  <a:pt x="6616" y="10932425"/>
                  <a:pt x="16553" y="10139742"/>
                  <a:pt x="39265" y="9246579"/>
                </a:cubicBezTo>
                <a:cubicBezTo>
                  <a:pt x="79643" y="7976300"/>
                  <a:pt x="79643" y="7976300"/>
                  <a:pt x="79643" y="7976300"/>
                </a:cubicBezTo>
                <a:cubicBezTo>
                  <a:pt x="79643" y="7722245"/>
                  <a:pt x="39265" y="7468190"/>
                  <a:pt x="39265" y="7150621"/>
                </a:cubicBezTo>
                <a:cubicBezTo>
                  <a:pt x="39265" y="6833051"/>
                  <a:pt x="39265" y="6578996"/>
                  <a:pt x="39265" y="6515481"/>
                </a:cubicBezTo>
                <a:cubicBezTo>
                  <a:pt x="39265" y="4864121"/>
                  <a:pt x="39265" y="4864121"/>
                  <a:pt x="39265" y="4864121"/>
                </a:cubicBezTo>
                <a:cubicBezTo>
                  <a:pt x="79645" y="2958705"/>
                  <a:pt x="79645" y="2958705"/>
                  <a:pt x="79645" y="2958705"/>
                </a:cubicBezTo>
                <a:cubicBezTo>
                  <a:pt x="68288" y="1726140"/>
                  <a:pt x="60126" y="840233"/>
                  <a:pt x="54260" y="203487"/>
                </a:cubicBezTo>
                <a:lnTo>
                  <a:pt x="52385" y="0"/>
                </a:lnTo>
                <a:lnTo>
                  <a:pt x="805041" y="0"/>
                </a:lnTo>
                <a:lnTo>
                  <a:pt x="805040" y="12192001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88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1">
            <a:extLst>
              <a:ext uri="{FF2B5EF4-FFF2-40B4-BE49-F238E27FC236}">
                <a16:creationId xmlns:a16="http://schemas.microsoft.com/office/drawing/2014/main" id="{54F3A7E8-6DA9-4C2B-ACC8-475F34DAE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5B21CDF0-4D24-4190-9285-9016C19C1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FD91D-0BD8-4CD4-B569-B5AA66210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131" y="1826788"/>
            <a:ext cx="5015638" cy="2075012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5600" b="1" u="sng" spc="-100" dirty="0"/>
              <a:t>III. Financial Health</a:t>
            </a:r>
          </a:p>
        </p:txBody>
      </p:sp>
      <p:pic>
        <p:nvPicPr>
          <p:cNvPr id="5" name="Content Placeholder 4" descr="A black umbrella over a piggybank">
            <a:extLst>
              <a:ext uri="{FF2B5EF4-FFF2-40B4-BE49-F238E27FC236}">
                <a16:creationId xmlns:a16="http://schemas.microsoft.com/office/drawing/2014/main" id="{E8740858-52F5-4FB8-AB99-A0B5D2506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8" r="16253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9" name="Group 15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30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1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2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33" name="Group 20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34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5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6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703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7D7CF97-C693-42F5-AFF2-9C4EBFE0E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7461D8-A691-44CC-94F5-FE4FCE899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E3A5BDFA-B91C-4F23-BB2A-9ADFEE550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5" r="-2" b="-2"/>
          <a:stretch/>
        </p:blipFill>
        <p:spPr>
          <a:xfrm>
            <a:off x="655803" y="566413"/>
            <a:ext cx="10989393" cy="5682768"/>
          </a:xfrm>
          <a:custGeom>
            <a:avLst/>
            <a:gdLst/>
            <a:ahLst/>
            <a:cxnLst/>
            <a:rect l="l" t="t" r="r" b="b"/>
            <a:pathLst>
              <a:path w="10989393" h="5682768">
                <a:moveTo>
                  <a:pt x="8876164" y="0"/>
                </a:moveTo>
                <a:cubicBezTo>
                  <a:pt x="8876164" y="0"/>
                  <a:pt x="8876164" y="0"/>
                  <a:pt x="10361638" y="73232"/>
                </a:cubicBezTo>
                <a:cubicBezTo>
                  <a:pt x="10820117" y="146463"/>
                  <a:pt x="11021848" y="439389"/>
                  <a:pt x="10985170" y="937364"/>
                </a:cubicBezTo>
                <a:cubicBezTo>
                  <a:pt x="10985170" y="937364"/>
                  <a:pt x="10985170" y="937364"/>
                  <a:pt x="10948491" y="1742911"/>
                </a:cubicBezTo>
                <a:cubicBezTo>
                  <a:pt x="10966830" y="2021191"/>
                  <a:pt x="10985170" y="2709567"/>
                  <a:pt x="10985170" y="3778748"/>
                </a:cubicBezTo>
                <a:cubicBezTo>
                  <a:pt x="10985170" y="4144906"/>
                  <a:pt x="10985170" y="4437832"/>
                  <a:pt x="10966830" y="4657527"/>
                </a:cubicBezTo>
                <a:cubicBezTo>
                  <a:pt x="10985170" y="4730758"/>
                  <a:pt x="10985170" y="4803990"/>
                  <a:pt x="10985170" y="4891868"/>
                </a:cubicBezTo>
                <a:cubicBezTo>
                  <a:pt x="10985170" y="5067623"/>
                  <a:pt x="10966830" y="5199440"/>
                  <a:pt x="10930152" y="5301964"/>
                </a:cubicBezTo>
                <a:cubicBezTo>
                  <a:pt x="10893474" y="5404488"/>
                  <a:pt x="10801778" y="5477720"/>
                  <a:pt x="10636725" y="5550951"/>
                </a:cubicBezTo>
                <a:cubicBezTo>
                  <a:pt x="10471673" y="5624183"/>
                  <a:pt x="10214924" y="5653476"/>
                  <a:pt x="9866480" y="5653476"/>
                </a:cubicBezTo>
                <a:cubicBezTo>
                  <a:pt x="9866480" y="5653476"/>
                  <a:pt x="9866480" y="5653476"/>
                  <a:pt x="3759533" y="5653476"/>
                </a:cubicBezTo>
                <a:cubicBezTo>
                  <a:pt x="3759533" y="5653476"/>
                  <a:pt x="3759533" y="5653476"/>
                  <a:pt x="2127345" y="5682768"/>
                </a:cubicBezTo>
                <a:cubicBezTo>
                  <a:pt x="2127345" y="5682768"/>
                  <a:pt x="2127345" y="5682768"/>
                  <a:pt x="623533" y="5609537"/>
                </a:cubicBezTo>
                <a:cubicBezTo>
                  <a:pt x="165053" y="5521659"/>
                  <a:pt x="-36678" y="5243379"/>
                  <a:pt x="18340" y="4745404"/>
                </a:cubicBezTo>
                <a:cubicBezTo>
                  <a:pt x="18340" y="4745404"/>
                  <a:pt x="18340" y="4745404"/>
                  <a:pt x="55018" y="3939857"/>
                </a:cubicBezTo>
                <a:cubicBezTo>
                  <a:pt x="18340" y="3661577"/>
                  <a:pt x="18340" y="2973201"/>
                  <a:pt x="18340" y="1889374"/>
                </a:cubicBezTo>
                <a:cubicBezTo>
                  <a:pt x="18340" y="1537863"/>
                  <a:pt x="18340" y="1244936"/>
                  <a:pt x="18340" y="1025242"/>
                </a:cubicBezTo>
                <a:cubicBezTo>
                  <a:pt x="18340" y="952010"/>
                  <a:pt x="0" y="878779"/>
                  <a:pt x="0" y="790901"/>
                </a:cubicBezTo>
                <a:cubicBezTo>
                  <a:pt x="0" y="615145"/>
                  <a:pt x="18340" y="468682"/>
                  <a:pt x="55018" y="380804"/>
                </a:cubicBezTo>
                <a:cubicBezTo>
                  <a:pt x="91696" y="278280"/>
                  <a:pt x="183392" y="190402"/>
                  <a:pt x="348445" y="131817"/>
                </a:cubicBezTo>
                <a:cubicBezTo>
                  <a:pt x="513497" y="58585"/>
                  <a:pt x="770246" y="29293"/>
                  <a:pt x="1118690" y="29293"/>
                </a:cubicBezTo>
                <a:cubicBezTo>
                  <a:pt x="1118690" y="29293"/>
                  <a:pt x="1118690" y="29293"/>
                  <a:pt x="7225638" y="29293"/>
                </a:cubicBezTo>
                <a:cubicBezTo>
                  <a:pt x="7225638" y="29293"/>
                  <a:pt x="7225638" y="29293"/>
                  <a:pt x="88761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7274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7D7CF97-C693-42F5-AFF2-9C4EBFE0E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7461D8-A691-44CC-94F5-FE4FCE899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hot air balloons&#10;&#10;Description automatically generated">
            <a:extLst>
              <a:ext uri="{FF2B5EF4-FFF2-40B4-BE49-F238E27FC236}">
                <a16:creationId xmlns:a16="http://schemas.microsoft.com/office/drawing/2014/main" id="{B56CB0A0-80DA-4969-A5BB-BD8F8A756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224"/>
          <a:stretch/>
        </p:blipFill>
        <p:spPr>
          <a:xfrm>
            <a:off x="655803" y="566413"/>
            <a:ext cx="10989393" cy="5682768"/>
          </a:xfrm>
          <a:custGeom>
            <a:avLst/>
            <a:gdLst/>
            <a:ahLst/>
            <a:cxnLst/>
            <a:rect l="l" t="t" r="r" b="b"/>
            <a:pathLst>
              <a:path w="10989393" h="5682768">
                <a:moveTo>
                  <a:pt x="8876164" y="0"/>
                </a:moveTo>
                <a:cubicBezTo>
                  <a:pt x="8876164" y="0"/>
                  <a:pt x="8876164" y="0"/>
                  <a:pt x="10361638" y="73232"/>
                </a:cubicBezTo>
                <a:cubicBezTo>
                  <a:pt x="10820117" y="146463"/>
                  <a:pt x="11021848" y="439389"/>
                  <a:pt x="10985170" y="937364"/>
                </a:cubicBezTo>
                <a:cubicBezTo>
                  <a:pt x="10985170" y="937364"/>
                  <a:pt x="10985170" y="937364"/>
                  <a:pt x="10948491" y="1742911"/>
                </a:cubicBezTo>
                <a:cubicBezTo>
                  <a:pt x="10966830" y="2021191"/>
                  <a:pt x="10985170" y="2709567"/>
                  <a:pt x="10985170" y="3778748"/>
                </a:cubicBezTo>
                <a:cubicBezTo>
                  <a:pt x="10985170" y="4144906"/>
                  <a:pt x="10985170" y="4437832"/>
                  <a:pt x="10966830" y="4657527"/>
                </a:cubicBezTo>
                <a:cubicBezTo>
                  <a:pt x="10985170" y="4730758"/>
                  <a:pt x="10985170" y="4803990"/>
                  <a:pt x="10985170" y="4891868"/>
                </a:cubicBezTo>
                <a:cubicBezTo>
                  <a:pt x="10985170" y="5067623"/>
                  <a:pt x="10966830" y="5199440"/>
                  <a:pt x="10930152" y="5301964"/>
                </a:cubicBezTo>
                <a:cubicBezTo>
                  <a:pt x="10893474" y="5404488"/>
                  <a:pt x="10801778" y="5477720"/>
                  <a:pt x="10636725" y="5550951"/>
                </a:cubicBezTo>
                <a:cubicBezTo>
                  <a:pt x="10471673" y="5624183"/>
                  <a:pt x="10214924" y="5653476"/>
                  <a:pt x="9866480" y="5653476"/>
                </a:cubicBezTo>
                <a:cubicBezTo>
                  <a:pt x="9866480" y="5653476"/>
                  <a:pt x="9866480" y="5653476"/>
                  <a:pt x="3759533" y="5653476"/>
                </a:cubicBezTo>
                <a:cubicBezTo>
                  <a:pt x="3759533" y="5653476"/>
                  <a:pt x="3759533" y="5653476"/>
                  <a:pt x="2127345" y="5682768"/>
                </a:cubicBezTo>
                <a:cubicBezTo>
                  <a:pt x="2127345" y="5682768"/>
                  <a:pt x="2127345" y="5682768"/>
                  <a:pt x="623533" y="5609537"/>
                </a:cubicBezTo>
                <a:cubicBezTo>
                  <a:pt x="165053" y="5521659"/>
                  <a:pt x="-36678" y="5243379"/>
                  <a:pt x="18340" y="4745404"/>
                </a:cubicBezTo>
                <a:cubicBezTo>
                  <a:pt x="18340" y="4745404"/>
                  <a:pt x="18340" y="4745404"/>
                  <a:pt x="55018" y="3939857"/>
                </a:cubicBezTo>
                <a:cubicBezTo>
                  <a:pt x="18340" y="3661577"/>
                  <a:pt x="18340" y="2973201"/>
                  <a:pt x="18340" y="1889374"/>
                </a:cubicBezTo>
                <a:cubicBezTo>
                  <a:pt x="18340" y="1537863"/>
                  <a:pt x="18340" y="1244936"/>
                  <a:pt x="18340" y="1025242"/>
                </a:cubicBezTo>
                <a:cubicBezTo>
                  <a:pt x="18340" y="952010"/>
                  <a:pt x="0" y="878779"/>
                  <a:pt x="0" y="790901"/>
                </a:cubicBezTo>
                <a:cubicBezTo>
                  <a:pt x="0" y="615145"/>
                  <a:pt x="18340" y="468682"/>
                  <a:pt x="55018" y="380804"/>
                </a:cubicBezTo>
                <a:cubicBezTo>
                  <a:pt x="91696" y="278280"/>
                  <a:pt x="183392" y="190402"/>
                  <a:pt x="348445" y="131817"/>
                </a:cubicBezTo>
                <a:cubicBezTo>
                  <a:pt x="513497" y="58585"/>
                  <a:pt x="770246" y="29293"/>
                  <a:pt x="1118690" y="29293"/>
                </a:cubicBezTo>
                <a:cubicBezTo>
                  <a:pt x="1118690" y="29293"/>
                  <a:pt x="1118690" y="29293"/>
                  <a:pt x="7225638" y="29293"/>
                </a:cubicBezTo>
                <a:cubicBezTo>
                  <a:pt x="7225638" y="29293"/>
                  <a:pt x="7225638" y="29293"/>
                  <a:pt x="88761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8414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822F368-138D-4537-B730-F699CA3A8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5336FC-0055-4ABA-BB8E-7AF6FBDC7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A91D2-E16C-40BB-9522-6CA2AF2A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567" y="619199"/>
            <a:ext cx="9492866" cy="984518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 algn="ctr"/>
            <a:r>
              <a:rPr lang="en-US" sz="4000" b="1" u="sng" spc="-100" dirty="0"/>
              <a:t>IV. CAREER/COMMUNITY HEALTH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19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24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5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932068B-E39F-4019-8E1D-95E33516F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7"/>
          <a:stretch/>
        </p:blipFill>
        <p:spPr>
          <a:xfrm>
            <a:off x="837881" y="2149208"/>
            <a:ext cx="4360887" cy="3307279"/>
          </a:xfrm>
          <a:custGeom>
            <a:avLst/>
            <a:gdLst/>
            <a:ahLst/>
            <a:cxnLst/>
            <a:rect l="l" t="t" r="r" b="b"/>
            <a:pathLst>
              <a:path w="5184162" h="3131903">
                <a:moveTo>
                  <a:pt x="0" y="0"/>
                </a:moveTo>
                <a:lnTo>
                  <a:pt x="5184162" y="0"/>
                </a:lnTo>
                <a:lnTo>
                  <a:pt x="5184162" y="3131903"/>
                </a:lnTo>
                <a:lnTo>
                  <a:pt x="0" y="3131903"/>
                </a:lnTo>
                <a:close/>
              </a:path>
            </a:pathLst>
          </a:cu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1EC85BBA-AB88-4FD0-ADE6-89AC93EC5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20" y="2179819"/>
            <a:ext cx="5504458" cy="3270316"/>
          </a:xfrm>
          <a:custGeom>
            <a:avLst/>
            <a:gdLst/>
            <a:ahLst/>
            <a:cxnLst/>
            <a:rect l="l" t="t" r="r" b="b"/>
            <a:pathLst>
              <a:path w="5184163" h="3131903">
                <a:moveTo>
                  <a:pt x="0" y="0"/>
                </a:moveTo>
                <a:lnTo>
                  <a:pt x="5184163" y="0"/>
                </a:lnTo>
                <a:lnTo>
                  <a:pt x="5184163" y="3131903"/>
                </a:lnTo>
                <a:lnTo>
                  <a:pt x="0" y="3131903"/>
                </a:ln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61DBDC3E-EFBF-429B-957B-6C76FFB44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5693480" y="359481"/>
            <a:ext cx="805041" cy="12192001"/>
          </a:xfrm>
          <a:custGeom>
            <a:avLst/>
            <a:gdLst>
              <a:gd name="connsiteX0" fmla="*/ 0 w 805041"/>
              <a:gd name="connsiteY0" fmla="*/ 12192001 h 12192001"/>
              <a:gd name="connsiteX1" fmla="*/ 2268 w 805041"/>
              <a:gd name="connsiteY1" fmla="*/ 11635931 h 12192001"/>
              <a:gd name="connsiteX2" fmla="*/ 39265 w 805041"/>
              <a:gd name="connsiteY2" fmla="*/ 9246579 h 12192001"/>
              <a:gd name="connsiteX3" fmla="*/ 79643 w 805041"/>
              <a:gd name="connsiteY3" fmla="*/ 7976300 h 12192001"/>
              <a:gd name="connsiteX4" fmla="*/ 39265 w 805041"/>
              <a:gd name="connsiteY4" fmla="*/ 7150621 h 12192001"/>
              <a:gd name="connsiteX5" fmla="*/ 39265 w 805041"/>
              <a:gd name="connsiteY5" fmla="*/ 6515481 h 12192001"/>
              <a:gd name="connsiteX6" fmla="*/ 39265 w 805041"/>
              <a:gd name="connsiteY6" fmla="*/ 4864121 h 12192001"/>
              <a:gd name="connsiteX7" fmla="*/ 79645 w 805041"/>
              <a:gd name="connsiteY7" fmla="*/ 2958705 h 12192001"/>
              <a:gd name="connsiteX8" fmla="*/ 54260 w 805041"/>
              <a:gd name="connsiteY8" fmla="*/ 203487 h 12192001"/>
              <a:gd name="connsiteX9" fmla="*/ 52385 w 805041"/>
              <a:gd name="connsiteY9" fmla="*/ 0 h 12192001"/>
              <a:gd name="connsiteX10" fmla="*/ 805041 w 805041"/>
              <a:gd name="connsiteY10" fmla="*/ 0 h 12192001"/>
              <a:gd name="connsiteX11" fmla="*/ 805040 w 805041"/>
              <a:gd name="connsiteY11" fmla="*/ 12192001 h 1219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5041" h="12192001">
                <a:moveTo>
                  <a:pt x="0" y="12192001"/>
                </a:moveTo>
                <a:lnTo>
                  <a:pt x="2268" y="11635931"/>
                </a:lnTo>
                <a:cubicBezTo>
                  <a:pt x="6616" y="10932425"/>
                  <a:pt x="16553" y="10139742"/>
                  <a:pt x="39265" y="9246579"/>
                </a:cubicBezTo>
                <a:cubicBezTo>
                  <a:pt x="79643" y="7976300"/>
                  <a:pt x="79643" y="7976300"/>
                  <a:pt x="79643" y="7976300"/>
                </a:cubicBezTo>
                <a:cubicBezTo>
                  <a:pt x="79643" y="7722245"/>
                  <a:pt x="39265" y="7468190"/>
                  <a:pt x="39265" y="7150621"/>
                </a:cubicBezTo>
                <a:cubicBezTo>
                  <a:pt x="39265" y="6833051"/>
                  <a:pt x="39265" y="6578996"/>
                  <a:pt x="39265" y="6515481"/>
                </a:cubicBezTo>
                <a:cubicBezTo>
                  <a:pt x="39265" y="4864121"/>
                  <a:pt x="39265" y="4864121"/>
                  <a:pt x="39265" y="4864121"/>
                </a:cubicBezTo>
                <a:cubicBezTo>
                  <a:pt x="79645" y="2958705"/>
                  <a:pt x="79645" y="2958705"/>
                  <a:pt x="79645" y="2958705"/>
                </a:cubicBezTo>
                <a:cubicBezTo>
                  <a:pt x="68288" y="1726140"/>
                  <a:pt x="60126" y="840233"/>
                  <a:pt x="54260" y="203487"/>
                </a:cubicBezTo>
                <a:lnTo>
                  <a:pt x="52385" y="0"/>
                </a:lnTo>
                <a:lnTo>
                  <a:pt x="805041" y="0"/>
                </a:lnTo>
                <a:lnTo>
                  <a:pt x="805040" y="12192001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4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01D3B63D-97A2-43B6-B140-7FADB9C54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899AB3E9-A7F5-451B-8FC3-9BBE53056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EA212-698B-4EA2-83C6-5732F4F3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en-US" sz="3200" b="1" dirty="0"/>
              <a:t>1. </a:t>
            </a:r>
            <a:r>
              <a:rPr lang="en-US" sz="3200" b="1" u="sng" dirty="0"/>
              <a:t>CAREER HEALTH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58A57-28D8-402D-B6CB-02210AB4E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226" y="2452519"/>
            <a:ext cx="4991962" cy="3216273"/>
          </a:xfrm>
          <a:solidFill>
            <a:schemeClr val="tx2">
              <a:lumMod val="1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vert="horz" lIns="0" tIns="0" rIns="0" bIns="0" rtlCol="0">
            <a:normAutofit/>
          </a:bodyPr>
          <a:lstStyle/>
          <a:p>
            <a:pPr algn="ctr"/>
            <a:r>
              <a:rPr lang="en-US" sz="2400" b="1" dirty="0"/>
              <a:t>“For I know the Plans that I have for you,” declares the Lord, “plans for welfare and not for calamity to give you a future and a hope.”</a:t>
            </a:r>
          </a:p>
          <a:p>
            <a:pPr algn="ctr"/>
            <a:r>
              <a:rPr lang="en-US" sz="2400" b="1" dirty="0"/>
              <a:t>-Jeremiah 29:11</a:t>
            </a:r>
          </a:p>
        </p:txBody>
      </p:sp>
      <p:pic>
        <p:nvPicPr>
          <p:cNvPr id="6" name="Content Placeholder 5" descr="Text, whiteboard&#10;&#10;Description automatically generated">
            <a:extLst>
              <a:ext uri="{FF2B5EF4-FFF2-40B4-BE49-F238E27FC236}">
                <a16:creationId xmlns:a16="http://schemas.microsoft.com/office/drawing/2014/main" id="{66D1DB47-CD45-4F44-84C1-11B5F7662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25" y="1180546"/>
            <a:ext cx="5014800" cy="4488246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1938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906EA-1DA5-46EF-8A73-BB17F2CD2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618978"/>
            <a:ext cx="3359631" cy="147622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2. </a:t>
            </a:r>
            <a:r>
              <a:rPr lang="en-US" sz="3600" u="sng" dirty="0"/>
              <a:t>Community Health</a:t>
            </a:r>
            <a:endParaRPr lang="en-US" sz="3200" u="sng" dirty="0"/>
          </a:p>
        </p:txBody>
      </p:sp>
      <p:pic>
        <p:nvPicPr>
          <p:cNvPr id="6" name="Picture Placeholder 5" descr="A group of people standing in front of a cross&#10;&#10;Description automatically generated with medium confidence">
            <a:extLst>
              <a:ext uri="{FF2B5EF4-FFF2-40B4-BE49-F238E27FC236}">
                <a16:creationId xmlns:a16="http://schemas.microsoft.com/office/drawing/2014/main" id="{E1D3905B-326F-4935-90B2-DEA2EBCD74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" b="1464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12A4A-E052-4FCB-8F8E-127C4BCD3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464904"/>
            <a:ext cx="3359630" cy="3309496"/>
          </a:xfrm>
          <a:solidFill>
            <a:schemeClr val="tx2">
              <a:lumMod val="1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“Share each other’s burdens, and in this way obey the law of Christ.”</a:t>
            </a:r>
          </a:p>
          <a:p>
            <a:pPr algn="ctr"/>
            <a:r>
              <a:rPr lang="en-US" sz="2400" b="1" dirty="0"/>
              <a:t>-Galatians 6:2-12</a:t>
            </a:r>
          </a:p>
        </p:txBody>
      </p:sp>
    </p:spTree>
    <p:extLst>
      <p:ext uri="{BB962C8B-B14F-4D97-AF65-F5344CB8AC3E}">
        <p14:creationId xmlns:p14="http://schemas.microsoft.com/office/powerpoint/2010/main" val="174527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66C96C0-C503-4689-9188-1B79F55F3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326B65-E0B9-4D69-8ADB-FB8510669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1" r="-1" b="1703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90D9D2-CD1B-45D5-8B3B-6FF07D6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"/>
            <a:ext cx="12191997" cy="2636837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1C591-2EE5-4084-BF5B-A786E2A8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567" y="619198"/>
            <a:ext cx="9492866" cy="914180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 algn="ctr"/>
            <a:r>
              <a:rPr lang="en-US" sz="4000" b="1" u="sng" spc="-100" dirty="0"/>
              <a:t>V. SPIRITUAL HEALTH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17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22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4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015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F69CE-B74F-4E25-8356-4B7F868F2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4" y="920114"/>
            <a:ext cx="6621704" cy="917085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/>
              <a:t>1 Thessalonians 5:23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2AE52-739F-4D59-AB30-C799173E24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096528"/>
            <a:ext cx="5495270" cy="36796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“MAY GOD HIMSELF, THE GOD OF PEACE, SANCTIFY YOU THROUGH AND THROUGH. MAY YOUR WHOLE SPIRIT, SOUL AND BODY BE KEPT BLAMELESS AT THE COMING OF OUR LORD JESUS CHRIST.”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E110594C-CDB2-41CC-98A7-8E8A99D80A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4" y="1921565"/>
            <a:ext cx="4785074" cy="4415809"/>
          </a:xfrm>
        </p:spPr>
      </p:pic>
    </p:spTree>
    <p:extLst>
      <p:ext uri="{BB962C8B-B14F-4D97-AF65-F5344CB8AC3E}">
        <p14:creationId xmlns:p14="http://schemas.microsoft.com/office/powerpoint/2010/main" val="1425579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06887-B1BB-4504-8D1F-61D017AE4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82" y="848633"/>
            <a:ext cx="8719422" cy="64689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Diagnosing your Spiritual Health….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65482F21-A6A9-4953-91ED-883206971C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" y="1667534"/>
            <a:ext cx="3149019" cy="4198693"/>
          </a:xfrm>
        </p:spPr>
      </p:pic>
      <p:pic>
        <p:nvPicPr>
          <p:cNvPr id="8" name="Content Placeholder 7" descr="A picture containing text, smoke, spring, steam&#10;&#10;Description automatically generated">
            <a:extLst>
              <a:ext uri="{FF2B5EF4-FFF2-40B4-BE49-F238E27FC236}">
                <a16:creationId xmlns:a16="http://schemas.microsoft.com/office/drawing/2014/main" id="{7028FE44-68E7-4A79-B29F-555D583501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12" y="3015077"/>
            <a:ext cx="2900248" cy="3512331"/>
          </a:xfrm>
        </p:spPr>
      </p:pic>
      <p:pic>
        <p:nvPicPr>
          <p:cNvPr id="10" name="Picture 9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EE8E4BC0-8EA9-4F2F-BAD6-1BC359F08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60" y="2242880"/>
            <a:ext cx="3048000" cy="3048000"/>
          </a:xfrm>
          <a:prstGeom prst="rect">
            <a:avLst/>
          </a:prstGeom>
        </p:spPr>
      </p:pic>
      <p:pic>
        <p:nvPicPr>
          <p:cNvPr id="12" name="Picture 1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C8326B5-8258-43CD-B557-26C6DD7C1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901" y="1172079"/>
            <a:ext cx="3008099" cy="30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49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C7CD6A-7D09-44CA-BDDA-3CB5C5582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3" y="1259958"/>
            <a:ext cx="3232298" cy="18208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Mission Statement: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6D79E-B0F9-4211-B7A8-C92B82445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6916" y="3479577"/>
            <a:ext cx="3413052" cy="182086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US" sz="3600" b="1" i="1">
                <a:solidFill>
                  <a:schemeClr val="tx1">
                    <a:lumMod val="65000"/>
                    <a:lumOff val="35000"/>
                  </a:schemeClr>
                </a:solidFill>
              </a:rPr>
              <a:t>Gently offering Healing, Health and Hope in a Hurting World</a:t>
            </a:r>
          </a:p>
        </p:txBody>
      </p:sp>
      <p:pic>
        <p:nvPicPr>
          <p:cNvPr id="6" name="Content Placeholder 5" descr="A picture containing wooden, ground, outdoor, wood&#10;&#10;Description automatically generated">
            <a:extLst>
              <a:ext uri="{FF2B5EF4-FFF2-40B4-BE49-F238E27FC236}">
                <a16:creationId xmlns:a16="http://schemas.microsoft.com/office/drawing/2014/main" id="{D1347037-2033-4880-AC51-8CC2A8B66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8" r="-1" b="-1"/>
          <a:stretch/>
        </p:blipFill>
        <p:spPr>
          <a:xfrm>
            <a:off x="6096000" y="1571"/>
            <a:ext cx="6096000" cy="68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00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9DA7-3071-4250-9BB5-1DA4CFE5C76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JOSHUA GRANT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814B6-203F-40EC-9647-AEC2165D0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526" y="2377439"/>
            <a:ext cx="5015638" cy="2489983"/>
          </a:xfrm>
          <a:solidFill>
            <a:schemeClr val="tx2">
              <a:lumMod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400" dirty="0"/>
              <a:t>Then…</a:t>
            </a:r>
          </a:p>
          <a:p>
            <a:pPr algn="ctr"/>
            <a:endParaRPr lang="en-US" sz="4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5BDC9F3-D3B7-4567-8440-178F0ED3AE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8" r="40271" b="15158"/>
          <a:stretch/>
        </p:blipFill>
        <p:spPr>
          <a:xfrm rot="-1080000">
            <a:off x="7042267" y="1670765"/>
            <a:ext cx="3225006" cy="4892629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7396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ED9E2D9-EE69-4775-8CE5-9EAC35AD2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75B673-1FA7-415E-8B2E-7A0550C8B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B9DA7-3071-4250-9BB5-1DA4CFE5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278" y="490329"/>
            <a:ext cx="5386887" cy="1683027"/>
          </a:xfrm>
          <a:solidFill>
            <a:schemeClr val="bg2">
              <a:lumMod val="75000"/>
              <a:lumOff val="25000"/>
            </a:schemeClr>
          </a:solidFill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/>
            <a:r>
              <a:rPr lang="en-US" sz="3600" b="1" dirty="0"/>
              <a:t>JOSHUA GRANT </a:t>
            </a:r>
          </a:p>
        </p:txBody>
      </p:sp>
      <p:pic>
        <p:nvPicPr>
          <p:cNvPr id="8" name="Content Placeholder 7" descr="A person carrying a person on his back&#10;&#10;Description automatically generated with medium confidence">
            <a:extLst>
              <a:ext uri="{FF2B5EF4-FFF2-40B4-BE49-F238E27FC236}">
                <a16:creationId xmlns:a16="http://schemas.microsoft.com/office/drawing/2014/main" id="{85BDC9F3-D3B7-4567-8440-178F0ED3AE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" r="6523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814B6-203F-40EC-9647-AEC2165D0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0" y="2541600"/>
            <a:ext cx="4991962" cy="3216273"/>
          </a:xfrm>
          <a:solidFill>
            <a:schemeClr val="accent5">
              <a:lumMod val="60000"/>
              <a:lumOff val="40000"/>
            </a:schemeClr>
          </a:solidFill>
        </p:spPr>
        <p:txBody>
          <a:bodyPr vert="horz" lIns="0" tIns="0" rIns="0" bIns="0" rtlCol="0">
            <a:normAutofit/>
          </a:bodyPr>
          <a:lstStyle/>
          <a:p>
            <a:pPr algn="ctr"/>
            <a:r>
              <a:rPr lang="en-US" sz="7200" b="1" u="sng" spc="20" dirty="0">
                <a:solidFill>
                  <a:schemeClr val="bg2">
                    <a:alpha val="58000"/>
                  </a:schemeClr>
                </a:solidFill>
              </a:rPr>
              <a:t>Now!!!</a:t>
            </a:r>
          </a:p>
          <a:p>
            <a:pPr indent="-228600" algn="ctr">
              <a:buFont typeface="The Hand Extrablack" panose="03070A02030502020204" pitchFamily="66" charset="0"/>
              <a:buChar char="•"/>
            </a:pPr>
            <a:endParaRPr lang="en-US" sz="7200" b="1" u="sng" spc="20" dirty="0">
              <a:solidFill>
                <a:schemeClr val="bg2">
                  <a:alpha val="58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952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A547-7BF5-42FD-A91A-3A0E7A586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498" y="444653"/>
            <a:ext cx="7686471" cy="601793"/>
          </a:xfrm>
          <a:solidFill>
            <a:schemeClr val="bg2">
              <a:lumMod val="25000"/>
              <a:lumOff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AdLib WGL4 BT" panose="04040805040B02020603" pitchFamily="82" charset="0"/>
              </a:rPr>
              <a:t>GRANNY</a:t>
            </a:r>
            <a:r>
              <a:rPr lang="en-US" sz="4000" b="1" dirty="0">
                <a:latin typeface="AdLib WGL4 BT" panose="04040805040B02020603" pitchFamily="82" charset="0"/>
              </a:rPr>
              <a:t> </a:t>
            </a:r>
            <a:r>
              <a:rPr lang="en-US" sz="40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AdLib WGL4 BT" panose="04040805040B02020603" pitchFamily="82" charset="0"/>
              </a:rPr>
              <a:t>“LULA” EAMER</a:t>
            </a:r>
          </a:p>
        </p:txBody>
      </p:sp>
      <p:pic>
        <p:nvPicPr>
          <p:cNvPr id="6" name="Content Placeholder 5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D5CAD67E-2C8F-4BA4-838D-FA07FD3CB4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49" y="2512730"/>
            <a:ext cx="2588260" cy="3235325"/>
          </a:xfrm>
        </p:spPr>
      </p:pic>
      <p:pic>
        <p:nvPicPr>
          <p:cNvPr id="8" name="Content Placeholder 7" descr="A person standing next to a person in a garment&#10;&#10;Description automatically generated">
            <a:extLst>
              <a:ext uri="{FF2B5EF4-FFF2-40B4-BE49-F238E27FC236}">
                <a16:creationId xmlns:a16="http://schemas.microsoft.com/office/drawing/2014/main" id="{988C54A3-600E-4131-80BE-58FE9D9369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009" y="1609616"/>
            <a:ext cx="2426493" cy="3235325"/>
          </a:xfrm>
        </p:spPr>
      </p:pic>
      <p:pic>
        <p:nvPicPr>
          <p:cNvPr id="10" name="Picture 9" descr="An older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8F0E2863-AF1D-4B7F-B215-13B0DF465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6" y="631247"/>
            <a:ext cx="2098315" cy="2797753"/>
          </a:xfrm>
          <a:prstGeom prst="rect">
            <a:avLst/>
          </a:prstGeom>
        </p:spPr>
      </p:pic>
      <p:pic>
        <p:nvPicPr>
          <p:cNvPr id="12" name="Picture 11" descr="An older person holding a baby&#10;&#10;Description automatically generated">
            <a:extLst>
              <a:ext uri="{FF2B5EF4-FFF2-40B4-BE49-F238E27FC236}">
                <a16:creationId xmlns:a16="http://schemas.microsoft.com/office/drawing/2014/main" id="{389E74EA-2AB5-4894-8592-12C42FB1AE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6" y="3227279"/>
            <a:ext cx="1948962" cy="2598616"/>
          </a:xfrm>
          <a:prstGeom prst="rect">
            <a:avLst/>
          </a:prstGeom>
        </p:spPr>
      </p:pic>
      <p:pic>
        <p:nvPicPr>
          <p:cNvPr id="14" name="Picture 13" descr="A picture containing indoor, bed, laying, person&#10;&#10;Description automatically generated">
            <a:extLst>
              <a:ext uri="{FF2B5EF4-FFF2-40B4-BE49-F238E27FC236}">
                <a16:creationId xmlns:a16="http://schemas.microsoft.com/office/drawing/2014/main" id="{E0FB5AE3-E263-4E2B-9C00-3FAD415224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34" y="1963720"/>
            <a:ext cx="2098315" cy="2797753"/>
          </a:xfrm>
          <a:prstGeom prst="rect">
            <a:avLst/>
          </a:prstGeom>
        </p:spPr>
      </p:pic>
      <p:pic>
        <p:nvPicPr>
          <p:cNvPr id="16" name="Picture 1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C90AEE5-B8EF-4ACD-8BC7-7520F77606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00">
            <a:off x="9471409" y="3429000"/>
            <a:ext cx="2239121" cy="2985494"/>
          </a:xfrm>
          <a:prstGeom prst="flowChartConnector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2A5D28-017B-430B-93C0-D90F4B16DF5E}"/>
              </a:ext>
            </a:extLst>
          </p:cNvPr>
          <p:cNvSpPr txBox="1"/>
          <p:nvPr/>
        </p:nvSpPr>
        <p:spPr>
          <a:xfrm>
            <a:off x="3443205" y="5935957"/>
            <a:ext cx="5683348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APRIL 23, 1926 – JULY 1, 2021</a:t>
            </a:r>
          </a:p>
        </p:txBody>
      </p:sp>
    </p:spTree>
    <p:extLst>
      <p:ext uri="{BB962C8B-B14F-4D97-AF65-F5344CB8AC3E}">
        <p14:creationId xmlns:p14="http://schemas.microsoft.com/office/powerpoint/2010/main" val="2681571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66C96C0-C503-4689-9188-1B79F55F3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A3427535-B355-492C-B875-4599EAD44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6" b="1420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90D9D2-CD1B-45D5-8B3B-6FF07D6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"/>
            <a:ext cx="12191997" cy="2636837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55821-DF15-41AC-A7C1-D77D1CB98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567" y="224455"/>
            <a:ext cx="9492866" cy="970743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 algn="ctr"/>
            <a:r>
              <a:rPr lang="en-US" sz="5400" b="1" u="sng" spc="-100" dirty="0"/>
              <a:t>THE 7 SPHERES OF HEALTH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17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22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4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949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12">
            <a:extLst>
              <a:ext uri="{FF2B5EF4-FFF2-40B4-BE49-F238E27FC236}">
                <a16:creationId xmlns:a16="http://schemas.microsoft.com/office/drawing/2014/main" id="{99D89EBB-72B3-43C9-BAA0-C3D3A97AD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5A6BA549-E7EA-4091-94B3-7B2B3044E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5CC43-8624-46FB-BF57-1B0DE33C0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567" y="619199"/>
            <a:ext cx="9492866" cy="779486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 algn="ctr"/>
            <a:r>
              <a:rPr lang="en-US" sz="4400" b="1" u="sng" spc="-100" dirty="0"/>
              <a:t>I. PHYSICAL HEALTH</a:t>
            </a:r>
          </a:p>
        </p:txBody>
      </p:sp>
      <p:grpSp>
        <p:nvGrpSpPr>
          <p:cNvPr id="12" name="Group 16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14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6" name="Group 21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28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9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0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 useBgFill="1">
        <p:nvSpPr>
          <p:cNvPr id="31" name="Freeform: Shape 26">
            <a:extLst>
              <a:ext uri="{FF2B5EF4-FFF2-40B4-BE49-F238E27FC236}">
                <a16:creationId xmlns:a16="http://schemas.microsoft.com/office/drawing/2014/main" id="{613F3963-915E-4812-8B39-BE6EA7CC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4524375" y="-809624"/>
            <a:ext cx="3143251" cy="12192001"/>
          </a:xfrm>
          <a:custGeom>
            <a:avLst/>
            <a:gdLst>
              <a:gd name="connsiteX0" fmla="*/ 508 w 2932134"/>
              <a:gd name="connsiteY0" fmla="*/ 4431100 h 12192000"/>
              <a:gd name="connsiteX1" fmla="*/ 137030 w 2932134"/>
              <a:gd name="connsiteY1" fmla="*/ 177371 h 12192000"/>
              <a:gd name="connsiteX2" fmla="*/ 145443 w 2932134"/>
              <a:gd name="connsiteY2" fmla="*/ 0 h 12192000"/>
              <a:gd name="connsiteX3" fmla="*/ 2932134 w 2932134"/>
              <a:gd name="connsiteY3" fmla="*/ 0 h 12192000"/>
              <a:gd name="connsiteX4" fmla="*/ 2932133 w 2932134"/>
              <a:gd name="connsiteY4" fmla="*/ 12192000 h 12192000"/>
              <a:gd name="connsiteX5" fmla="*/ 172151 w 2932134"/>
              <a:gd name="connsiteY5" fmla="*/ 12192000 h 12192000"/>
              <a:gd name="connsiteX6" fmla="*/ 169761 w 2932134"/>
              <a:gd name="connsiteY6" fmla="*/ 12180928 h 12192000"/>
              <a:gd name="connsiteX7" fmla="*/ 169761 w 2932134"/>
              <a:gd name="connsiteY7" fmla="*/ 7234593 h 12192000"/>
              <a:gd name="connsiteX8" fmla="*/ 508 w 2932134"/>
              <a:gd name="connsiteY8" fmla="*/ 44311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2134" h="12192000">
                <a:moveTo>
                  <a:pt x="508" y="4431100"/>
                </a:moveTo>
                <a:cubicBezTo>
                  <a:pt x="-7698" y="2846728"/>
                  <a:pt x="85554" y="1238574"/>
                  <a:pt x="137030" y="177371"/>
                </a:cubicBezTo>
                <a:lnTo>
                  <a:pt x="145443" y="0"/>
                </a:lnTo>
                <a:lnTo>
                  <a:pt x="2932134" y="0"/>
                </a:lnTo>
                <a:lnTo>
                  <a:pt x="2932133" y="12192000"/>
                </a:lnTo>
                <a:lnTo>
                  <a:pt x="172151" y="12192000"/>
                </a:lnTo>
                <a:lnTo>
                  <a:pt x="169761" y="12180928"/>
                </a:lnTo>
                <a:cubicBezTo>
                  <a:pt x="169761" y="11800439"/>
                  <a:pt x="169761" y="10278492"/>
                  <a:pt x="169761" y="7234593"/>
                </a:cubicBezTo>
                <a:cubicBezTo>
                  <a:pt x="50398" y="6402277"/>
                  <a:pt x="5637" y="5421334"/>
                  <a:pt x="508" y="443110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" name="Content Placeholder 5" descr="A picture containing food, indoor, fruit&#10;&#10;Description automatically generated">
            <a:extLst>
              <a:ext uri="{FF2B5EF4-FFF2-40B4-BE49-F238E27FC236}">
                <a16:creationId xmlns:a16="http://schemas.microsoft.com/office/drawing/2014/main" id="{D72B5116-0EC4-4E14-B6E7-6C661D9015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9" b="32366"/>
          <a:stretch/>
        </p:blipFill>
        <p:spPr>
          <a:xfrm>
            <a:off x="20" y="2124079"/>
            <a:ext cx="12191980" cy="4008527"/>
          </a:xfrm>
          <a:custGeom>
            <a:avLst/>
            <a:gdLst/>
            <a:ahLst/>
            <a:cxnLst/>
            <a:rect l="l" t="t" r="r" b="b"/>
            <a:pathLst>
              <a:path w="12192000" h="4008527">
                <a:moveTo>
                  <a:pt x="4189346" y="67"/>
                </a:moveTo>
                <a:cubicBezTo>
                  <a:pt x="6609616" y="-2813"/>
                  <a:pt x="11142685" y="89351"/>
                  <a:pt x="11767395" y="89351"/>
                </a:cubicBezTo>
                <a:cubicBezTo>
                  <a:pt x="11866707" y="89351"/>
                  <a:pt x="11953607" y="89351"/>
                  <a:pt x="12029645" y="89351"/>
                </a:cubicBezTo>
                <a:lnTo>
                  <a:pt x="12192000" y="89351"/>
                </a:lnTo>
                <a:lnTo>
                  <a:pt x="12192000" y="3985854"/>
                </a:lnTo>
                <a:lnTo>
                  <a:pt x="12191997" y="3985854"/>
                </a:lnTo>
                <a:lnTo>
                  <a:pt x="12191997" y="3974419"/>
                </a:lnTo>
                <a:lnTo>
                  <a:pt x="12184243" y="3974470"/>
                </a:lnTo>
                <a:cubicBezTo>
                  <a:pt x="11170126" y="3981070"/>
                  <a:pt x="9547540" y="3991630"/>
                  <a:pt x="6951408" y="4008527"/>
                </a:cubicBezTo>
                <a:cubicBezTo>
                  <a:pt x="6951408" y="4008527"/>
                  <a:pt x="6951408" y="4008527"/>
                  <a:pt x="3941397" y="3963467"/>
                </a:cubicBezTo>
                <a:cubicBezTo>
                  <a:pt x="3941397" y="3963467"/>
                  <a:pt x="3941397" y="3963467"/>
                  <a:pt x="1332721" y="3963467"/>
                </a:cubicBezTo>
                <a:cubicBezTo>
                  <a:pt x="1232387" y="3963467"/>
                  <a:pt x="831053" y="3963467"/>
                  <a:pt x="329384" y="3963467"/>
                </a:cubicBezTo>
                <a:lnTo>
                  <a:pt x="0" y="3969926"/>
                </a:lnTo>
                <a:lnTo>
                  <a:pt x="0" y="40691"/>
                </a:lnTo>
                <a:lnTo>
                  <a:pt x="20858" y="40713"/>
                </a:lnTo>
                <a:cubicBezTo>
                  <a:pt x="1271033" y="41633"/>
                  <a:pt x="2406326" y="39179"/>
                  <a:pt x="2925316" y="19546"/>
                </a:cubicBezTo>
                <a:cubicBezTo>
                  <a:pt x="3184813" y="6458"/>
                  <a:pt x="3630821" y="732"/>
                  <a:pt x="4189346" y="6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2627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00F58-FB72-48F1-9E71-8C8102EA5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96" y="389087"/>
            <a:ext cx="3922338" cy="745366"/>
          </a:xfrm>
          <a:solidFill>
            <a:schemeClr val="bg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chemeClr val="bg2"/>
                </a:solidFill>
              </a:rPr>
              <a:t>My Passion…..</a:t>
            </a:r>
          </a:p>
        </p:txBody>
      </p:sp>
      <p:pic>
        <p:nvPicPr>
          <p:cNvPr id="6" name="Content Placeholder 5" descr="A picture containing person, ceiling, sport&#10;&#10;Description automatically generated">
            <a:extLst>
              <a:ext uri="{FF2B5EF4-FFF2-40B4-BE49-F238E27FC236}">
                <a16:creationId xmlns:a16="http://schemas.microsoft.com/office/drawing/2014/main" id="{43531766-EC86-434A-8815-EFE2982377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9" y="1526148"/>
            <a:ext cx="2426493" cy="3235325"/>
          </a:xfrm>
        </p:spPr>
      </p:pic>
      <p:pic>
        <p:nvPicPr>
          <p:cNvPr id="8" name="Content Placeholder 7" descr="A group of people on a stage&#10;&#10;Description automatically generated with low confidence">
            <a:extLst>
              <a:ext uri="{FF2B5EF4-FFF2-40B4-BE49-F238E27FC236}">
                <a16:creationId xmlns:a16="http://schemas.microsoft.com/office/drawing/2014/main" id="{88A86910-E951-4195-93BB-B99F3FCF57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2"/>
          <a:stretch/>
        </p:blipFill>
        <p:spPr>
          <a:xfrm>
            <a:off x="2846222" y="3362202"/>
            <a:ext cx="2426493" cy="2748021"/>
          </a:xfrm>
        </p:spPr>
      </p:pic>
      <p:pic>
        <p:nvPicPr>
          <p:cNvPr id="10" name="Picture 9" descr="A group of people in a boxing ring&#10;&#10;Description automatically generated with medium confidence">
            <a:extLst>
              <a:ext uri="{FF2B5EF4-FFF2-40B4-BE49-F238E27FC236}">
                <a16:creationId xmlns:a16="http://schemas.microsoft.com/office/drawing/2014/main" id="{966778B5-1E07-47C5-8480-DABF56B44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15" y="1134453"/>
            <a:ext cx="2426493" cy="3235324"/>
          </a:xfrm>
          <a:prstGeom prst="rect">
            <a:avLst/>
          </a:prstGeom>
        </p:spPr>
      </p:pic>
      <p:pic>
        <p:nvPicPr>
          <p:cNvPr id="12" name="Picture 11" descr="A person and person hugging&#10;&#10;Description automatically generated with low confidence">
            <a:extLst>
              <a:ext uri="{FF2B5EF4-FFF2-40B4-BE49-F238E27FC236}">
                <a16:creationId xmlns:a16="http://schemas.microsoft.com/office/drawing/2014/main" id="{0D425D06-75CC-4228-8CE0-B2684460B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208" y="3143810"/>
            <a:ext cx="2571750" cy="3429000"/>
          </a:xfrm>
          <a:prstGeom prst="rect">
            <a:avLst/>
          </a:pr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0273514-2628-4A46-8719-E3C38C8C1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018" y="285256"/>
            <a:ext cx="2147271" cy="285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11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35243F2-87BD-4C47-8358-ACFE608D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B33439-EC96-4835-9DF2-CFA3336E0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FE801A-6069-4DBF-9590-745DE400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853" y="1772529"/>
            <a:ext cx="3910819" cy="2629166"/>
          </a:xfr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500" b="1" spc="-100" dirty="0"/>
              <a:t>“Never go to a Doctor whose office plants have died.”</a:t>
            </a:r>
            <a:br>
              <a:rPr lang="en-US" sz="3500" b="1" spc="-100" dirty="0"/>
            </a:br>
            <a:r>
              <a:rPr lang="en-US" sz="3500" b="1" spc="-100" dirty="0"/>
              <a:t>-Erma Bombeck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40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1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2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45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6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7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5" name="Content Placeholder 4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376C0EEA-B7B7-41E4-83A3-F0BD4AB47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9" b="14459"/>
          <a:stretch/>
        </p:blipFill>
        <p:spPr>
          <a:xfrm>
            <a:off x="5861817" y="1772529"/>
            <a:ext cx="6027266" cy="3390313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9729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4">
            <a:extLst>
              <a:ext uri="{FF2B5EF4-FFF2-40B4-BE49-F238E27FC236}">
                <a16:creationId xmlns:a16="http://schemas.microsoft.com/office/drawing/2014/main" id="{5ED9E2D9-EE69-4775-8CE5-9EAC35AD2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3D75B673-1FA7-415E-8B2E-7A0550C8B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BD73E-6B96-451B-8F0B-63BA4D2DC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881" y="132522"/>
            <a:ext cx="4991961" cy="1785496"/>
          </a:xfrm>
          <a:solidFill>
            <a:schemeClr val="tx2">
              <a:lumMod val="90000"/>
            </a:schemeClr>
          </a:solidFill>
        </p:spPr>
        <p:txBody>
          <a:bodyPr vert="horz" wrap="square" lIns="0" tIns="0" rIns="0" bIns="0" rtlCol="0" anchor="ctr" anchorCtr="0"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2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Fountaingate – </a:t>
            </a:r>
            <a:br>
              <a:rPr lang="en-US" b="1" dirty="0">
                <a:solidFill>
                  <a:schemeClr val="bg2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b="1" dirty="0">
                <a:solidFill>
                  <a:schemeClr val="bg2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Ladies Only Fitness Classes</a:t>
            </a:r>
            <a:br>
              <a:rPr lang="en-US" b="1" dirty="0">
                <a:solidFill>
                  <a:schemeClr val="bg2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b="1" dirty="0">
                <a:solidFill>
                  <a:schemeClr val="bg2">
                    <a:lumMod val="90000"/>
                    <a:lumOff val="1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*Energized with Chantel*</a:t>
            </a:r>
          </a:p>
        </p:txBody>
      </p:sp>
      <p:pic>
        <p:nvPicPr>
          <p:cNvPr id="6" name="Content Placeholder 5" descr="A person sitting on a mat&#10;&#10;Description automatically generated with low confidence">
            <a:extLst>
              <a:ext uri="{FF2B5EF4-FFF2-40B4-BE49-F238E27FC236}">
                <a16:creationId xmlns:a16="http://schemas.microsoft.com/office/drawing/2014/main" id="{365DE447-636B-432F-AE20-0A761EC32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7" r="13093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8" name="Content Placeholder 17" descr="A person with her arms crossed&#10;&#10;Description automatically generated with low confidence">
            <a:extLst>
              <a:ext uri="{FF2B5EF4-FFF2-40B4-BE49-F238E27FC236}">
                <a16:creationId xmlns:a16="http://schemas.microsoft.com/office/drawing/2014/main" id="{57C2E394-CBDC-4B22-8989-B2CD662877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644" y="2358708"/>
            <a:ext cx="3325260" cy="4158283"/>
          </a:xfrm>
        </p:spPr>
      </p:pic>
    </p:spTree>
    <p:extLst>
      <p:ext uri="{BB962C8B-B14F-4D97-AF65-F5344CB8AC3E}">
        <p14:creationId xmlns:p14="http://schemas.microsoft.com/office/powerpoint/2010/main" val="1471259062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Rockwell Nova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2142</TotalTime>
  <Words>466</Words>
  <Application>Microsoft Office PowerPoint</Application>
  <PresentationFormat>Widescreen</PresentationFormat>
  <Paragraphs>51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AdLib WGL4 BT</vt:lpstr>
      <vt:lpstr>Aharoni</vt:lpstr>
      <vt:lpstr>Arial</vt:lpstr>
      <vt:lpstr>Avenir Next LT Pro</vt:lpstr>
      <vt:lpstr>Calibri</vt:lpstr>
      <vt:lpstr>Calibri Light</vt:lpstr>
      <vt:lpstr>Rockwell Nova Light</vt:lpstr>
      <vt:lpstr>The Hand Extrablack</vt:lpstr>
      <vt:lpstr>BlobVTI</vt:lpstr>
      <vt:lpstr>Office Theme</vt:lpstr>
      <vt:lpstr>The Mission of Fountaingate –Part II</vt:lpstr>
      <vt:lpstr>Mission Statement:</vt:lpstr>
      <vt:lpstr>1 Thessalonians 5:23</vt:lpstr>
      <vt:lpstr>GRANNY “LULA” EAMER</vt:lpstr>
      <vt:lpstr>THE 7 SPHERES OF HEALTH</vt:lpstr>
      <vt:lpstr>I. PHYSICAL HEALTH</vt:lpstr>
      <vt:lpstr>My Passion…..</vt:lpstr>
      <vt:lpstr>“Never go to a Doctor whose office plants have died.” -Erma Bombeck </vt:lpstr>
      <vt:lpstr>Fountaingate –  Ladies Only Fitness Classes *Energized with Chantel*</vt:lpstr>
      <vt:lpstr>“Do you not know that your  bodies are temples of the Holy Spirit who is in you, whom you have received from God? You are not your own.” – 1 Corinthians 6:19 </vt:lpstr>
      <vt:lpstr>II. Emotional &amp; Relational Health</vt:lpstr>
      <vt:lpstr>a) Emotional Health</vt:lpstr>
      <vt:lpstr>1. PRAY</vt:lpstr>
      <vt:lpstr>2. READ YOUR BIBLE</vt:lpstr>
      <vt:lpstr>The Bible teaches us….</vt:lpstr>
      <vt:lpstr>3. JOURNAL</vt:lpstr>
      <vt:lpstr>4. REST</vt:lpstr>
      <vt:lpstr>5. SEEK PROFESSIONAL HELP</vt:lpstr>
      <vt:lpstr>Fountaingate will gently walk you through your struggles, as Jesus did. </vt:lpstr>
      <vt:lpstr>b) Relational Health</vt:lpstr>
      <vt:lpstr>PowerPoint Presentation</vt:lpstr>
      <vt:lpstr>The Importance of Our Words</vt:lpstr>
      <vt:lpstr>III. Financial Health</vt:lpstr>
      <vt:lpstr>PowerPoint Presentation</vt:lpstr>
      <vt:lpstr>PowerPoint Presentation</vt:lpstr>
      <vt:lpstr>IV. CAREER/COMMUNITY HEALTH</vt:lpstr>
      <vt:lpstr>1. CAREER HEALTH</vt:lpstr>
      <vt:lpstr>2. Community Health</vt:lpstr>
      <vt:lpstr>V. SPIRITUAL HEALTH</vt:lpstr>
      <vt:lpstr>Diagnosing your Spiritual Health….</vt:lpstr>
      <vt:lpstr>Mission Statement:</vt:lpstr>
      <vt:lpstr>JOSHUA GRANT </vt:lpstr>
      <vt:lpstr>JOSHUA GRANT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Mission of Fountaingate –Part II</dc:title>
  <dc:creator>Miriam Lalonde</dc:creator>
  <cp:lastModifiedBy>Miriam Lalonde</cp:lastModifiedBy>
  <cp:revision>21</cp:revision>
  <dcterms:created xsi:type="dcterms:W3CDTF">2021-10-14T00:00:58Z</dcterms:created>
  <dcterms:modified xsi:type="dcterms:W3CDTF">2021-10-26T00:43:32Z</dcterms:modified>
</cp:coreProperties>
</file>