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61" r:id="rId6"/>
    <p:sldId id="289" r:id="rId7"/>
    <p:sldId id="290" r:id="rId8"/>
    <p:sldId id="263" r:id="rId9"/>
    <p:sldId id="291" r:id="rId10"/>
    <p:sldId id="292" r:id="rId11"/>
    <p:sldId id="293" r:id="rId12"/>
    <p:sldId id="294" r:id="rId13"/>
    <p:sldId id="295" r:id="rId14"/>
    <p:sldId id="296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Friday, November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4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Friday, November 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2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Friday, November 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61D2-B1D9-437E-B413-7DCDF3BA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3131-22B0-4D15-9C2A-3E43B173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128B1-BEFD-4CB2-B59A-14FFF2DA5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A4D2C-AFD5-44B3-80A1-F58875BE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4A8C-ACA9-43F3-9BA8-48082FC03B6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52E4B-5BDF-41AD-941E-F1420D4B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B02E1-FA82-4915-9EF3-52216B41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62F5-122B-4DE0-BB1D-94A09FA25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1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Friday, November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Friday, November 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Friday, November 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Friday, November 5,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3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Friday, November 5,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4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Friday, November 5,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Friday, November 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Friday, November 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November 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19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3B527-9DC8-4C22-9996-494CCACD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9A30D-4DF8-4AB9-A2C1-76978EC1A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4D318-0874-410E-AE5E-9CCACB409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A8C-ACA9-43F3-9BA8-48082FC03B6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6B635-B9CB-4F55-9777-81B86B09B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EEA8A-8563-43DF-90EB-730B637EB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62F5-122B-4DE0-BB1D-94A09FA25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A35C5297-7623-44A6-B13A-4424C825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666E46BD-1D93-4B75-A1AD-F8DCF32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91524-2C81-45C7-B3FD-D992833B7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728663"/>
            <a:ext cx="5015638" cy="2795737"/>
          </a:xfrm>
        </p:spPr>
        <p:txBody>
          <a:bodyPr>
            <a:normAutofit/>
          </a:bodyPr>
          <a:lstStyle/>
          <a:p>
            <a:r>
              <a:rPr lang="en-US" dirty="0"/>
              <a:t>The Mission of Fountaingate –Part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011CB-D310-4328-BDD0-8E2C83859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4145871"/>
            <a:ext cx="5015638" cy="19834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Gently Offering . . . Hope in a Hurting World</a:t>
            </a:r>
          </a:p>
          <a:p>
            <a:endParaRPr lang="en-US" dirty="0"/>
          </a:p>
        </p:txBody>
      </p:sp>
      <p:pic>
        <p:nvPicPr>
          <p:cNvPr id="7" name="Picture 6" descr="Close-up of a person's hands&#10;&#10;Description automatically generated with medium confidence">
            <a:extLst>
              <a:ext uri="{FF2B5EF4-FFF2-40B4-BE49-F238E27FC236}">
                <a16:creationId xmlns:a16="http://schemas.microsoft.com/office/drawing/2014/main" id="{FB7EAE54-055E-4DE5-BB73-3C8214056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b="6442"/>
          <a:stretch/>
        </p:blipFill>
        <p:spPr>
          <a:xfrm>
            <a:off x="626541" y="728663"/>
            <a:ext cx="5437859" cy="5013504"/>
          </a:xfrm>
          <a:custGeom>
            <a:avLst/>
            <a:gdLst/>
            <a:ahLst/>
            <a:cxnLst/>
            <a:rect l="l" t="t" r="r" b="b"/>
            <a:pathLst>
              <a:path w="5437859" h="5358727">
                <a:moveTo>
                  <a:pt x="2442245" y="12"/>
                </a:moveTo>
                <a:cubicBezTo>
                  <a:pt x="2708249" y="-1139"/>
                  <a:pt x="3417096" y="86121"/>
                  <a:pt x="3772502" y="222641"/>
                </a:cubicBezTo>
                <a:cubicBezTo>
                  <a:pt x="4178135" y="378663"/>
                  <a:pt x="4516888" y="502516"/>
                  <a:pt x="4794198" y="943240"/>
                </a:cubicBezTo>
                <a:cubicBezTo>
                  <a:pt x="5070964" y="1383427"/>
                  <a:pt x="5480948" y="2332430"/>
                  <a:pt x="5434186" y="2864301"/>
                </a:cubicBezTo>
                <a:cubicBezTo>
                  <a:pt x="5387424" y="3395099"/>
                  <a:pt x="5199832" y="3941446"/>
                  <a:pt x="4762661" y="4378953"/>
                </a:cubicBezTo>
                <a:cubicBezTo>
                  <a:pt x="4309722" y="4878654"/>
                  <a:pt x="3935081" y="5128505"/>
                  <a:pt x="3497910" y="5222333"/>
                </a:cubicBezTo>
                <a:cubicBezTo>
                  <a:pt x="3184713" y="5265762"/>
                  <a:pt x="2870973" y="5385861"/>
                  <a:pt x="2557776" y="5353156"/>
                </a:cubicBezTo>
                <a:cubicBezTo>
                  <a:pt x="2244579" y="5320450"/>
                  <a:pt x="1751402" y="5242707"/>
                  <a:pt x="1374043" y="5019128"/>
                </a:cubicBezTo>
                <a:cubicBezTo>
                  <a:pt x="1108696" y="4831472"/>
                  <a:pt x="796586" y="4519963"/>
                  <a:pt x="483933" y="4019189"/>
                </a:cubicBezTo>
                <a:cubicBezTo>
                  <a:pt x="171824" y="3582755"/>
                  <a:pt x="0" y="3082518"/>
                  <a:pt x="0" y="2536171"/>
                </a:cubicBezTo>
                <a:cubicBezTo>
                  <a:pt x="0" y="2411246"/>
                  <a:pt x="296885" y="1177542"/>
                  <a:pt x="749280" y="771132"/>
                </a:cubicBezTo>
                <a:cubicBezTo>
                  <a:pt x="1202764" y="365259"/>
                  <a:pt x="1858520" y="99860"/>
                  <a:pt x="2357678" y="6032"/>
                </a:cubicBezTo>
                <a:cubicBezTo>
                  <a:pt x="2375281" y="2145"/>
                  <a:pt x="2404244" y="176"/>
                  <a:pt x="2442245" y="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155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A06E8A-5546-4C99-937D-B80B9C02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024" y="619200"/>
            <a:ext cx="5247298" cy="1477328"/>
          </a:xfrm>
        </p:spPr>
        <p:txBody>
          <a:bodyPr>
            <a:normAutofit fontScale="90000"/>
          </a:bodyPr>
          <a:lstStyle/>
          <a:p>
            <a:r>
              <a:rPr lang="en-CA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 THE REWARDS OF TRUE HOPE</a:t>
            </a: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A. A Blessing for 	Turning to God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1.  It Makes us 		</a:t>
            </a:r>
            <a:r>
              <a:rPr lang="en-CA" sz="3600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Ashamed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0" i="0" u="none" strike="noStrike" baseline="0" dirty="0"/>
            </a:br>
            <a:br>
              <a:rPr lang="en-CA" sz="1800" b="0" i="0" u="none" strike="noStrike" baseline="0" dirty="0"/>
            </a:b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7FE3-E168-43D6-A8DC-3096F807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38" y="989615"/>
            <a:ext cx="5645289" cy="4597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“Why is my pain unending and my wound grievous and incurable? Will you be like a deceptive brook, like a spring that fails?</a:t>
            </a:r>
          </a:p>
          <a:p>
            <a:pPr marL="0" marR="21600" indent="0">
              <a:buNone/>
            </a:pPr>
            <a:r>
              <a:rPr lang="en-CA" sz="24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Therefore this is what the Lord says,</a:t>
            </a:r>
            <a:r>
              <a:rPr lang="en-CA" sz="2400" b="1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CA" sz="2400" b="1" i="1" u="sng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repent,</a:t>
            </a:r>
            <a:r>
              <a:rPr lang="en-CA" sz="2400" b="1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restore you that you may serve me;</a:t>
            </a:r>
            <a:r>
              <a:rPr lang="en-CA" sz="2400" b="1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i="1" u="sng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utter worthy, not worthless, words</a:t>
            </a:r>
            <a:r>
              <a:rPr lang="en-CA" sz="2400" b="0" i="1" u="sng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CA" sz="24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you’ll be </a:t>
            </a:r>
            <a:r>
              <a:rPr lang="en-CA" sz="2400" b="0" i="1" u="sng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spokesman</a:t>
            </a:r>
            <a:r>
              <a:rPr lang="en-CA" sz="24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Let this people turn to you (as God’s spokesman) </a:t>
            </a:r>
            <a:r>
              <a:rPr lang="en-CA" sz="2400" b="0" i="1" u="sng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 must not turn to them</a:t>
            </a:r>
            <a:r>
              <a:rPr lang="en-CA" sz="24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 algn="r">
              <a:buNone/>
            </a:pPr>
            <a:r>
              <a:rPr lang="en-CA" sz="24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Jeremiah 15:18,19</a:t>
            </a:r>
            <a:endParaRPr lang="en-CA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5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A06E8A-5546-4C99-937D-B80B9C02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024" y="619200"/>
            <a:ext cx="5247298" cy="1477328"/>
          </a:xfrm>
        </p:spPr>
        <p:txBody>
          <a:bodyPr>
            <a:normAutofit fontScale="90000"/>
          </a:bodyPr>
          <a:lstStyle/>
          <a:p>
            <a:r>
              <a:rPr lang="en-CA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 THE REWARDS OF TRUE HOPE</a:t>
            </a: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A. A Blessing for 	Turning to God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CA" sz="1800" b="1" i="0" u="none" strike="noStrike" baseline="0" dirty="0"/>
              <a:t> 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 It Offers an 		Abundance of 		Prosperity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0" i="0" u="none" strike="noStrike" baseline="0" dirty="0"/>
            </a:br>
            <a:br>
              <a:rPr lang="en-CA" sz="1800" b="0" i="0" u="none" strike="noStrike" baseline="0" dirty="0"/>
            </a:b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7FE3-E168-43D6-A8DC-3096F807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38" y="989615"/>
            <a:ext cx="5645289" cy="4597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1FD08C02-E769-4626-B993-3B6836887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BA2FF4-96DF-47A7-A091-1D5522673E8F}"/>
              </a:ext>
            </a:extLst>
          </p:cNvPr>
          <p:cNvSpPr txBox="1"/>
          <p:nvPr/>
        </p:nvSpPr>
        <p:spPr>
          <a:xfrm>
            <a:off x="417250" y="453023"/>
            <a:ext cx="5202315" cy="6186309"/>
          </a:xfrm>
          <a:prstGeom prst="rect">
            <a:avLst/>
          </a:prstGeom>
          <a:noFill/>
          <a:effectLst>
            <a:glow rad="127000">
              <a:schemeClr val="accent2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40000"/>
                <a:lumOff val="6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txBody>
          <a:bodyPr wrap="square" rtlCol="0">
            <a:spAutoFit/>
          </a:bodyPr>
          <a:lstStyle/>
          <a:p>
            <a:r>
              <a:rPr lang="en-CA" sz="3600" b="0" i="1" u="none" strike="noStrike" baseline="0" dirty="0">
                <a:solidFill>
                  <a:schemeClr val="bg2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“He will be like a tree planted by the water that sends out its roots by the stream.  It does not fear when heat comes; its leaves are always green.  It has no worries in the year of drought and never fails to bear fruit.”</a:t>
            </a:r>
          </a:p>
          <a:p>
            <a:pPr algn="r"/>
            <a:r>
              <a:rPr lang="en-CA" sz="3600" b="0" i="1" u="none" strike="noStrike" baseline="0" dirty="0">
                <a:solidFill>
                  <a:schemeClr val="bg2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Jeremiah 17:8</a:t>
            </a:r>
            <a:endParaRPr lang="en-CA" sz="3600" dirty="0">
              <a:solidFill>
                <a:schemeClr val="bg2"/>
              </a:solidFill>
              <a:effectLst>
                <a:glow rad="127000">
                  <a:schemeClr val="accent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8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A06E8A-5546-4C99-937D-B80B9C02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024" y="619200"/>
            <a:ext cx="5247298" cy="1477328"/>
          </a:xfrm>
        </p:spPr>
        <p:txBody>
          <a:bodyPr>
            <a:normAutofit fontScale="90000"/>
          </a:bodyPr>
          <a:lstStyle/>
          <a:p>
            <a:r>
              <a:rPr lang="en-CA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 THE REWARDS OF TRUE HOPE</a:t>
            </a: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A. A Blessing for 	Turning to God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CA" sz="1800" b="1" i="0" u="none" strike="noStrike" baseline="0" dirty="0"/>
              <a:t> 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 It Offers an 		Abundance of 		Prosperity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0" i="0" u="none" strike="noStrike" baseline="0" dirty="0"/>
            </a:br>
            <a:br>
              <a:rPr lang="en-CA" sz="1800" b="0" i="0" u="none" strike="noStrike" baseline="0" dirty="0"/>
            </a:b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7FE3-E168-43D6-A8DC-3096F807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38" y="989615"/>
            <a:ext cx="5645289" cy="4597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field of flowers with the sun setting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678C4F9E-060C-4905-BEDC-B24A2C20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2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" y="-1"/>
            <a:ext cx="6079388" cy="6772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DFFA53-E9F3-4248-B956-F0AD31CF3C6C}"/>
              </a:ext>
            </a:extLst>
          </p:cNvPr>
          <p:cNvSpPr txBox="1"/>
          <p:nvPr/>
        </p:nvSpPr>
        <p:spPr>
          <a:xfrm>
            <a:off x="16612" y="14871"/>
            <a:ext cx="607938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1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1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“Yet this I called to mind and </a:t>
            </a:r>
            <a:r>
              <a:rPr lang="en-CA" sz="3100" b="1" i="1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therefore I have hope:</a:t>
            </a:r>
            <a:endParaRPr lang="en-CA" sz="31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600"/>
            <a:r>
              <a:rPr lang="en-CA" sz="31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22.  Because of the LORD’s great love we are not consumed, for his compassions never fail.</a:t>
            </a:r>
          </a:p>
          <a:p>
            <a:pPr marR="21600"/>
            <a:r>
              <a:rPr lang="en-CA" sz="31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23.  They are new every morning; great is your faithfulness.</a:t>
            </a:r>
          </a:p>
          <a:p>
            <a:pPr marR="21600"/>
            <a:r>
              <a:rPr lang="en-CA" sz="31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24. I say to myself, </a:t>
            </a:r>
            <a:r>
              <a:rPr lang="en-CA" sz="31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‘The Lord is my portion; therefore I will wait [hope in -- KJV] for him.”</a:t>
            </a:r>
          </a:p>
          <a:p>
            <a:pPr marR="21600"/>
            <a:endParaRPr lang="en-CA" sz="31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1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      Lamentations 3:21 – 24</a:t>
            </a:r>
            <a:endParaRPr lang="en-CA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1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A06E8A-5546-4C99-937D-B80B9C02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024" y="619200"/>
            <a:ext cx="5247298" cy="1477328"/>
          </a:xfrm>
        </p:spPr>
        <p:txBody>
          <a:bodyPr>
            <a:normAutofit fontScale="90000"/>
          </a:bodyPr>
          <a:lstStyle/>
          <a:p>
            <a:r>
              <a:rPr lang="en-CA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 THE REWARDS OF TRUE HOPE</a:t>
            </a: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 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B. A Confidence for 	Turning to God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CA" sz="1800" b="1" i="0" u="none" strike="noStrike" baseline="0" dirty="0"/>
              <a:t> 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1. A Hope 			Against all Hope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0" i="0" u="none" strike="noStrike" baseline="0" dirty="0"/>
            </a:br>
            <a:br>
              <a:rPr lang="en-CA" sz="1800" b="0" i="0" u="none" strike="noStrike" baseline="0" dirty="0"/>
            </a:b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7FE3-E168-43D6-A8DC-3096F807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38" y="989615"/>
            <a:ext cx="5645289" cy="4597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0B100E37-A1EF-4357-A474-CE4E75A46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0977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A06E8A-5546-4C99-937D-B80B9C02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024" y="619200"/>
            <a:ext cx="5247298" cy="1477328"/>
          </a:xfrm>
        </p:spPr>
        <p:txBody>
          <a:bodyPr>
            <a:normAutofit fontScale="90000"/>
          </a:bodyPr>
          <a:lstStyle/>
          <a:p>
            <a:r>
              <a:rPr lang="en-CA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 THE REWARDS OF TRUE HOPE</a:t>
            </a: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 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B. A Confidence for 	Turning to God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CA" sz="1800" b="1" i="0" u="none" strike="noStrike" baseline="0" dirty="0"/>
              <a:t> </a:t>
            </a: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Joy, Peace and 		Trust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0" i="0" u="none" strike="noStrike" baseline="0" dirty="0"/>
            </a:br>
            <a:br>
              <a:rPr lang="en-CA" sz="1800" b="0" i="0" u="none" strike="noStrike" baseline="0" dirty="0"/>
            </a:b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7FE3-E168-43D6-A8DC-3096F807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38" y="989615"/>
            <a:ext cx="5645289" cy="4597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0" i="1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80C2B18-EAAB-4DF1-8E60-8C4664A14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27" y="0"/>
            <a:ext cx="6091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4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607B8D-5A6C-4ECB-9047-3836C51C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4D6C4-24A3-44DC-9607-566CF5A2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70"/>
            <a:ext cx="6096000" cy="6856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F7300B-53A6-4A16-AA84-78597664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229" y="685800"/>
            <a:ext cx="474307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7CD6A-7D09-44CA-BDDA-3CB5C558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3" y="1259958"/>
            <a:ext cx="3232298" cy="18208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Mission Statement: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6D79E-B0F9-4211-B7A8-C92B82445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916" y="3479577"/>
            <a:ext cx="3413052" cy="182086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sz="36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Gently offering Healing, Health and Hope in a Hurting World</a:t>
            </a:r>
          </a:p>
        </p:txBody>
      </p:sp>
      <p:pic>
        <p:nvPicPr>
          <p:cNvPr id="6" name="Content Placeholder 5" descr="A picture containing wooden, ground, outdoor, wood&#10;&#10;Description automatically generated">
            <a:extLst>
              <a:ext uri="{FF2B5EF4-FFF2-40B4-BE49-F238E27FC236}">
                <a16:creationId xmlns:a16="http://schemas.microsoft.com/office/drawing/2014/main" id="{D1347037-2033-4880-AC51-8CC2A8B66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8" r="-1" b="-1"/>
          <a:stretch/>
        </p:blipFill>
        <p:spPr>
          <a:xfrm>
            <a:off x="6096000" y="1571"/>
            <a:ext cx="6096000" cy="68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46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69CE-B74F-4E25-8356-4B7F868F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3" y="920114"/>
            <a:ext cx="5998723" cy="917085"/>
          </a:xfrm>
        </p:spPr>
        <p:txBody>
          <a:bodyPr>
            <a:noAutofit/>
          </a:bodyPr>
          <a:lstStyle/>
          <a:p>
            <a:pPr algn="ctr"/>
            <a: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 are only two kinds of hope. </a:t>
            </a: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true hope and a false hope. </a:t>
            </a: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Each carry with them a reward. 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DF1B9-6FBC-4CD5-9BB5-F4408A681C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74" y="1905000"/>
            <a:ext cx="5213042" cy="2754313"/>
          </a:xfrm>
        </p:spPr>
      </p:pic>
    </p:spTree>
    <p:extLst>
      <p:ext uri="{BB962C8B-B14F-4D97-AF65-F5344CB8AC3E}">
        <p14:creationId xmlns:p14="http://schemas.microsoft.com/office/powerpoint/2010/main" val="142557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CC43-8624-46FB-BF57-1B0DE33C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normAutofit fontScale="90000"/>
          </a:bodyPr>
          <a:lstStyle/>
          <a:p>
            <a:r>
              <a:rPr lang="en-CA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I.  THE REWARD OF FALSE HOPE</a:t>
            </a: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</a:t>
            </a:r>
            <a:endParaRPr lang="en-US" sz="4400" b="1" u="sng" spc="-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2D1FD-6D7E-4748-AEED-A0BB1D43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6164" y="3429000"/>
            <a:ext cx="3107463" cy="234443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Curse for Turning Away from God</a:t>
            </a:r>
            <a:endParaRPr lang="en-CA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A6D911-117A-4F9E-8423-EF38DDBD7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“Thus says the LORD: cursed [with great evil] is the strong man who trusts and relies on frail man, making weak [human] flesh his arm, and whose mind and heart turns aside from the Lord.”</a:t>
            </a:r>
          </a:p>
          <a:p>
            <a:r>
              <a:rPr lang="en-CA" sz="36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Jeremiah 17: 5 AMP</a:t>
            </a:r>
            <a:endParaRPr lang="en-CA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2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CC43-8624-46FB-BF57-1B0DE33C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normAutofit fontScale="90000"/>
          </a:bodyPr>
          <a:lstStyle/>
          <a:p>
            <a:r>
              <a:rPr lang="en-CA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I.  THE REWARD OF FALSE HOPE</a:t>
            </a: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</a:t>
            </a:r>
            <a:endParaRPr lang="en-US" sz="4400" b="1" u="sng" spc="-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2D1FD-6D7E-4748-AEED-A0BB1D43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2898" y="3894363"/>
            <a:ext cx="3107463" cy="2344437"/>
          </a:xfrm>
        </p:spPr>
        <p:txBody>
          <a:bodyPr>
            <a:normAutofit/>
          </a:bodyPr>
          <a:lstStyle/>
          <a:p>
            <a:r>
              <a:rPr lang="en-CA" sz="32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Lack of Prosperity</a:t>
            </a:r>
            <a:endParaRPr lang="en-C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A6D911-117A-4F9E-8423-EF38DDBD7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 will be like a bush in the wastelands;</a:t>
            </a:r>
            <a:r>
              <a:rPr lang="en-CA" sz="3600" b="0" i="1" u="sng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will not see prosperity when it comes</a:t>
            </a:r>
            <a:r>
              <a:rPr lang="en-CA" sz="36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He will dwell in the parched places of the desert, in the salt land where no one lives.”</a:t>
            </a:r>
          </a:p>
          <a:p>
            <a:r>
              <a:rPr lang="en-CA" sz="36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Jeremiah 17: 6</a:t>
            </a:r>
            <a:endParaRPr lang="en-CA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1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CC43-8624-46FB-BF57-1B0DE33C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normAutofit fontScale="90000"/>
          </a:bodyPr>
          <a:lstStyle/>
          <a:p>
            <a:r>
              <a:rPr lang="en-CA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I.  THE REWARD OF FALSE HOPE</a:t>
            </a: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</a:t>
            </a:r>
            <a:endParaRPr lang="en-US" sz="4400" b="1" u="sng" spc="-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2D1FD-6D7E-4748-AEED-A0BB1D43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2898" y="3894363"/>
            <a:ext cx="3107463" cy="2344437"/>
          </a:xfrm>
        </p:spPr>
        <p:txBody>
          <a:bodyPr>
            <a:normAutofit/>
          </a:bodyPr>
          <a:lstStyle/>
          <a:p>
            <a:r>
              <a:rPr lang="en-CA" sz="32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Lack of Prosperity</a:t>
            </a:r>
            <a:endParaRPr lang="en-C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A6D911-117A-4F9E-8423-EF38DDBD7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world has been controlled by two parties; those who have governed by </a:t>
            </a:r>
            <a:r>
              <a:rPr lang="en-CA" sz="3200" b="1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‘love of self to the point of contempt for God’</a:t>
            </a:r>
            <a:r>
              <a:rPr lang="en-CA" sz="32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those who are governed by </a:t>
            </a:r>
            <a:r>
              <a:rPr lang="en-CA" sz="3200" b="1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‘love of God to the </a:t>
            </a:r>
          </a:p>
          <a:p>
            <a:r>
              <a:rPr lang="en-CA" sz="3200" b="1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</a:t>
            </a:r>
          </a:p>
          <a:p>
            <a:r>
              <a:rPr lang="en-CA" sz="3200" b="1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contempt </a:t>
            </a:r>
          </a:p>
          <a:p>
            <a:r>
              <a:rPr lang="en-CA" sz="3200" b="1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self. ’”</a:t>
            </a:r>
            <a:endParaRPr lang="en-CA" sz="3200" b="1" i="0" u="none" strike="noStrike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Website&#10;&#10;Description automatically generated with low confidence">
            <a:extLst>
              <a:ext uri="{FF2B5EF4-FFF2-40B4-BE49-F238E27FC236}">
                <a16:creationId xmlns:a16="http://schemas.microsoft.com/office/drawing/2014/main" id="{F9BDDE77-1366-4E52-9487-C6C2047F5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55" y="327218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8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A06E8A-5546-4C99-937D-B80B9C02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024" y="619200"/>
            <a:ext cx="5247298" cy="1477328"/>
          </a:xfrm>
        </p:spPr>
        <p:txBody>
          <a:bodyPr>
            <a:normAutofit fontScale="90000"/>
          </a:bodyPr>
          <a:lstStyle/>
          <a:p>
            <a:r>
              <a:rPr lang="en-CA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 THE REWARDS OF TRUE HOPE</a:t>
            </a: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</a:t>
            </a:r>
            <a:br>
              <a:rPr lang="en-CA" sz="1800" b="1" i="0" u="none" strike="noStrike" baseline="0" dirty="0"/>
            </a:br>
            <a:br>
              <a:rPr lang="en-CA" sz="1800" b="1" i="0" u="none" strike="noStrike" baseline="0" dirty="0"/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A. A Blessing for 	Turning to God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0" i="0" u="none" strike="noStrike" baseline="0" dirty="0"/>
            </a:br>
            <a:br>
              <a:rPr lang="en-CA" sz="1800" b="0" i="0" u="none" strike="noStrike" baseline="0" dirty="0"/>
            </a:b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Text, whiteboard&#10;&#10;Description automatically generated">
            <a:extLst>
              <a:ext uri="{FF2B5EF4-FFF2-40B4-BE49-F238E27FC236}">
                <a16:creationId xmlns:a16="http://schemas.microsoft.com/office/drawing/2014/main" id="{C43245CA-09BE-40F6-B3EA-E0B457B75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63071"/>
            <a:ext cx="4448176" cy="4348644"/>
          </a:xfrm>
        </p:spPr>
      </p:pic>
    </p:spTree>
    <p:extLst>
      <p:ext uri="{BB962C8B-B14F-4D97-AF65-F5344CB8AC3E}">
        <p14:creationId xmlns:p14="http://schemas.microsoft.com/office/powerpoint/2010/main" val="290972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A06E8A-5546-4C99-937D-B80B9C02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024" y="619200"/>
            <a:ext cx="5247298" cy="1477328"/>
          </a:xfrm>
        </p:spPr>
        <p:txBody>
          <a:bodyPr>
            <a:normAutofit fontScale="90000"/>
          </a:bodyPr>
          <a:lstStyle/>
          <a:p>
            <a:r>
              <a:rPr lang="en-CA" sz="4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 THE REWARDS OF TRUE HOPE</a:t>
            </a: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A. A Blessing for 	Turning to God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1.  It Makes us 		</a:t>
            </a:r>
            <a:r>
              <a:rPr lang="en-CA" sz="3600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Ashamed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0" i="0" u="none" strike="noStrike" baseline="0" dirty="0"/>
            </a:br>
            <a:br>
              <a:rPr lang="en-CA" sz="1800" b="0" i="0" u="none" strike="noStrike" baseline="0" dirty="0"/>
            </a:b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6DACE87-894B-4540-8C9E-B563ADB89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" y="1058536"/>
            <a:ext cx="5900738" cy="4342650"/>
          </a:xfrm>
        </p:spPr>
      </p:pic>
    </p:spTree>
    <p:extLst>
      <p:ext uri="{BB962C8B-B14F-4D97-AF65-F5344CB8AC3E}">
        <p14:creationId xmlns:p14="http://schemas.microsoft.com/office/powerpoint/2010/main" val="176126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A06E8A-5546-4C99-937D-B80B9C02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024" y="619200"/>
            <a:ext cx="5247298" cy="1477328"/>
          </a:xfrm>
        </p:spPr>
        <p:txBody>
          <a:bodyPr>
            <a:normAutofit fontScale="90000"/>
          </a:bodyPr>
          <a:lstStyle/>
          <a:p>
            <a: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II.  THE REWARDS OF TRUE HOPE</a:t>
            </a:r>
            <a:br>
              <a:rPr lang="en-CA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1" i="0" u="none" strike="noStrike" baseline="0" dirty="0">
                <a:highlight>
                  <a:srgbClr val="FFFF00"/>
                </a:highlight>
              </a:rPr>
            </a:br>
            <a:br>
              <a:rPr lang="en-CA" sz="1800" b="1" i="0" u="none" strike="noStrike" baseline="0" dirty="0"/>
            </a:br>
            <a:br>
              <a:rPr lang="en-CA" sz="1800" b="1" i="0" u="none" strike="noStrike" baseline="0" dirty="0"/>
            </a:br>
            <a:r>
              <a:rPr lang="en-CA" sz="1800" b="1" i="0" u="none" strike="noStrike" baseline="0" dirty="0"/>
              <a:t>	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A. A Blessing for 	Turning to God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1.  It Makes us 		</a:t>
            </a:r>
            <a:r>
              <a:rPr lang="en-CA" sz="3600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Ashamed</a:t>
            </a:r>
            <a:br>
              <a:rPr lang="en-CA" sz="3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1800" b="0" i="0" u="none" strike="noStrike" baseline="0" dirty="0"/>
            </a:br>
            <a:br>
              <a:rPr lang="en-CA" sz="1800" b="0" i="0" u="none" strike="noStrike" baseline="0" dirty="0"/>
            </a:b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824F689-A32F-420E-B8A7-C60B964A0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" y="1143000"/>
            <a:ext cx="6081474" cy="4258186"/>
          </a:xfrm>
        </p:spPr>
      </p:pic>
    </p:spTree>
    <p:extLst>
      <p:ext uri="{BB962C8B-B14F-4D97-AF65-F5344CB8AC3E}">
        <p14:creationId xmlns:p14="http://schemas.microsoft.com/office/powerpoint/2010/main" val="90971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776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Next LT Pro</vt:lpstr>
      <vt:lpstr>Calibri</vt:lpstr>
      <vt:lpstr>Calibri Light</vt:lpstr>
      <vt:lpstr>Rockwell Nova Light</vt:lpstr>
      <vt:lpstr>The Hand Extrablack</vt:lpstr>
      <vt:lpstr>BlobVTI</vt:lpstr>
      <vt:lpstr>Office Theme</vt:lpstr>
      <vt:lpstr>The Mission of Fountaingate –Part III</vt:lpstr>
      <vt:lpstr>Mission Statement:</vt:lpstr>
      <vt:lpstr>There are only two kinds of hope.   A true hope and a false hope.   Each carry with them a reward. </vt:lpstr>
      <vt:lpstr>I.  THE REWARD OF FALSE HOPE   </vt:lpstr>
      <vt:lpstr>I.  THE REWARD OF FALSE HOPE   </vt:lpstr>
      <vt:lpstr>I.  THE REWARD OF FALSE HOPE   </vt:lpstr>
      <vt:lpstr>II.  THE REWARDS OF TRUE HOPE        A. A Blessing for  Turning to God   </vt:lpstr>
      <vt:lpstr>II.  THE REWARDS OF TRUE HOPE     A. A Blessing for  Turning to God    1.  It Makes us   Not Ashamed   </vt:lpstr>
      <vt:lpstr>II.  THE REWARDS OF TRUE HOPE     A. A Blessing for  Turning to God    1.  It Makes us   Not Ashamed   </vt:lpstr>
      <vt:lpstr>II.  THE REWARDS OF TRUE HOPE     A. A Blessing for  Turning to God    1.  It Makes us   Not Ashamed   </vt:lpstr>
      <vt:lpstr>II.  THE REWARDS OF TRUE HOPE     A. A Blessing for  Turning to God     2.  It Offers an   Abundance of   Prosperity   </vt:lpstr>
      <vt:lpstr>II.  THE REWARDS OF TRUE HOPE     A. A Blessing for  Turning to God     2.  It Offers an   Abundance of   Prosperity   </vt:lpstr>
      <vt:lpstr>II.  THE REWARDS OF TRUE HOPE      B. A Confidence for  Turning to God     1. A Hope    Against all Hope   </vt:lpstr>
      <vt:lpstr>II.  THE REWARDS OF TRUE HOPE      B. A Confidence for  Turning to God     2. Joy, Peace and   Trust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Mission of Fountaingate –Part II</dc:title>
  <dc:creator>Miriam Lalonde</dc:creator>
  <cp:lastModifiedBy>Fountaingate Christian</cp:lastModifiedBy>
  <cp:revision>28</cp:revision>
  <dcterms:created xsi:type="dcterms:W3CDTF">2021-10-14T00:00:58Z</dcterms:created>
  <dcterms:modified xsi:type="dcterms:W3CDTF">2021-11-05T19:15:07Z</dcterms:modified>
</cp:coreProperties>
</file>