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73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6A356-DB00-2BDD-7928-67B93345891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4917AD6-36C4-261E-D4D8-37C640EC5B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61A3BF7-CA33-B3B2-60CC-D01EAC3482FF}"/>
              </a:ext>
            </a:extLst>
          </p:cNvPr>
          <p:cNvSpPr>
            <a:spLocks noGrp="1"/>
          </p:cNvSpPr>
          <p:nvPr>
            <p:ph type="dt" sz="half" idx="10"/>
          </p:nvPr>
        </p:nvSpPr>
        <p:spPr/>
        <p:txBody>
          <a:bodyPr/>
          <a:lstStyle/>
          <a:p>
            <a:fld id="{60375BD2-3DF8-4E03-B8E3-5E973711FAA1}" type="datetimeFigureOut">
              <a:rPr lang="en-US" smtClean="0"/>
              <a:t>8/30/2023</a:t>
            </a:fld>
            <a:endParaRPr lang="en-US"/>
          </a:p>
        </p:txBody>
      </p:sp>
      <p:sp>
        <p:nvSpPr>
          <p:cNvPr id="5" name="Footer Placeholder 4">
            <a:extLst>
              <a:ext uri="{FF2B5EF4-FFF2-40B4-BE49-F238E27FC236}">
                <a16:creationId xmlns:a16="http://schemas.microsoft.com/office/drawing/2014/main" id="{A874E483-687A-50B7-D3B8-1394CD7D99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E4C813-ED6E-03E0-4027-ED500BF3D0A4}"/>
              </a:ext>
            </a:extLst>
          </p:cNvPr>
          <p:cNvSpPr>
            <a:spLocks noGrp="1"/>
          </p:cNvSpPr>
          <p:nvPr>
            <p:ph type="sldNum" sz="quarter" idx="12"/>
          </p:nvPr>
        </p:nvSpPr>
        <p:spPr/>
        <p:txBody>
          <a:bodyPr/>
          <a:lstStyle/>
          <a:p>
            <a:fld id="{9E86D677-BBC2-4397-9EC0-D9B46DD803A7}" type="slidenum">
              <a:rPr lang="en-US" smtClean="0"/>
              <a:t>‹#›</a:t>
            </a:fld>
            <a:endParaRPr lang="en-US"/>
          </a:p>
        </p:txBody>
      </p:sp>
    </p:spTree>
    <p:extLst>
      <p:ext uri="{BB962C8B-B14F-4D97-AF65-F5344CB8AC3E}">
        <p14:creationId xmlns:p14="http://schemas.microsoft.com/office/powerpoint/2010/main" val="2039672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F4F12-E19C-FAED-2871-407A128D81E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265563B-4861-53DA-E6EB-C0271B97CC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D48BAB-BD68-8A6E-70AF-332A3A3A58B7}"/>
              </a:ext>
            </a:extLst>
          </p:cNvPr>
          <p:cNvSpPr>
            <a:spLocks noGrp="1"/>
          </p:cNvSpPr>
          <p:nvPr>
            <p:ph type="dt" sz="half" idx="10"/>
          </p:nvPr>
        </p:nvSpPr>
        <p:spPr/>
        <p:txBody>
          <a:bodyPr/>
          <a:lstStyle/>
          <a:p>
            <a:fld id="{60375BD2-3DF8-4E03-B8E3-5E973711FAA1}" type="datetimeFigureOut">
              <a:rPr lang="en-US" smtClean="0"/>
              <a:t>8/30/2023</a:t>
            </a:fld>
            <a:endParaRPr lang="en-US"/>
          </a:p>
        </p:txBody>
      </p:sp>
      <p:sp>
        <p:nvSpPr>
          <p:cNvPr id="5" name="Footer Placeholder 4">
            <a:extLst>
              <a:ext uri="{FF2B5EF4-FFF2-40B4-BE49-F238E27FC236}">
                <a16:creationId xmlns:a16="http://schemas.microsoft.com/office/drawing/2014/main" id="{43A48F36-989F-0819-1965-B620DD0150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0CFD67-1E63-7F5F-6FA2-04A7223366A4}"/>
              </a:ext>
            </a:extLst>
          </p:cNvPr>
          <p:cNvSpPr>
            <a:spLocks noGrp="1"/>
          </p:cNvSpPr>
          <p:nvPr>
            <p:ph type="sldNum" sz="quarter" idx="12"/>
          </p:nvPr>
        </p:nvSpPr>
        <p:spPr/>
        <p:txBody>
          <a:bodyPr/>
          <a:lstStyle/>
          <a:p>
            <a:fld id="{9E86D677-BBC2-4397-9EC0-D9B46DD803A7}" type="slidenum">
              <a:rPr lang="en-US" smtClean="0"/>
              <a:t>‹#›</a:t>
            </a:fld>
            <a:endParaRPr lang="en-US"/>
          </a:p>
        </p:txBody>
      </p:sp>
    </p:spTree>
    <p:extLst>
      <p:ext uri="{BB962C8B-B14F-4D97-AF65-F5344CB8AC3E}">
        <p14:creationId xmlns:p14="http://schemas.microsoft.com/office/powerpoint/2010/main" val="242496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36B842-7B3C-BCE1-3A9B-A2EAB63E231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DD770F3-E807-234A-935A-83D25B222DB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D897CA-5D24-689B-2247-DFDC15B0A8F4}"/>
              </a:ext>
            </a:extLst>
          </p:cNvPr>
          <p:cNvSpPr>
            <a:spLocks noGrp="1"/>
          </p:cNvSpPr>
          <p:nvPr>
            <p:ph type="dt" sz="half" idx="10"/>
          </p:nvPr>
        </p:nvSpPr>
        <p:spPr/>
        <p:txBody>
          <a:bodyPr/>
          <a:lstStyle/>
          <a:p>
            <a:fld id="{60375BD2-3DF8-4E03-B8E3-5E973711FAA1}" type="datetimeFigureOut">
              <a:rPr lang="en-US" smtClean="0"/>
              <a:t>8/30/2023</a:t>
            </a:fld>
            <a:endParaRPr lang="en-US"/>
          </a:p>
        </p:txBody>
      </p:sp>
      <p:sp>
        <p:nvSpPr>
          <p:cNvPr id="5" name="Footer Placeholder 4">
            <a:extLst>
              <a:ext uri="{FF2B5EF4-FFF2-40B4-BE49-F238E27FC236}">
                <a16:creationId xmlns:a16="http://schemas.microsoft.com/office/drawing/2014/main" id="{BA3FE645-B0A6-6C39-A7E8-ED1A67D47A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6A8BB2-BF75-5BC9-8A10-39B530300A28}"/>
              </a:ext>
            </a:extLst>
          </p:cNvPr>
          <p:cNvSpPr>
            <a:spLocks noGrp="1"/>
          </p:cNvSpPr>
          <p:nvPr>
            <p:ph type="sldNum" sz="quarter" idx="12"/>
          </p:nvPr>
        </p:nvSpPr>
        <p:spPr/>
        <p:txBody>
          <a:bodyPr/>
          <a:lstStyle/>
          <a:p>
            <a:fld id="{9E86D677-BBC2-4397-9EC0-D9B46DD803A7}" type="slidenum">
              <a:rPr lang="en-US" smtClean="0"/>
              <a:t>‹#›</a:t>
            </a:fld>
            <a:endParaRPr lang="en-US"/>
          </a:p>
        </p:txBody>
      </p:sp>
    </p:spTree>
    <p:extLst>
      <p:ext uri="{BB962C8B-B14F-4D97-AF65-F5344CB8AC3E}">
        <p14:creationId xmlns:p14="http://schemas.microsoft.com/office/powerpoint/2010/main" val="3680122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FD676-5083-036A-F99C-74CBA165AA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D861D4-D9B7-D648-0742-07D59E0F30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7EF0A3-A7E1-BE0D-95F4-13F8676CD83B}"/>
              </a:ext>
            </a:extLst>
          </p:cNvPr>
          <p:cNvSpPr>
            <a:spLocks noGrp="1"/>
          </p:cNvSpPr>
          <p:nvPr>
            <p:ph type="dt" sz="half" idx="10"/>
          </p:nvPr>
        </p:nvSpPr>
        <p:spPr/>
        <p:txBody>
          <a:bodyPr/>
          <a:lstStyle/>
          <a:p>
            <a:fld id="{60375BD2-3DF8-4E03-B8E3-5E973711FAA1}" type="datetimeFigureOut">
              <a:rPr lang="en-US" smtClean="0"/>
              <a:t>8/30/2023</a:t>
            </a:fld>
            <a:endParaRPr lang="en-US"/>
          </a:p>
        </p:txBody>
      </p:sp>
      <p:sp>
        <p:nvSpPr>
          <p:cNvPr id="5" name="Footer Placeholder 4">
            <a:extLst>
              <a:ext uri="{FF2B5EF4-FFF2-40B4-BE49-F238E27FC236}">
                <a16:creationId xmlns:a16="http://schemas.microsoft.com/office/drawing/2014/main" id="{D3B7AB50-F69F-35AF-AF4C-F1605A9D02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06A9FE-0BF6-3363-5BE3-A9686B316447}"/>
              </a:ext>
            </a:extLst>
          </p:cNvPr>
          <p:cNvSpPr>
            <a:spLocks noGrp="1"/>
          </p:cNvSpPr>
          <p:nvPr>
            <p:ph type="sldNum" sz="quarter" idx="12"/>
          </p:nvPr>
        </p:nvSpPr>
        <p:spPr/>
        <p:txBody>
          <a:bodyPr/>
          <a:lstStyle/>
          <a:p>
            <a:fld id="{9E86D677-BBC2-4397-9EC0-D9B46DD803A7}" type="slidenum">
              <a:rPr lang="en-US" smtClean="0"/>
              <a:t>‹#›</a:t>
            </a:fld>
            <a:endParaRPr lang="en-US"/>
          </a:p>
        </p:txBody>
      </p:sp>
    </p:spTree>
    <p:extLst>
      <p:ext uri="{BB962C8B-B14F-4D97-AF65-F5344CB8AC3E}">
        <p14:creationId xmlns:p14="http://schemas.microsoft.com/office/powerpoint/2010/main" val="1863746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686A1-6B40-4216-BC92-009135DED85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7E96223-C755-1630-004F-8A9E035BC2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11837F3-DE79-92E3-0306-45A21744F1C4}"/>
              </a:ext>
            </a:extLst>
          </p:cNvPr>
          <p:cNvSpPr>
            <a:spLocks noGrp="1"/>
          </p:cNvSpPr>
          <p:nvPr>
            <p:ph type="dt" sz="half" idx="10"/>
          </p:nvPr>
        </p:nvSpPr>
        <p:spPr/>
        <p:txBody>
          <a:bodyPr/>
          <a:lstStyle/>
          <a:p>
            <a:fld id="{60375BD2-3DF8-4E03-B8E3-5E973711FAA1}" type="datetimeFigureOut">
              <a:rPr lang="en-US" smtClean="0"/>
              <a:t>8/30/2023</a:t>
            </a:fld>
            <a:endParaRPr lang="en-US"/>
          </a:p>
        </p:txBody>
      </p:sp>
      <p:sp>
        <p:nvSpPr>
          <p:cNvPr id="5" name="Footer Placeholder 4">
            <a:extLst>
              <a:ext uri="{FF2B5EF4-FFF2-40B4-BE49-F238E27FC236}">
                <a16:creationId xmlns:a16="http://schemas.microsoft.com/office/drawing/2014/main" id="{9019F5E9-06B2-DE4A-36EF-F037CE8675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112500-9FCA-D44F-AFD9-E193F506BCAF}"/>
              </a:ext>
            </a:extLst>
          </p:cNvPr>
          <p:cNvSpPr>
            <a:spLocks noGrp="1"/>
          </p:cNvSpPr>
          <p:nvPr>
            <p:ph type="sldNum" sz="quarter" idx="12"/>
          </p:nvPr>
        </p:nvSpPr>
        <p:spPr/>
        <p:txBody>
          <a:bodyPr/>
          <a:lstStyle/>
          <a:p>
            <a:fld id="{9E86D677-BBC2-4397-9EC0-D9B46DD803A7}" type="slidenum">
              <a:rPr lang="en-US" smtClean="0"/>
              <a:t>‹#›</a:t>
            </a:fld>
            <a:endParaRPr lang="en-US"/>
          </a:p>
        </p:txBody>
      </p:sp>
    </p:spTree>
    <p:extLst>
      <p:ext uri="{BB962C8B-B14F-4D97-AF65-F5344CB8AC3E}">
        <p14:creationId xmlns:p14="http://schemas.microsoft.com/office/powerpoint/2010/main" val="2560675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7EF10-565A-1192-D83F-84A042D79C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066D32-42AF-2E18-8A1A-9FB2117AC9C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71CCF5-9DA5-3B1A-A204-50C1DDBA0C9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5D23A93-617A-B9C7-0A86-F171473F1060}"/>
              </a:ext>
            </a:extLst>
          </p:cNvPr>
          <p:cNvSpPr>
            <a:spLocks noGrp="1"/>
          </p:cNvSpPr>
          <p:nvPr>
            <p:ph type="dt" sz="half" idx="10"/>
          </p:nvPr>
        </p:nvSpPr>
        <p:spPr/>
        <p:txBody>
          <a:bodyPr/>
          <a:lstStyle/>
          <a:p>
            <a:fld id="{60375BD2-3DF8-4E03-B8E3-5E973711FAA1}" type="datetimeFigureOut">
              <a:rPr lang="en-US" smtClean="0"/>
              <a:t>8/30/2023</a:t>
            </a:fld>
            <a:endParaRPr lang="en-US"/>
          </a:p>
        </p:txBody>
      </p:sp>
      <p:sp>
        <p:nvSpPr>
          <p:cNvPr id="6" name="Footer Placeholder 5">
            <a:extLst>
              <a:ext uri="{FF2B5EF4-FFF2-40B4-BE49-F238E27FC236}">
                <a16:creationId xmlns:a16="http://schemas.microsoft.com/office/drawing/2014/main" id="{4033DB15-33E3-0DF9-D6C9-27AD5CC39D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919849-25F5-1872-86B1-15740DC1264A}"/>
              </a:ext>
            </a:extLst>
          </p:cNvPr>
          <p:cNvSpPr>
            <a:spLocks noGrp="1"/>
          </p:cNvSpPr>
          <p:nvPr>
            <p:ph type="sldNum" sz="quarter" idx="12"/>
          </p:nvPr>
        </p:nvSpPr>
        <p:spPr/>
        <p:txBody>
          <a:bodyPr/>
          <a:lstStyle/>
          <a:p>
            <a:fld id="{9E86D677-BBC2-4397-9EC0-D9B46DD803A7}" type="slidenum">
              <a:rPr lang="en-US" smtClean="0"/>
              <a:t>‹#›</a:t>
            </a:fld>
            <a:endParaRPr lang="en-US"/>
          </a:p>
        </p:txBody>
      </p:sp>
    </p:spTree>
    <p:extLst>
      <p:ext uri="{BB962C8B-B14F-4D97-AF65-F5344CB8AC3E}">
        <p14:creationId xmlns:p14="http://schemas.microsoft.com/office/powerpoint/2010/main" val="3593374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21059-23D4-CC08-1448-00F50DA1F80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03AC4C5-1EFC-F79B-E6A6-395D0FD005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EC02F71-DC38-BC33-866D-9137E507CB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27DC32-DA6A-B917-F3DE-EDD7F381A7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8E2897-CBD3-DB02-B8FA-09801E653C9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52F7EF-598E-3D14-A831-59E3F2BC40B0}"/>
              </a:ext>
            </a:extLst>
          </p:cNvPr>
          <p:cNvSpPr>
            <a:spLocks noGrp="1"/>
          </p:cNvSpPr>
          <p:nvPr>
            <p:ph type="dt" sz="half" idx="10"/>
          </p:nvPr>
        </p:nvSpPr>
        <p:spPr/>
        <p:txBody>
          <a:bodyPr/>
          <a:lstStyle/>
          <a:p>
            <a:fld id="{60375BD2-3DF8-4E03-B8E3-5E973711FAA1}" type="datetimeFigureOut">
              <a:rPr lang="en-US" smtClean="0"/>
              <a:t>8/30/2023</a:t>
            </a:fld>
            <a:endParaRPr lang="en-US"/>
          </a:p>
        </p:txBody>
      </p:sp>
      <p:sp>
        <p:nvSpPr>
          <p:cNvPr id="8" name="Footer Placeholder 7">
            <a:extLst>
              <a:ext uri="{FF2B5EF4-FFF2-40B4-BE49-F238E27FC236}">
                <a16:creationId xmlns:a16="http://schemas.microsoft.com/office/drawing/2014/main" id="{D6D62EAA-DFE4-A63F-A5F5-2CD4D5C8176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3A02F27-C2BA-1EC0-5F76-67DB7033132A}"/>
              </a:ext>
            </a:extLst>
          </p:cNvPr>
          <p:cNvSpPr>
            <a:spLocks noGrp="1"/>
          </p:cNvSpPr>
          <p:nvPr>
            <p:ph type="sldNum" sz="quarter" idx="12"/>
          </p:nvPr>
        </p:nvSpPr>
        <p:spPr/>
        <p:txBody>
          <a:bodyPr/>
          <a:lstStyle/>
          <a:p>
            <a:fld id="{9E86D677-BBC2-4397-9EC0-D9B46DD803A7}" type="slidenum">
              <a:rPr lang="en-US" smtClean="0"/>
              <a:t>‹#›</a:t>
            </a:fld>
            <a:endParaRPr lang="en-US"/>
          </a:p>
        </p:txBody>
      </p:sp>
    </p:spTree>
    <p:extLst>
      <p:ext uri="{BB962C8B-B14F-4D97-AF65-F5344CB8AC3E}">
        <p14:creationId xmlns:p14="http://schemas.microsoft.com/office/powerpoint/2010/main" val="2098735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6603A-4FFD-0485-8207-3FB805E0FFE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4002A39-BFEA-8351-9C3F-C135DAEADA8A}"/>
              </a:ext>
            </a:extLst>
          </p:cNvPr>
          <p:cNvSpPr>
            <a:spLocks noGrp="1"/>
          </p:cNvSpPr>
          <p:nvPr>
            <p:ph type="dt" sz="half" idx="10"/>
          </p:nvPr>
        </p:nvSpPr>
        <p:spPr/>
        <p:txBody>
          <a:bodyPr/>
          <a:lstStyle/>
          <a:p>
            <a:fld id="{60375BD2-3DF8-4E03-B8E3-5E973711FAA1}" type="datetimeFigureOut">
              <a:rPr lang="en-US" smtClean="0"/>
              <a:t>8/30/2023</a:t>
            </a:fld>
            <a:endParaRPr lang="en-US"/>
          </a:p>
        </p:txBody>
      </p:sp>
      <p:sp>
        <p:nvSpPr>
          <p:cNvPr id="4" name="Footer Placeholder 3">
            <a:extLst>
              <a:ext uri="{FF2B5EF4-FFF2-40B4-BE49-F238E27FC236}">
                <a16:creationId xmlns:a16="http://schemas.microsoft.com/office/drawing/2014/main" id="{28943255-6041-4D64-EDEC-56EFCB89B5D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8AF7069-7309-59DA-3841-30B38ACA18A5}"/>
              </a:ext>
            </a:extLst>
          </p:cNvPr>
          <p:cNvSpPr>
            <a:spLocks noGrp="1"/>
          </p:cNvSpPr>
          <p:nvPr>
            <p:ph type="sldNum" sz="quarter" idx="12"/>
          </p:nvPr>
        </p:nvSpPr>
        <p:spPr/>
        <p:txBody>
          <a:bodyPr/>
          <a:lstStyle/>
          <a:p>
            <a:fld id="{9E86D677-BBC2-4397-9EC0-D9B46DD803A7}" type="slidenum">
              <a:rPr lang="en-US" smtClean="0"/>
              <a:t>‹#›</a:t>
            </a:fld>
            <a:endParaRPr lang="en-US"/>
          </a:p>
        </p:txBody>
      </p:sp>
    </p:spTree>
    <p:extLst>
      <p:ext uri="{BB962C8B-B14F-4D97-AF65-F5344CB8AC3E}">
        <p14:creationId xmlns:p14="http://schemas.microsoft.com/office/powerpoint/2010/main" val="4248274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A423BA-AF64-8E34-75D6-2F55D4BDDB12}"/>
              </a:ext>
            </a:extLst>
          </p:cNvPr>
          <p:cNvSpPr>
            <a:spLocks noGrp="1"/>
          </p:cNvSpPr>
          <p:nvPr>
            <p:ph type="dt" sz="half" idx="10"/>
          </p:nvPr>
        </p:nvSpPr>
        <p:spPr/>
        <p:txBody>
          <a:bodyPr/>
          <a:lstStyle/>
          <a:p>
            <a:fld id="{60375BD2-3DF8-4E03-B8E3-5E973711FAA1}" type="datetimeFigureOut">
              <a:rPr lang="en-US" smtClean="0"/>
              <a:t>8/30/2023</a:t>
            </a:fld>
            <a:endParaRPr lang="en-US"/>
          </a:p>
        </p:txBody>
      </p:sp>
      <p:sp>
        <p:nvSpPr>
          <p:cNvPr id="3" name="Footer Placeholder 2">
            <a:extLst>
              <a:ext uri="{FF2B5EF4-FFF2-40B4-BE49-F238E27FC236}">
                <a16:creationId xmlns:a16="http://schemas.microsoft.com/office/drawing/2014/main" id="{913B9D44-FA5C-0941-6865-31165D19CD9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ABE432-9E57-DD82-FCDA-7E51A4A8F7BC}"/>
              </a:ext>
            </a:extLst>
          </p:cNvPr>
          <p:cNvSpPr>
            <a:spLocks noGrp="1"/>
          </p:cNvSpPr>
          <p:nvPr>
            <p:ph type="sldNum" sz="quarter" idx="12"/>
          </p:nvPr>
        </p:nvSpPr>
        <p:spPr/>
        <p:txBody>
          <a:bodyPr/>
          <a:lstStyle/>
          <a:p>
            <a:fld id="{9E86D677-BBC2-4397-9EC0-D9B46DD803A7}" type="slidenum">
              <a:rPr lang="en-US" smtClean="0"/>
              <a:t>‹#›</a:t>
            </a:fld>
            <a:endParaRPr lang="en-US"/>
          </a:p>
        </p:txBody>
      </p:sp>
    </p:spTree>
    <p:extLst>
      <p:ext uri="{BB962C8B-B14F-4D97-AF65-F5344CB8AC3E}">
        <p14:creationId xmlns:p14="http://schemas.microsoft.com/office/powerpoint/2010/main" val="1412621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FCA29-B9D2-E0A7-377F-8AE0A20DB2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94F227-651D-A0C8-1A70-5A1E8CE65A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3A64BD2-7FD2-AEDF-42C5-5602629EE8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16CD9D-FBA0-1EA3-8275-273C23E83B86}"/>
              </a:ext>
            </a:extLst>
          </p:cNvPr>
          <p:cNvSpPr>
            <a:spLocks noGrp="1"/>
          </p:cNvSpPr>
          <p:nvPr>
            <p:ph type="dt" sz="half" idx="10"/>
          </p:nvPr>
        </p:nvSpPr>
        <p:spPr/>
        <p:txBody>
          <a:bodyPr/>
          <a:lstStyle/>
          <a:p>
            <a:fld id="{60375BD2-3DF8-4E03-B8E3-5E973711FAA1}" type="datetimeFigureOut">
              <a:rPr lang="en-US" smtClean="0"/>
              <a:t>8/30/2023</a:t>
            </a:fld>
            <a:endParaRPr lang="en-US"/>
          </a:p>
        </p:txBody>
      </p:sp>
      <p:sp>
        <p:nvSpPr>
          <p:cNvPr id="6" name="Footer Placeholder 5">
            <a:extLst>
              <a:ext uri="{FF2B5EF4-FFF2-40B4-BE49-F238E27FC236}">
                <a16:creationId xmlns:a16="http://schemas.microsoft.com/office/drawing/2014/main" id="{E370247F-7263-2715-B228-64F9DE50B4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2986BE-DBA7-2B64-7D61-3C522EEAFD6F}"/>
              </a:ext>
            </a:extLst>
          </p:cNvPr>
          <p:cNvSpPr>
            <a:spLocks noGrp="1"/>
          </p:cNvSpPr>
          <p:nvPr>
            <p:ph type="sldNum" sz="quarter" idx="12"/>
          </p:nvPr>
        </p:nvSpPr>
        <p:spPr/>
        <p:txBody>
          <a:bodyPr/>
          <a:lstStyle/>
          <a:p>
            <a:fld id="{9E86D677-BBC2-4397-9EC0-D9B46DD803A7}" type="slidenum">
              <a:rPr lang="en-US" smtClean="0"/>
              <a:t>‹#›</a:t>
            </a:fld>
            <a:endParaRPr lang="en-US"/>
          </a:p>
        </p:txBody>
      </p:sp>
    </p:spTree>
    <p:extLst>
      <p:ext uri="{BB962C8B-B14F-4D97-AF65-F5344CB8AC3E}">
        <p14:creationId xmlns:p14="http://schemas.microsoft.com/office/powerpoint/2010/main" val="2941568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3A910-809A-916E-909C-21026F5BD1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44B1317-0E84-458C-A17E-776535877F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A5A1027-9E16-84DC-A182-55E64EE765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785ED3-AEA3-E4D5-931A-D383CB18485A}"/>
              </a:ext>
            </a:extLst>
          </p:cNvPr>
          <p:cNvSpPr>
            <a:spLocks noGrp="1"/>
          </p:cNvSpPr>
          <p:nvPr>
            <p:ph type="dt" sz="half" idx="10"/>
          </p:nvPr>
        </p:nvSpPr>
        <p:spPr/>
        <p:txBody>
          <a:bodyPr/>
          <a:lstStyle/>
          <a:p>
            <a:fld id="{60375BD2-3DF8-4E03-B8E3-5E973711FAA1}" type="datetimeFigureOut">
              <a:rPr lang="en-US" smtClean="0"/>
              <a:t>8/30/2023</a:t>
            </a:fld>
            <a:endParaRPr lang="en-US"/>
          </a:p>
        </p:txBody>
      </p:sp>
      <p:sp>
        <p:nvSpPr>
          <p:cNvPr id="6" name="Footer Placeholder 5">
            <a:extLst>
              <a:ext uri="{FF2B5EF4-FFF2-40B4-BE49-F238E27FC236}">
                <a16:creationId xmlns:a16="http://schemas.microsoft.com/office/drawing/2014/main" id="{71CF2729-C3CE-381D-C6AB-E584E006A6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48C893-5021-FE00-6E57-37260985D364}"/>
              </a:ext>
            </a:extLst>
          </p:cNvPr>
          <p:cNvSpPr>
            <a:spLocks noGrp="1"/>
          </p:cNvSpPr>
          <p:nvPr>
            <p:ph type="sldNum" sz="quarter" idx="12"/>
          </p:nvPr>
        </p:nvSpPr>
        <p:spPr/>
        <p:txBody>
          <a:bodyPr/>
          <a:lstStyle/>
          <a:p>
            <a:fld id="{9E86D677-BBC2-4397-9EC0-D9B46DD803A7}" type="slidenum">
              <a:rPr lang="en-US" smtClean="0"/>
              <a:t>‹#›</a:t>
            </a:fld>
            <a:endParaRPr lang="en-US"/>
          </a:p>
        </p:txBody>
      </p:sp>
    </p:spTree>
    <p:extLst>
      <p:ext uri="{BB962C8B-B14F-4D97-AF65-F5344CB8AC3E}">
        <p14:creationId xmlns:p14="http://schemas.microsoft.com/office/powerpoint/2010/main" val="70156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D25410-B082-E521-02E2-C8ED96C901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4F1CD2B-AECB-DFBC-79C3-D012AF4E20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D7D6C3-607A-BC58-2EBB-747014B14A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375BD2-3DF8-4E03-B8E3-5E973711FAA1}" type="datetimeFigureOut">
              <a:rPr lang="en-US" smtClean="0"/>
              <a:t>8/30/2023</a:t>
            </a:fld>
            <a:endParaRPr lang="en-US"/>
          </a:p>
        </p:txBody>
      </p:sp>
      <p:sp>
        <p:nvSpPr>
          <p:cNvPr id="5" name="Footer Placeholder 4">
            <a:extLst>
              <a:ext uri="{FF2B5EF4-FFF2-40B4-BE49-F238E27FC236}">
                <a16:creationId xmlns:a16="http://schemas.microsoft.com/office/drawing/2014/main" id="{4BA01493-F5D4-D52A-0B63-85DD62BCD5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88CD98F-AC65-DCCE-891F-505014A4CF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86D677-BBC2-4397-9EC0-D9B46DD803A7}" type="slidenum">
              <a:rPr lang="en-US" smtClean="0"/>
              <a:t>‹#›</a:t>
            </a:fld>
            <a:endParaRPr lang="en-US"/>
          </a:p>
        </p:txBody>
      </p:sp>
    </p:spTree>
    <p:extLst>
      <p:ext uri="{BB962C8B-B14F-4D97-AF65-F5344CB8AC3E}">
        <p14:creationId xmlns:p14="http://schemas.microsoft.com/office/powerpoint/2010/main" val="1687701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930EBA3-4D2E-42E8-B828-834555328D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small houses on a rock on a beach&#10;&#10;Description automatically generated">
            <a:extLst>
              <a:ext uri="{FF2B5EF4-FFF2-40B4-BE49-F238E27FC236}">
                <a16:creationId xmlns:a16="http://schemas.microsoft.com/office/drawing/2014/main" id="{8833C273-49AC-1B11-1756-9E3E9D0A9EDD}"/>
              </a:ext>
            </a:extLst>
          </p:cNvPr>
          <p:cNvPicPr>
            <a:picLocks noChangeAspect="1"/>
          </p:cNvPicPr>
          <p:nvPr/>
        </p:nvPicPr>
        <p:blipFill rotWithShape="1">
          <a:blip r:embed="rId2">
            <a:extLst>
              <a:ext uri="{28A0092B-C50C-407E-A947-70E740481C1C}">
                <a14:useLocalDpi xmlns:a14="http://schemas.microsoft.com/office/drawing/2010/main" val="0"/>
              </a:ext>
            </a:extLst>
          </a:blip>
          <a:srcRect b="9462"/>
          <a:stretch/>
        </p:blipFill>
        <p:spPr>
          <a:xfrm>
            <a:off x="225082" y="957715"/>
            <a:ext cx="6358597" cy="4412103"/>
          </a:xfrm>
          <a:custGeom>
            <a:avLst/>
            <a:gdLst/>
            <a:ahLst/>
            <a:cxnLst/>
            <a:rect l="l" t="t" r="r" b="b"/>
            <a:pathLst>
              <a:path w="6094252" h="6857998">
                <a:moveTo>
                  <a:pt x="0" y="0"/>
                </a:moveTo>
                <a:lnTo>
                  <a:pt x="5898122" y="0"/>
                </a:lnTo>
                <a:cubicBezTo>
                  <a:pt x="6006442" y="0"/>
                  <a:pt x="6094252" y="87810"/>
                  <a:pt x="6094252" y="196130"/>
                </a:cubicBezTo>
                <a:lnTo>
                  <a:pt x="6094252" y="6661869"/>
                </a:lnTo>
                <a:cubicBezTo>
                  <a:pt x="6094252" y="6756649"/>
                  <a:pt x="6027023" y="6835726"/>
                  <a:pt x="5937649" y="6854015"/>
                </a:cubicBezTo>
                <a:lnTo>
                  <a:pt x="5898132" y="6857998"/>
                </a:lnTo>
                <a:lnTo>
                  <a:pt x="0" y="6857998"/>
                </a:lnTo>
                <a:close/>
              </a:path>
            </a:pathLst>
          </a:custGeom>
        </p:spPr>
      </p:pic>
      <p:sp>
        <p:nvSpPr>
          <p:cNvPr id="12" name="Arc 11">
            <a:extLst>
              <a:ext uri="{FF2B5EF4-FFF2-40B4-BE49-F238E27FC236}">
                <a16:creationId xmlns:a16="http://schemas.microsoft.com/office/drawing/2014/main" id="{E58B2195-5055-402F-A3E7-53FF0E498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5836" y="775849"/>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18CDF80-FC80-173E-ED54-8008013254AA}"/>
              </a:ext>
            </a:extLst>
          </p:cNvPr>
          <p:cNvSpPr>
            <a:spLocks noGrp="1"/>
          </p:cNvSpPr>
          <p:nvPr>
            <p:ph type="ctrTitle"/>
          </p:nvPr>
        </p:nvSpPr>
        <p:spPr>
          <a:xfrm>
            <a:off x="6417732" y="1116287"/>
            <a:ext cx="5130798" cy="2307021"/>
          </a:xfrm>
        </p:spPr>
        <p:txBody>
          <a:bodyPr>
            <a:normAutofit/>
          </a:bodyPr>
          <a:lstStyle/>
          <a:p>
            <a:r>
              <a:rPr lang="en-US" sz="6600" b="1" dirty="0"/>
              <a:t>The Rock </a:t>
            </a:r>
            <a:br>
              <a:rPr lang="en-US" sz="6600" b="1" dirty="0"/>
            </a:br>
            <a:r>
              <a:rPr lang="en-US" sz="6600" b="1" dirty="0"/>
              <a:t>Star</a:t>
            </a:r>
          </a:p>
        </p:txBody>
      </p:sp>
      <p:sp>
        <p:nvSpPr>
          <p:cNvPr id="14" name="Oval 13">
            <a:extLst>
              <a:ext uri="{FF2B5EF4-FFF2-40B4-BE49-F238E27FC236}">
                <a16:creationId xmlns:a16="http://schemas.microsoft.com/office/drawing/2014/main" id="{528AA953-F4F9-4DC5-97C7-491F4AF937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97079" y="5607717"/>
            <a:ext cx="513442" cy="49951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9ADB5721-458F-FE27-FA92-C37BC8A309F8}"/>
              </a:ext>
            </a:extLst>
          </p:cNvPr>
          <p:cNvSpPr>
            <a:spLocks noGrp="1"/>
          </p:cNvSpPr>
          <p:nvPr>
            <p:ph type="subTitle" idx="1"/>
          </p:nvPr>
        </p:nvSpPr>
        <p:spPr>
          <a:xfrm>
            <a:off x="6417732" y="3800209"/>
            <a:ext cx="5130798" cy="2307022"/>
          </a:xfrm>
        </p:spPr>
        <p:txBody>
          <a:bodyPr>
            <a:normAutofit/>
          </a:bodyPr>
          <a:lstStyle/>
          <a:p>
            <a:r>
              <a:rPr lang="en-US" sz="3600" b="1" dirty="0"/>
              <a:t>Matthew 7:24-27</a:t>
            </a:r>
          </a:p>
        </p:txBody>
      </p:sp>
    </p:spTree>
    <p:extLst>
      <p:ext uri="{BB962C8B-B14F-4D97-AF65-F5344CB8AC3E}">
        <p14:creationId xmlns:p14="http://schemas.microsoft.com/office/powerpoint/2010/main" val="5884914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0A54F-1365-8087-995C-34555B90C48C}"/>
              </a:ext>
            </a:extLst>
          </p:cNvPr>
          <p:cNvSpPr>
            <a:spLocks noGrp="1"/>
          </p:cNvSpPr>
          <p:nvPr>
            <p:ph type="title"/>
          </p:nvPr>
        </p:nvSpPr>
        <p:spPr>
          <a:xfrm>
            <a:off x="798440" y="1282895"/>
            <a:ext cx="4614126" cy="1392061"/>
          </a:xfrm>
          <a:solidFill>
            <a:schemeClr val="accent4">
              <a:lumMod val="75000"/>
            </a:schemeClr>
          </a:solidFill>
        </p:spPr>
        <p:txBody>
          <a:bodyPr vert="horz" lIns="91440" tIns="45720" rIns="91440" bIns="45720" rtlCol="0" anchor="t">
            <a:normAutofit fontScale="90000"/>
          </a:bodyPr>
          <a:lstStyle/>
          <a:p>
            <a:pPr algn="ctr"/>
            <a:r>
              <a:rPr lang="en-US" sz="4800" b="1" u="sng" dirty="0"/>
              <a:t>II. CONSIDER THE CONTRASTS</a:t>
            </a:r>
          </a:p>
        </p:txBody>
      </p:sp>
      <p:sp>
        <p:nvSpPr>
          <p:cNvPr id="3" name="Content Placeholder 2">
            <a:extLst>
              <a:ext uri="{FF2B5EF4-FFF2-40B4-BE49-F238E27FC236}">
                <a16:creationId xmlns:a16="http://schemas.microsoft.com/office/drawing/2014/main" id="{40FD2E46-3D8D-EBB3-7A4D-1EA93AE1A1F4}"/>
              </a:ext>
            </a:extLst>
          </p:cNvPr>
          <p:cNvSpPr>
            <a:spLocks noGrp="1"/>
          </p:cNvSpPr>
          <p:nvPr>
            <p:ph sz="half" idx="1"/>
          </p:nvPr>
        </p:nvSpPr>
        <p:spPr>
          <a:xfrm>
            <a:off x="798440" y="3276367"/>
            <a:ext cx="4614126" cy="2557854"/>
          </a:xfrm>
          <a:solidFill>
            <a:schemeClr val="accent4">
              <a:lumMod val="60000"/>
              <a:lumOff val="40000"/>
            </a:schemeClr>
          </a:solidFill>
        </p:spPr>
        <p:txBody>
          <a:bodyPr vert="horz" lIns="91440" tIns="45720" rIns="91440" bIns="45720" rtlCol="0" anchor="b">
            <a:normAutofit/>
          </a:bodyPr>
          <a:lstStyle/>
          <a:p>
            <a:pPr marL="742950" indent="-742950">
              <a:buAutoNum type="alphaUcParenR"/>
            </a:pPr>
            <a:r>
              <a:rPr lang="en-US" sz="3600" b="1" dirty="0"/>
              <a:t>ONE MAN BUILT HIS HOUSE ON THE SAND</a:t>
            </a:r>
          </a:p>
          <a:p>
            <a:pPr marL="0" indent="0">
              <a:buNone/>
            </a:pPr>
            <a:endParaRPr lang="en-US" sz="3600" b="1" dirty="0"/>
          </a:p>
        </p:txBody>
      </p:sp>
      <p:cxnSp>
        <p:nvCxnSpPr>
          <p:cNvPr id="11" name="Straight Connector 10">
            <a:extLst>
              <a:ext uri="{FF2B5EF4-FFF2-40B4-BE49-F238E27FC236}">
                <a16:creationId xmlns:a16="http://schemas.microsoft.com/office/drawing/2014/main" id="{9EF8E4DB-0C0A-979B-A5C2-F51357DE05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6" name="Content Placeholder 5" descr="A small house on the beach&#10;&#10;Description automatically generated">
            <a:extLst>
              <a:ext uri="{FF2B5EF4-FFF2-40B4-BE49-F238E27FC236}">
                <a16:creationId xmlns:a16="http://schemas.microsoft.com/office/drawing/2014/main" id="{3261251A-ABE3-F007-CD56-DF16A2F5EB45}"/>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r="33456" b="2"/>
          <a:stretch/>
        </p:blipFill>
        <p:spPr>
          <a:xfrm>
            <a:off x="6304409" y="1023779"/>
            <a:ext cx="4810442" cy="4810442"/>
          </a:xfrm>
          <a:custGeom>
            <a:avLst/>
            <a:gdLst/>
            <a:ahLst/>
            <a:cxnLst/>
            <a:rect l="l" t="t" r="r" b="b"/>
            <a:pathLst>
              <a:path w="4810442" h="4810442">
                <a:moveTo>
                  <a:pt x="2405221" y="0"/>
                </a:moveTo>
                <a:cubicBezTo>
                  <a:pt x="3733588" y="0"/>
                  <a:pt x="4810442" y="1076854"/>
                  <a:pt x="4810442" y="2405221"/>
                </a:cubicBezTo>
                <a:cubicBezTo>
                  <a:pt x="4810442" y="3733588"/>
                  <a:pt x="3733588" y="4810442"/>
                  <a:pt x="2405221" y="4810442"/>
                </a:cubicBezTo>
                <a:cubicBezTo>
                  <a:pt x="1076854" y="4810442"/>
                  <a:pt x="0" y="3733588"/>
                  <a:pt x="0" y="2405221"/>
                </a:cubicBezTo>
                <a:cubicBezTo>
                  <a:pt x="0" y="1076854"/>
                  <a:pt x="1076854" y="0"/>
                  <a:pt x="2405221" y="0"/>
                </a:cubicBezTo>
                <a:close/>
              </a:path>
            </a:pathLst>
          </a:custGeom>
        </p:spPr>
      </p:pic>
    </p:spTree>
    <p:extLst>
      <p:ext uri="{BB962C8B-B14F-4D97-AF65-F5344CB8AC3E}">
        <p14:creationId xmlns:p14="http://schemas.microsoft.com/office/powerpoint/2010/main" val="3553356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5F5F3C-E86F-71F4-D83F-3EF2169535AA}"/>
              </a:ext>
            </a:extLst>
          </p:cNvPr>
          <p:cNvSpPr>
            <a:spLocks noGrp="1"/>
          </p:cNvSpPr>
          <p:nvPr>
            <p:ph type="title"/>
          </p:nvPr>
        </p:nvSpPr>
        <p:spPr>
          <a:xfrm>
            <a:off x="1217002" y="777922"/>
            <a:ext cx="9231410" cy="5295332"/>
          </a:xfrm>
        </p:spPr>
        <p:txBody>
          <a:bodyPr vert="horz" lIns="91440" tIns="45720" rIns="91440" bIns="45720" rtlCol="0" anchor="b">
            <a:noAutofit/>
          </a:bodyPr>
          <a:lstStyle/>
          <a:p>
            <a:pPr marL="0" marR="0" algn="ctr">
              <a:lnSpc>
                <a:spcPct val="107000"/>
              </a:lnSpc>
              <a:spcBef>
                <a:spcPts val="0"/>
              </a:spcBef>
              <a:spcAft>
                <a:spcPts val="0"/>
              </a:spcAft>
            </a:pP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3200" b="1" i="1" kern="100" dirty="0">
                <a:effectLst/>
                <a:latin typeface="Times New Roman" panose="02020603050405020304" pitchFamily="18" charset="0"/>
                <a:ea typeface="Calibri" panose="020F0502020204030204" pitchFamily="34" charset="0"/>
                <a:cs typeface="Times New Roman" panose="02020603050405020304" pitchFamily="18" charset="0"/>
              </a:rPr>
              <a:t>As they were walking along the road, a man said to him, “I will follow you wherever you go.” Jesus replied, “Foxes have dens and birds have nests, but the Son of Man has no place to lay his head.”</a:t>
            </a:r>
            <a:br>
              <a:rPr lang="en-US" sz="2400" kern="100" dirty="0">
                <a:effectLst/>
                <a:latin typeface="Calibri" panose="020F0502020204030204" pitchFamily="34" charset="0"/>
                <a:ea typeface="Calibri" panose="020F0502020204030204" pitchFamily="34" charset="0"/>
                <a:cs typeface="Times New Roman" panose="02020603050405020304" pitchFamily="18" charset="0"/>
              </a:rPr>
            </a:br>
            <a:r>
              <a:rPr lang="en-US" sz="3200" b="1" i="1" kern="100" dirty="0">
                <a:effectLst/>
                <a:latin typeface="Times New Roman" panose="02020603050405020304" pitchFamily="18" charset="0"/>
                <a:ea typeface="Calibri" panose="020F0502020204030204" pitchFamily="34" charset="0"/>
                <a:cs typeface="Times New Roman" panose="02020603050405020304" pitchFamily="18" charset="0"/>
              </a:rPr>
              <a:t>He said to another man, “Follow me.”</a:t>
            </a:r>
            <a:br>
              <a:rPr lang="en-US" sz="2400" kern="100" dirty="0">
                <a:effectLst/>
                <a:latin typeface="Calibri" panose="020F0502020204030204" pitchFamily="34" charset="0"/>
                <a:ea typeface="Calibri" panose="020F0502020204030204" pitchFamily="34" charset="0"/>
                <a:cs typeface="Times New Roman" panose="02020603050405020304" pitchFamily="18" charset="0"/>
              </a:rPr>
            </a:br>
            <a:r>
              <a:rPr lang="en-US" sz="3200" b="1" i="1" kern="100" dirty="0">
                <a:effectLst/>
                <a:latin typeface="Times New Roman" panose="02020603050405020304" pitchFamily="18" charset="0"/>
                <a:ea typeface="Calibri" panose="020F0502020204030204" pitchFamily="34" charset="0"/>
                <a:cs typeface="Times New Roman" panose="02020603050405020304" pitchFamily="18" charset="0"/>
              </a:rPr>
              <a:t>But he replied, “Lord, first let me go and bury my father.” Jesus said to him, “Let the dead bury their own dead, but you go and proclaim the kingdom of God.”</a:t>
            </a:r>
            <a:br>
              <a:rPr lang="en-US" sz="2400" kern="100" dirty="0">
                <a:effectLst/>
                <a:latin typeface="Calibri" panose="020F0502020204030204" pitchFamily="34" charset="0"/>
                <a:ea typeface="Calibri" panose="020F0502020204030204" pitchFamily="34" charset="0"/>
                <a:cs typeface="Times New Roman" panose="02020603050405020304" pitchFamily="18" charset="0"/>
              </a:rPr>
            </a:br>
            <a:r>
              <a:rPr lang="en-US" sz="3200" b="1" i="1" kern="100" baseline="30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59658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5F5F3C-E86F-71F4-D83F-3EF2169535AA}"/>
              </a:ext>
            </a:extLst>
          </p:cNvPr>
          <p:cNvSpPr>
            <a:spLocks noGrp="1"/>
          </p:cNvSpPr>
          <p:nvPr>
            <p:ph type="title"/>
          </p:nvPr>
        </p:nvSpPr>
        <p:spPr>
          <a:xfrm>
            <a:off x="1217002" y="777921"/>
            <a:ext cx="9231410" cy="5022378"/>
          </a:xfrm>
        </p:spPr>
        <p:txBody>
          <a:bodyPr vert="horz" lIns="91440" tIns="45720" rIns="91440" bIns="45720" rtlCol="0" anchor="b">
            <a:noAutofit/>
          </a:bodyPr>
          <a:lstStyle/>
          <a:p>
            <a:pPr marL="0" marR="0" algn="ctr">
              <a:lnSpc>
                <a:spcPct val="107000"/>
              </a:lnSpc>
              <a:spcBef>
                <a:spcPts val="0"/>
              </a:spcBef>
              <a:spcAft>
                <a:spcPts val="0"/>
              </a:spcAft>
            </a:pPr>
            <a:r>
              <a:rPr kumimoji="0" lang="en-US" sz="4000" b="1" i="1"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Still another said, “I will follow you, Lord; but first let me go back and say goodbye to my family.” </a:t>
            </a:r>
            <a:br>
              <a:rPr kumimoji="0" lang="en-US" sz="4000" b="1" i="1"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br>
            <a:r>
              <a:rPr kumimoji="0" lang="en-US" sz="4000" b="1" i="1"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Jesus replied, “No one who puts a hand to the plow and looks back is fit for service in the kingdom of God.”</a:t>
            </a:r>
            <a:br>
              <a:rPr kumimoji="0" lang="en-US" sz="3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en-US" sz="40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j-cs"/>
              </a:rPr>
              <a:t>Luke 9:57–62 NIV </a:t>
            </a:r>
            <a:r>
              <a:rPr lang="en-US" sz="4000" b="1" i="1" kern="100" baseline="30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8574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0A54F-1365-8087-995C-34555B90C48C}"/>
              </a:ext>
            </a:extLst>
          </p:cNvPr>
          <p:cNvSpPr>
            <a:spLocks noGrp="1"/>
          </p:cNvSpPr>
          <p:nvPr>
            <p:ph type="title"/>
          </p:nvPr>
        </p:nvSpPr>
        <p:spPr>
          <a:xfrm>
            <a:off x="798440" y="1282895"/>
            <a:ext cx="4614126" cy="1392061"/>
          </a:xfrm>
          <a:solidFill>
            <a:schemeClr val="accent4">
              <a:lumMod val="75000"/>
            </a:schemeClr>
          </a:solidFill>
        </p:spPr>
        <p:txBody>
          <a:bodyPr vert="horz" lIns="91440" tIns="45720" rIns="91440" bIns="45720" rtlCol="0" anchor="t">
            <a:normAutofit fontScale="90000"/>
          </a:bodyPr>
          <a:lstStyle/>
          <a:p>
            <a:pPr algn="ctr"/>
            <a:r>
              <a:rPr lang="en-US" sz="4800" b="1" u="sng" dirty="0"/>
              <a:t>II. CONSIDER THE CONTRASTS</a:t>
            </a:r>
          </a:p>
        </p:txBody>
      </p:sp>
      <p:sp>
        <p:nvSpPr>
          <p:cNvPr id="3" name="Content Placeholder 2">
            <a:extLst>
              <a:ext uri="{FF2B5EF4-FFF2-40B4-BE49-F238E27FC236}">
                <a16:creationId xmlns:a16="http://schemas.microsoft.com/office/drawing/2014/main" id="{40FD2E46-3D8D-EBB3-7A4D-1EA93AE1A1F4}"/>
              </a:ext>
            </a:extLst>
          </p:cNvPr>
          <p:cNvSpPr>
            <a:spLocks noGrp="1"/>
          </p:cNvSpPr>
          <p:nvPr>
            <p:ph sz="half" idx="1"/>
          </p:nvPr>
        </p:nvSpPr>
        <p:spPr>
          <a:xfrm>
            <a:off x="798440" y="3276367"/>
            <a:ext cx="4614126" cy="2557854"/>
          </a:xfrm>
          <a:solidFill>
            <a:schemeClr val="accent4">
              <a:lumMod val="60000"/>
              <a:lumOff val="40000"/>
            </a:schemeClr>
          </a:solidFill>
        </p:spPr>
        <p:txBody>
          <a:bodyPr vert="horz" lIns="91440" tIns="45720" rIns="91440" bIns="45720" rtlCol="0" anchor="b">
            <a:normAutofit/>
          </a:bodyPr>
          <a:lstStyle/>
          <a:p>
            <a:pPr marL="0" indent="0">
              <a:buNone/>
            </a:pPr>
            <a:r>
              <a:rPr lang="en-US" sz="3600" b="1" dirty="0"/>
              <a:t>B) ONE MAN BUILT HIS HOUSE ON THE ROCK</a:t>
            </a:r>
          </a:p>
          <a:p>
            <a:pPr marL="0" indent="0">
              <a:buNone/>
            </a:pPr>
            <a:endParaRPr lang="en-US" sz="3600" b="1" dirty="0"/>
          </a:p>
        </p:txBody>
      </p:sp>
      <p:cxnSp>
        <p:nvCxnSpPr>
          <p:cNvPr id="11" name="Straight Connector 10">
            <a:extLst>
              <a:ext uri="{FF2B5EF4-FFF2-40B4-BE49-F238E27FC236}">
                <a16:creationId xmlns:a16="http://schemas.microsoft.com/office/drawing/2014/main" id="{9EF8E4DB-0C0A-979B-A5C2-F51357DE05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6" name="Content Placeholder 5">
            <a:extLst>
              <a:ext uri="{FF2B5EF4-FFF2-40B4-BE49-F238E27FC236}">
                <a16:creationId xmlns:a16="http://schemas.microsoft.com/office/drawing/2014/main" id="{3261251A-ABE3-F007-CD56-DF16A2F5EB45}"/>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l="12500" r="12500"/>
          <a:stretch/>
        </p:blipFill>
        <p:spPr>
          <a:xfrm>
            <a:off x="6304409" y="1023779"/>
            <a:ext cx="4810442" cy="4810442"/>
          </a:xfrm>
          <a:custGeom>
            <a:avLst/>
            <a:gdLst/>
            <a:ahLst/>
            <a:cxnLst/>
            <a:rect l="l" t="t" r="r" b="b"/>
            <a:pathLst>
              <a:path w="4810442" h="4810442">
                <a:moveTo>
                  <a:pt x="2405221" y="0"/>
                </a:moveTo>
                <a:cubicBezTo>
                  <a:pt x="3733588" y="0"/>
                  <a:pt x="4810442" y="1076854"/>
                  <a:pt x="4810442" y="2405221"/>
                </a:cubicBezTo>
                <a:cubicBezTo>
                  <a:pt x="4810442" y="3733588"/>
                  <a:pt x="3733588" y="4810442"/>
                  <a:pt x="2405221" y="4810442"/>
                </a:cubicBezTo>
                <a:cubicBezTo>
                  <a:pt x="1076854" y="4810442"/>
                  <a:pt x="0" y="3733588"/>
                  <a:pt x="0" y="2405221"/>
                </a:cubicBezTo>
                <a:cubicBezTo>
                  <a:pt x="0" y="1076854"/>
                  <a:pt x="1076854" y="0"/>
                  <a:pt x="2405221" y="0"/>
                </a:cubicBezTo>
                <a:close/>
              </a:path>
            </a:pathLst>
          </a:custGeom>
        </p:spPr>
      </p:pic>
    </p:spTree>
    <p:extLst>
      <p:ext uri="{BB962C8B-B14F-4D97-AF65-F5344CB8AC3E}">
        <p14:creationId xmlns:p14="http://schemas.microsoft.com/office/powerpoint/2010/main" val="15517604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5F5F3C-E86F-71F4-D83F-3EF2169535AA}"/>
              </a:ext>
            </a:extLst>
          </p:cNvPr>
          <p:cNvSpPr>
            <a:spLocks noGrp="1"/>
          </p:cNvSpPr>
          <p:nvPr>
            <p:ph type="title"/>
          </p:nvPr>
        </p:nvSpPr>
        <p:spPr>
          <a:xfrm>
            <a:off x="1217002" y="777921"/>
            <a:ext cx="9231410" cy="5322628"/>
          </a:xfrm>
        </p:spPr>
        <p:txBody>
          <a:bodyPr vert="horz" lIns="91440" tIns="45720" rIns="91440" bIns="45720" rtlCol="0" anchor="b">
            <a:noAutofit/>
          </a:bodyPr>
          <a:lstStyle/>
          <a:p>
            <a:pPr marL="0" marR="0" algn="ctr">
              <a:lnSpc>
                <a:spcPct val="107000"/>
              </a:lnSpc>
              <a:spcBef>
                <a:spcPts val="0"/>
              </a:spcBef>
              <a:spcAft>
                <a:spcPts val="0"/>
              </a:spcAft>
            </a:pP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3600" b="1" i="1" kern="100" baseline="30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i="1" kern="100" dirty="0">
                <a:effectLst/>
                <a:latin typeface="Times New Roman" panose="02020603050405020304" pitchFamily="18" charset="0"/>
                <a:ea typeface="Calibri" panose="020F0502020204030204" pitchFamily="34" charset="0"/>
                <a:cs typeface="Times New Roman" panose="02020603050405020304" pitchFamily="18" charset="0"/>
              </a:rPr>
              <a:t>Simon Peter answered, “You are the Messiah, the Son of the living God.” Jesus replied, “Blessed are you, Simon son of Jonah, for this was not revealed to you by flesh and blood, but by my Father in heaven. And I tell you that you are Peter, and on </a:t>
            </a:r>
            <a:r>
              <a:rPr lang="en-US" sz="3600" b="1" i="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this rock</a:t>
            </a:r>
            <a:r>
              <a:rPr lang="en-US" sz="3600" b="1" i="1" u="sng"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i="1" kern="100" dirty="0">
                <a:effectLst/>
                <a:latin typeface="Times New Roman" panose="02020603050405020304" pitchFamily="18" charset="0"/>
                <a:ea typeface="Calibri" panose="020F0502020204030204" pitchFamily="34" charset="0"/>
                <a:cs typeface="Times New Roman" panose="02020603050405020304" pitchFamily="18" charset="0"/>
              </a:rPr>
              <a:t>I will build my church, and the gates of Hades will not overcome it.</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a:t>
            </a:r>
            <a:br>
              <a:rPr lang="en-US" sz="3600" kern="100" dirty="0">
                <a:effectLst/>
                <a:latin typeface="Calibri" panose="020F0502020204030204" pitchFamily="34" charset="0"/>
                <a:ea typeface="Calibri" panose="020F0502020204030204" pitchFamily="34" charset="0"/>
                <a:cs typeface="Times New Roman" panose="02020603050405020304" pitchFamily="18" charset="0"/>
              </a:rPr>
            </a:br>
            <a:r>
              <a:rPr lang="en-US" sz="3600" b="1" i="1" kern="100" dirty="0">
                <a:effectLst/>
                <a:latin typeface="Times New Roman" panose="02020603050405020304" pitchFamily="18" charset="0"/>
                <a:ea typeface="Calibri" panose="020F0502020204030204" pitchFamily="34" charset="0"/>
                <a:cs typeface="Times New Roman" panose="02020603050405020304" pitchFamily="18" charset="0"/>
              </a:rPr>
              <a:t>Matthew 16:16-18 NIV</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993387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5F5F3C-E86F-71F4-D83F-3EF2169535AA}"/>
              </a:ext>
            </a:extLst>
          </p:cNvPr>
          <p:cNvSpPr>
            <a:spLocks noGrp="1"/>
          </p:cNvSpPr>
          <p:nvPr>
            <p:ph type="title"/>
          </p:nvPr>
        </p:nvSpPr>
        <p:spPr>
          <a:xfrm>
            <a:off x="1217002" y="777921"/>
            <a:ext cx="9231410" cy="5322628"/>
          </a:xfrm>
        </p:spPr>
        <p:txBody>
          <a:bodyPr vert="horz" lIns="91440" tIns="45720" rIns="91440" bIns="45720" rtlCol="0" anchor="b">
            <a:noAutofit/>
          </a:bodyPr>
          <a:lstStyle/>
          <a:p>
            <a:pPr marL="0" marR="0" algn="ctr">
              <a:lnSpc>
                <a:spcPct val="107000"/>
              </a:lnSpc>
              <a:spcBef>
                <a:spcPts val="0"/>
              </a:spcBef>
              <a:spcAft>
                <a:spcPts val="0"/>
              </a:spcAft>
            </a:pP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3600" b="1" i="1" kern="100" dirty="0">
                <a:effectLst/>
                <a:latin typeface="Times New Roman" panose="02020603050405020304" pitchFamily="18" charset="0"/>
                <a:ea typeface="Calibri" panose="020F0502020204030204" pitchFamily="34" charset="0"/>
                <a:cs typeface="Times New Roman" panose="02020603050405020304" pitchFamily="18" charset="0"/>
              </a:rPr>
              <a:t>We know that we have come to know Him if we keep His commands. Whoever says, “I know Him,” but does not do what He commands is a liar, and the truth is not in that person. </a:t>
            </a:r>
            <a:r>
              <a:rPr lang="en-US" sz="3600" b="1" i="1" kern="100" baseline="30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i="1" kern="100" dirty="0">
                <a:effectLst/>
                <a:latin typeface="Times New Roman" panose="02020603050405020304" pitchFamily="18" charset="0"/>
                <a:ea typeface="Calibri" panose="020F0502020204030204" pitchFamily="34" charset="0"/>
                <a:cs typeface="Times New Roman" panose="02020603050405020304" pitchFamily="18" charset="0"/>
              </a:rPr>
              <a:t>But if anyone obeys His word, love for God is truly made complete in them. This is how we know we are in Him:</a:t>
            </a:r>
            <a:r>
              <a:rPr lang="en-US" sz="3600" b="1" i="1" kern="100" baseline="30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i="1" kern="100" dirty="0">
                <a:effectLst/>
                <a:latin typeface="Times New Roman" panose="02020603050405020304" pitchFamily="18" charset="0"/>
                <a:ea typeface="Calibri" panose="020F0502020204030204" pitchFamily="34" charset="0"/>
                <a:cs typeface="Times New Roman" panose="02020603050405020304" pitchFamily="18" charset="0"/>
              </a:rPr>
              <a:t>Whoever claims to live in Him must live as Jesus did.”</a:t>
            </a:r>
            <a:br>
              <a:rPr lang="en-US" sz="3600" kern="100" dirty="0">
                <a:effectLst/>
                <a:latin typeface="Calibri" panose="020F0502020204030204" pitchFamily="34" charset="0"/>
                <a:ea typeface="Calibri" panose="020F0502020204030204" pitchFamily="34" charset="0"/>
                <a:cs typeface="Times New Roman" panose="02020603050405020304" pitchFamily="18" charset="0"/>
              </a:rPr>
            </a:br>
            <a:r>
              <a:rPr lang="en-US" sz="3600" b="1" i="1" kern="100" dirty="0">
                <a:effectLst/>
                <a:latin typeface="Times New Roman" panose="02020603050405020304" pitchFamily="18" charset="0"/>
                <a:ea typeface="Calibri" panose="020F0502020204030204" pitchFamily="34" charset="0"/>
                <a:cs typeface="Times New Roman" panose="02020603050405020304" pitchFamily="18" charset="0"/>
              </a:rPr>
              <a:t>1 John 2:3–6 NIV</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386330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C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A08892-7417-5862-3547-A429D7BFADF6}"/>
              </a:ext>
            </a:extLst>
          </p:cNvPr>
          <p:cNvSpPr>
            <a:spLocks noGrp="1"/>
          </p:cNvSpPr>
          <p:nvPr>
            <p:ph type="title"/>
          </p:nvPr>
        </p:nvSpPr>
        <p:spPr>
          <a:xfrm>
            <a:off x="8824570" y="1301069"/>
            <a:ext cx="3165230" cy="3816841"/>
          </a:xfrm>
          <a:ln w="57150">
            <a:solidFill>
              <a:schemeClr val="bg1"/>
            </a:solidFill>
          </a:ln>
        </p:spPr>
        <p:txBody>
          <a:bodyPr vert="horz" lIns="91440" tIns="45720" rIns="91440" bIns="45720" rtlCol="0" anchor="ctr">
            <a:normAutofit/>
          </a:bodyPr>
          <a:lstStyle/>
          <a:p>
            <a:pPr algn="ctr"/>
            <a:r>
              <a:rPr lang="en-US" sz="3600" b="1" u="sng" dirty="0">
                <a:solidFill>
                  <a:srgbClr val="FFFFFF"/>
                </a:solidFill>
              </a:rPr>
              <a:t>III. CONSIDER THE CONSEQUENCES</a:t>
            </a:r>
          </a:p>
        </p:txBody>
      </p:sp>
      <p:sp>
        <p:nvSpPr>
          <p:cNvPr id="13"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small house on a rock&#10;&#10;Description automatically generated">
            <a:extLst>
              <a:ext uri="{FF2B5EF4-FFF2-40B4-BE49-F238E27FC236}">
                <a16:creationId xmlns:a16="http://schemas.microsoft.com/office/drawing/2014/main" id="{EA568E92-A486-EFAA-5EAC-EA18AE8FD195}"/>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8525" r="7675" b="-2"/>
          <a:stretch/>
        </p:blipFill>
        <p:spPr>
          <a:xfrm>
            <a:off x="976251" y="942538"/>
            <a:ext cx="7163222" cy="4808332"/>
          </a:xfrm>
          <a:prstGeom prst="rect">
            <a:avLst/>
          </a:prstGeom>
          <a:effectLst/>
        </p:spPr>
      </p:pic>
    </p:spTree>
    <p:extLst>
      <p:ext uri="{BB962C8B-B14F-4D97-AF65-F5344CB8AC3E}">
        <p14:creationId xmlns:p14="http://schemas.microsoft.com/office/powerpoint/2010/main" val="34725690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36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B6322E-EE98-BA7D-C290-96F4EE6CDFB4}"/>
              </a:ext>
            </a:extLst>
          </p:cNvPr>
          <p:cNvSpPr>
            <a:spLocks noGrp="1"/>
          </p:cNvSpPr>
          <p:nvPr>
            <p:ph type="title"/>
          </p:nvPr>
        </p:nvSpPr>
        <p:spPr>
          <a:xfrm>
            <a:off x="9093496" y="618681"/>
            <a:ext cx="2613872" cy="5331743"/>
          </a:xfrm>
          <a:custGeom>
            <a:avLst/>
            <a:gdLst>
              <a:gd name="connsiteX0" fmla="*/ 0 w 2613872"/>
              <a:gd name="connsiteY0" fmla="*/ 0 h 5331743"/>
              <a:gd name="connsiteX1" fmla="*/ 522774 w 2613872"/>
              <a:gd name="connsiteY1" fmla="*/ 0 h 5331743"/>
              <a:gd name="connsiteX2" fmla="*/ 993271 w 2613872"/>
              <a:gd name="connsiteY2" fmla="*/ 0 h 5331743"/>
              <a:gd name="connsiteX3" fmla="*/ 1516046 w 2613872"/>
              <a:gd name="connsiteY3" fmla="*/ 0 h 5331743"/>
              <a:gd name="connsiteX4" fmla="*/ 1986543 w 2613872"/>
              <a:gd name="connsiteY4" fmla="*/ 0 h 5331743"/>
              <a:gd name="connsiteX5" fmla="*/ 2613872 w 2613872"/>
              <a:gd name="connsiteY5" fmla="*/ 0 h 5331743"/>
              <a:gd name="connsiteX6" fmla="*/ 2613872 w 2613872"/>
              <a:gd name="connsiteY6" fmla="*/ 432464 h 5331743"/>
              <a:gd name="connsiteX7" fmla="*/ 2613872 w 2613872"/>
              <a:gd name="connsiteY7" fmla="*/ 1078197 h 5331743"/>
              <a:gd name="connsiteX8" fmla="*/ 2613872 w 2613872"/>
              <a:gd name="connsiteY8" fmla="*/ 1723930 h 5331743"/>
              <a:gd name="connsiteX9" fmla="*/ 2613872 w 2613872"/>
              <a:gd name="connsiteY9" fmla="*/ 2316346 h 5331743"/>
              <a:gd name="connsiteX10" fmla="*/ 2613872 w 2613872"/>
              <a:gd name="connsiteY10" fmla="*/ 2748810 h 5331743"/>
              <a:gd name="connsiteX11" fmla="*/ 2613872 w 2613872"/>
              <a:gd name="connsiteY11" fmla="*/ 3234591 h 5331743"/>
              <a:gd name="connsiteX12" fmla="*/ 2613872 w 2613872"/>
              <a:gd name="connsiteY12" fmla="*/ 3880324 h 5331743"/>
              <a:gd name="connsiteX13" fmla="*/ 2613872 w 2613872"/>
              <a:gd name="connsiteY13" fmla="*/ 4526057 h 5331743"/>
              <a:gd name="connsiteX14" fmla="*/ 2613872 w 2613872"/>
              <a:gd name="connsiteY14" fmla="*/ 5331743 h 5331743"/>
              <a:gd name="connsiteX15" fmla="*/ 2169514 w 2613872"/>
              <a:gd name="connsiteY15" fmla="*/ 5331743 h 5331743"/>
              <a:gd name="connsiteX16" fmla="*/ 1699017 w 2613872"/>
              <a:gd name="connsiteY16" fmla="*/ 5331743 h 5331743"/>
              <a:gd name="connsiteX17" fmla="*/ 1202381 w 2613872"/>
              <a:gd name="connsiteY17" fmla="*/ 5331743 h 5331743"/>
              <a:gd name="connsiteX18" fmla="*/ 758023 w 2613872"/>
              <a:gd name="connsiteY18" fmla="*/ 5331743 h 5331743"/>
              <a:gd name="connsiteX19" fmla="*/ 0 w 2613872"/>
              <a:gd name="connsiteY19" fmla="*/ 5331743 h 5331743"/>
              <a:gd name="connsiteX20" fmla="*/ 0 w 2613872"/>
              <a:gd name="connsiteY20" fmla="*/ 4792645 h 5331743"/>
              <a:gd name="connsiteX21" fmla="*/ 0 w 2613872"/>
              <a:gd name="connsiteY21" fmla="*/ 4200229 h 5331743"/>
              <a:gd name="connsiteX22" fmla="*/ 0 w 2613872"/>
              <a:gd name="connsiteY22" fmla="*/ 3554495 h 5331743"/>
              <a:gd name="connsiteX23" fmla="*/ 0 w 2613872"/>
              <a:gd name="connsiteY23" fmla="*/ 2962079 h 5331743"/>
              <a:gd name="connsiteX24" fmla="*/ 0 w 2613872"/>
              <a:gd name="connsiteY24" fmla="*/ 2422981 h 5331743"/>
              <a:gd name="connsiteX25" fmla="*/ 0 w 2613872"/>
              <a:gd name="connsiteY25" fmla="*/ 1990517 h 5331743"/>
              <a:gd name="connsiteX26" fmla="*/ 0 w 2613872"/>
              <a:gd name="connsiteY26" fmla="*/ 1451419 h 5331743"/>
              <a:gd name="connsiteX27" fmla="*/ 0 w 2613872"/>
              <a:gd name="connsiteY27" fmla="*/ 1018955 h 5331743"/>
              <a:gd name="connsiteX28" fmla="*/ 0 w 2613872"/>
              <a:gd name="connsiteY28" fmla="*/ 0 h 5331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613872" h="5331743" fill="none" extrusionOk="0">
                <a:moveTo>
                  <a:pt x="0" y="0"/>
                </a:moveTo>
                <a:cubicBezTo>
                  <a:pt x="159598" y="-25828"/>
                  <a:pt x="325531" y="59887"/>
                  <a:pt x="522774" y="0"/>
                </a:cubicBezTo>
                <a:cubicBezTo>
                  <a:pt x="720017" y="-59887"/>
                  <a:pt x="808776" y="24033"/>
                  <a:pt x="993271" y="0"/>
                </a:cubicBezTo>
                <a:cubicBezTo>
                  <a:pt x="1177766" y="-24033"/>
                  <a:pt x="1371205" y="32571"/>
                  <a:pt x="1516046" y="0"/>
                </a:cubicBezTo>
                <a:cubicBezTo>
                  <a:pt x="1660887" y="-32571"/>
                  <a:pt x="1841366" y="12855"/>
                  <a:pt x="1986543" y="0"/>
                </a:cubicBezTo>
                <a:cubicBezTo>
                  <a:pt x="2131720" y="-12855"/>
                  <a:pt x="2389865" y="56212"/>
                  <a:pt x="2613872" y="0"/>
                </a:cubicBezTo>
                <a:cubicBezTo>
                  <a:pt x="2659896" y="170279"/>
                  <a:pt x="2571023" y="224613"/>
                  <a:pt x="2613872" y="432464"/>
                </a:cubicBezTo>
                <a:cubicBezTo>
                  <a:pt x="2656721" y="640315"/>
                  <a:pt x="2539960" y="890733"/>
                  <a:pt x="2613872" y="1078197"/>
                </a:cubicBezTo>
                <a:cubicBezTo>
                  <a:pt x="2687784" y="1265661"/>
                  <a:pt x="2607556" y="1421409"/>
                  <a:pt x="2613872" y="1723930"/>
                </a:cubicBezTo>
                <a:cubicBezTo>
                  <a:pt x="2620188" y="2026451"/>
                  <a:pt x="2553691" y="2179859"/>
                  <a:pt x="2613872" y="2316346"/>
                </a:cubicBezTo>
                <a:cubicBezTo>
                  <a:pt x="2674053" y="2452833"/>
                  <a:pt x="2591343" y="2583993"/>
                  <a:pt x="2613872" y="2748810"/>
                </a:cubicBezTo>
                <a:cubicBezTo>
                  <a:pt x="2636401" y="2913627"/>
                  <a:pt x="2600513" y="2999414"/>
                  <a:pt x="2613872" y="3234591"/>
                </a:cubicBezTo>
                <a:cubicBezTo>
                  <a:pt x="2627231" y="3469768"/>
                  <a:pt x="2579200" y="3695436"/>
                  <a:pt x="2613872" y="3880324"/>
                </a:cubicBezTo>
                <a:cubicBezTo>
                  <a:pt x="2648544" y="4065212"/>
                  <a:pt x="2594978" y="4241101"/>
                  <a:pt x="2613872" y="4526057"/>
                </a:cubicBezTo>
                <a:cubicBezTo>
                  <a:pt x="2632766" y="4811013"/>
                  <a:pt x="2542180" y="5006261"/>
                  <a:pt x="2613872" y="5331743"/>
                </a:cubicBezTo>
                <a:cubicBezTo>
                  <a:pt x="2505653" y="5368718"/>
                  <a:pt x="2385096" y="5287085"/>
                  <a:pt x="2169514" y="5331743"/>
                </a:cubicBezTo>
                <a:cubicBezTo>
                  <a:pt x="1953932" y="5376401"/>
                  <a:pt x="1840467" y="5320386"/>
                  <a:pt x="1699017" y="5331743"/>
                </a:cubicBezTo>
                <a:cubicBezTo>
                  <a:pt x="1557567" y="5343100"/>
                  <a:pt x="1419881" y="5288431"/>
                  <a:pt x="1202381" y="5331743"/>
                </a:cubicBezTo>
                <a:cubicBezTo>
                  <a:pt x="984881" y="5375055"/>
                  <a:pt x="954899" y="5317379"/>
                  <a:pt x="758023" y="5331743"/>
                </a:cubicBezTo>
                <a:cubicBezTo>
                  <a:pt x="561147" y="5346107"/>
                  <a:pt x="203432" y="5299343"/>
                  <a:pt x="0" y="5331743"/>
                </a:cubicBezTo>
                <a:cubicBezTo>
                  <a:pt x="-25512" y="5162956"/>
                  <a:pt x="1706" y="4956186"/>
                  <a:pt x="0" y="4792645"/>
                </a:cubicBezTo>
                <a:cubicBezTo>
                  <a:pt x="-1706" y="4629104"/>
                  <a:pt x="6032" y="4348066"/>
                  <a:pt x="0" y="4200229"/>
                </a:cubicBezTo>
                <a:cubicBezTo>
                  <a:pt x="-6032" y="4052392"/>
                  <a:pt x="50366" y="3817720"/>
                  <a:pt x="0" y="3554495"/>
                </a:cubicBezTo>
                <a:cubicBezTo>
                  <a:pt x="-50366" y="3291270"/>
                  <a:pt x="20971" y="3244239"/>
                  <a:pt x="0" y="2962079"/>
                </a:cubicBezTo>
                <a:cubicBezTo>
                  <a:pt x="-20971" y="2679919"/>
                  <a:pt x="8427" y="2625647"/>
                  <a:pt x="0" y="2422981"/>
                </a:cubicBezTo>
                <a:cubicBezTo>
                  <a:pt x="-8427" y="2220315"/>
                  <a:pt x="1243" y="2202667"/>
                  <a:pt x="0" y="1990517"/>
                </a:cubicBezTo>
                <a:cubicBezTo>
                  <a:pt x="-1243" y="1778367"/>
                  <a:pt x="42320" y="1711878"/>
                  <a:pt x="0" y="1451419"/>
                </a:cubicBezTo>
                <a:cubicBezTo>
                  <a:pt x="-42320" y="1190960"/>
                  <a:pt x="3630" y="1162595"/>
                  <a:pt x="0" y="1018955"/>
                </a:cubicBezTo>
                <a:cubicBezTo>
                  <a:pt x="-3630" y="875315"/>
                  <a:pt x="44637" y="407792"/>
                  <a:pt x="0" y="0"/>
                </a:cubicBezTo>
                <a:close/>
              </a:path>
              <a:path w="2613872" h="5331743" stroke="0" extrusionOk="0">
                <a:moveTo>
                  <a:pt x="0" y="0"/>
                </a:moveTo>
                <a:cubicBezTo>
                  <a:pt x="244568" y="-24582"/>
                  <a:pt x="452064" y="18259"/>
                  <a:pt x="575052" y="0"/>
                </a:cubicBezTo>
                <a:cubicBezTo>
                  <a:pt x="698040" y="-18259"/>
                  <a:pt x="834583" y="37539"/>
                  <a:pt x="1071688" y="0"/>
                </a:cubicBezTo>
                <a:cubicBezTo>
                  <a:pt x="1308793" y="-37539"/>
                  <a:pt x="1442786" y="17261"/>
                  <a:pt x="1646739" y="0"/>
                </a:cubicBezTo>
                <a:cubicBezTo>
                  <a:pt x="1850692" y="-17261"/>
                  <a:pt x="2357715" y="17378"/>
                  <a:pt x="2613872" y="0"/>
                </a:cubicBezTo>
                <a:cubicBezTo>
                  <a:pt x="2646327" y="179933"/>
                  <a:pt x="2569338" y="281343"/>
                  <a:pt x="2613872" y="485781"/>
                </a:cubicBezTo>
                <a:cubicBezTo>
                  <a:pt x="2658406" y="690219"/>
                  <a:pt x="2586173" y="987169"/>
                  <a:pt x="2613872" y="1184832"/>
                </a:cubicBezTo>
                <a:cubicBezTo>
                  <a:pt x="2641571" y="1382495"/>
                  <a:pt x="2538291" y="1663719"/>
                  <a:pt x="2613872" y="1883883"/>
                </a:cubicBezTo>
                <a:cubicBezTo>
                  <a:pt x="2689453" y="2104047"/>
                  <a:pt x="2610020" y="2228415"/>
                  <a:pt x="2613872" y="2529616"/>
                </a:cubicBezTo>
                <a:cubicBezTo>
                  <a:pt x="2617724" y="2830817"/>
                  <a:pt x="2607070" y="2797853"/>
                  <a:pt x="2613872" y="2962079"/>
                </a:cubicBezTo>
                <a:cubicBezTo>
                  <a:pt x="2620674" y="3126305"/>
                  <a:pt x="2562273" y="3223942"/>
                  <a:pt x="2613872" y="3447860"/>
                </a:cubicBezTo>
                <a:cubicBezTo>
                  <a:pt x="2665471" y="3671778"/>
                  <a:pt x="2557137" y="3915991"/>
                  <a:pt x="2613872" y="4040276"/>
                </a:cubicBezTo>
                <a:cubicBezTo>
                  <a:pt x="2670607" y="4164561"/>
                  <a:pt x="2603916" y="4454859"/>
                  <a:pt x="2613872" y="4686010"/>
                </a:cubicBezTo>
                <a:cubicBezTo>
                  <a:pt x="2623828" y="4917161"/>
                  <a:pt x="2561739" y="5148552"/>
                  <a:pt x="2613872" y="5331743"/>
                </a:cubicBezTo>
                <a:cubicBezTo>
                  <a:pt x="2381798" y="5344669"/>
                  <a:pt x="2257143" y="5269360"/>
                  <a:pt x="2038820" y="5331743"/>
                </a:cubicBezTo>
                <a:cubicBezTo>
                  <a:pt x="1820497" y="5394126"/>
                  <a:pt x="1602664" y="5307982"/>
                  <a:pt x="1463768" y="5331743"/>
                </a:cubicBezTo>
                <a:cubicBezTo>
                  <a:pt x="1324872" y="5355504"/>
                  <a:pt x="1086130" y="5319045"/>
                  <a:pt x="914855" y="5331743"/>
                </a:cubicBezTo>
                <a:cubicBezTo>
                  <a:pt x="743580" y="5344441"/>
                  <a:pt x="310159" y="5264307"/>
                  <a:pt x="0" y="5331743"/>
                </a:cubicBezTo>
                <a:cubicBezTo>
                  <a:pt x="-42199" y="5118928"/>
                  <a:pt x="3793" y="4858116"/>
                  <a:pt x="0" y="4632692"/>
                </a:cubicBezTo>
                <a:cubicBezTo>
                  <a:pt x="-3793" y="4407268"/>
                  <a:pt x="55789" y="4264252"/>
                  <a:pt x="0" y="3986959"/>
                </a:cubicBezTo>
                <a:cubicBezTo>
                  <a:pt x="-55789" y="3709666"/>
                  <a:pt x="56218" y="3664859"/>
                  <a:pt x="0" y="3501178"/>
                </a:cubicBezTo>
                <a:cubicBezTo>
                  <a:pt x="-56218" y="3337497"/>
                  <a:pt x="20559" y="3188581"/>
                  <a:pt x="0" y="2908762"/>
                </a:cubicBezTo>
                <a:cubicBezTo>
                  <a:pt x="-20559" y="2628943"/>
                  <a:pt x="68451" y="2487320"/>
                  <a:pt x="0" y="2316346"/>
                </a:cubicBezTo>
                <a:cubicBezTo>
                  <a:pt x="-68451" y="2145372"/>
                  <a:pt x="28241" y="2090420"/>
                  <a:pt x="0" y="1883883"/>
                </a:cubicBezTo>
                <a:cubicBezTo>
                  <a:pt x="-28241" y="1677346"/>
                  <a:pt x="43583" y="1499291"/>
                  <a:pt x="0" y="1291467"/>
                </a:cubicBezTo>
                <a:cubicBezTo>
                  <a:pt x="-43583" y="1083643"/>
                  <a:pt x="54131" y="922345"/>
                  <a:pt x="0" y="699051"/>
                </a:cubicBezTo>
                <a:cubicBezTo>
                  <a:pt x="-54131" y="475757"/>
                  <a:pt x="61662" y="184084"/>
                  <a:pt x="0" y="0"/>
                </a:cubicBezTo>
                <a:close/>
              </a:path>
            </a:pathLst>
          </a:custGeom>
          <a:ln w="57150">
            <a:solidFill>
              <a:schemeClr val="bg1"/>
            </a:solidFill>
            <a:extLst>
              <a:ext uri="{C807C97D-BFC1-408E-A445-0C87EB9F89A2}">
                <ask:lineSketchStyleProps xmlns:ask="http://schemas.microsoft.com/office/drawing/2018/sketchyshapes" sd="716589596">
                  <ask:type>
                    <ask:lineSketchScribble/>
                  </ask:type>
                </ask:lineSketchStyleProps>
              </a:ext>
            </a:extLst>
          </a:ln>
        </p:spPr>
        <p:txBody>
          <a:bodyPr vert="horz" lIns="91440" tIns="45720" rIns="91440" bIns="45720" rtlCol="0" anchor="ctr">
            <a:normAutofit/>
          </a:bodyPr>
          <a:lstStyle/>
          <a:p>
            <a:pPr algn="ctr"/>
            <a:r>
              <a:rPr lang="en-US" sz="4000" b="1" i="1" u="sng">
                <a:solidFill>
                  <a:srgbClr val="FFFFFF"/>
                </a:solidFill>
                <a:effectLst/>
              </a:rPr>
              <a:t>There is a storm coming, and your house is right in its path.</a:t>
            </a:r>
            <a:endParaRPr lang="en-US" sz="4000">
              <a:solidFill>
                <a:srgbClr val="FFFFFF"/>
              </a:solidFill>
            </a:endParaRPr>
          </a:p>
        </p:txBody>
      </p:sp>
      <p:sp>
        <p:nvSpPr>
          <p:cNvPr id="12"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house inside a glass dome&#10;&#10;Description automatically generated">
            <a:extLst>
              <a:ext uri="{FF2B5EF4-FFF2-40B4-BE49-F238E27FC236}">
                <a16:creationId xmlns:a16="http://schemas.microsoft.com/office/drawing/2014/main" id="{1FAEEB10-21E8-8EC6-4FDB-D3321823F58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1174" r="5400"/>
          <a:stretch/>
        </p:blipFill>
        <p:spPr>
          <a:xfrm>
            <a:off x="976251" y="942538"/>
            <a:ext cx="7163222" cy="4808332"/>
          </a:xfrm>
          <a:prstGeom prst="rect">
            <a:avLst/>
          </a:prstGeom>
          <a:effectLst/>
        </p:spPr>
      </p:pic>
    </p:spTree>
    <p:extLst>
      <p:ext uri="{BB962C8B-B14F-4D97-AF65-F5344CB8AC3E}">
        <p14:creationId xmlns:p14="http://schemas.microsoft.com/office/powerpoint/2010/main" val="1245298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5F5F3C-E86F-71F4-D83F-3EF2169535AA}"/>
              </a:ext>
            </a:extLst>
          </p:cNvPr>
          <p:cNvSpPr>
            <a:spLocks noGrp="1"/>
          </p:cNvSpPr>
          <p:nvPr>
            <p:ph type="title"/>
          </p:nvPr>
        </p:nvSpPr>
        <p:spPr>
          <a:xfrm>
            <a:off x="1162411" y="857958"/>
            <a:ext cx="9231410" cy="4955817"/>
          </a:xfrm>
        </p:spPr>
        <p:txBody>
          <a:bodyPr vert="horz" lIns="91440" tIns="45720" rIns="91440" bIns="45720" rtlCol="0" anchor="b">
            <a:normAutofit/>
          </a:bodyPr>
          <a:lstStyle/>
          <a:p>
            <a:r>
              <a:rPr lang="en-US" b="1" kern="1200" dirty="0">
                <a:solidFill>
                  <a:schemeClr val="tx1"/>
                </a:solidFill>
                <a:effectLst/>
                <a:latin typeface="+mj-lt"/>
                <a:ea typeface="+mj-ea"/>
                <a:cs typeface="+mj-cs"/>
              </a:rPr>
              <a:t>“Therefore everyone who hears these words of mine and puts them into practice is like a wise man who built his house on the rock.</a:t>
            </a:r>
            <a:r>
              <a:rPr lang="en-US" b="1" kern="1200" baseline="30000" dirty="0">
                <a:solidFill>
                  <a:schemeClr val="tx1"/>
                </a:solidFill>
                <a:effectLst/>
                <a:latin typeface="+mj-lt"/>
                <a:ea typeface="+mj-ea"/>
                <a:cs typeface="+mj-cs"/>
              </a:rPr>
              <a:t> </a:t>
            </a:r>
            <a:r>
              <a:rPr lang="en-US" b="1" kern="1200" dirty="0">
                <a:solidFill>
                  <a:schemeClr val="tx1"/>
                </a:solidFill>
                <a:effectLst/>
                <a:latin typeface="+mj-lt"/>
                <a:ea typeface="+mj-ea"/>
                <a:cs typeface="+mj-cs"/>
              </a:rPr>
              <a:t>The rain came down, the streams rose, and the winds blew and beat against that house; yet it did not fall, because it had its foundation on the rock. </a:t>
            </a:r>
            <a:endParaRPr lang="en-US" b="1" kern="1200" dirty="0">
              <a:solidFill>
                <a:schemeClr val="tx1"/>
              </a:solidFill>
              <a:latin typeface="+mj-lt"/>
              <a:ea typeface="+mj-ea"/>
              <a:cs typeface="+mj-cs"/>
            </a:endParaRPr>
          </a:p>
        </p:txBody>
      </p:sp>
    </p:spTree>
    <p:extLst>
      <p:ext uri="{BB962C8B-B14F-4D97-AF65-F5344CB8AC3E}">
        <p14:creationId xmlns:p14="http://schemas.microsoft.com/office/powerpoint/2010/main" val="799473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5F5F3C-E86F-71F4-D83F-3EF2169535AA}"/>
              </a:ext>
            </a:extLst>
          </p:cNvPr>
          <p:cNvSpPr>
            <a:spLocks noGrp="1"/>
          </p:cNvSpPr>
          <p:nvPr>
            <p:ph type="title"/>
          </p:nvPr>
        </p:nvSpPr>
        <p:spPr>
          <a:xfrm>
            <a:off x="991229" y="777922"/>
            <a:ext cx="9558489" cy="5453235"/>
          </a:xfrm>
        </p:spPr>
        <p:txBody>
          <a:bodyPr vert="horz" lIns="91440" tIns="45720" rIns="91440" bIns="45720" rtlCol="0" anchor="b">
            <a:normAutofit/>
          </a:bodyPr>
          <a:lstStyle/>
          <a:p>
            <a:r>
              <a:rPr kumimoji="0" lang="en-US" b="1" i="0" u="none" strike="noStrike" kern="1200" cap="none" spc="0" normalizeH="0" baseline="0" noProof="0" dirty="0">
                <a:ln>
                  <a:noFill/>
                </a:ln>
                <a:solidFill>
                  <a:prstClr val="black"/>
                </a:solidFill>
                <a:effectLst/>
                <a:uLnTx/>
                <a:uFillTx/>
                <a:latin typeface="Calibri Light" panose="020F0302020204030204"/>
                <a:ea typeface="+mj-ea"/>
                <a:cs typeface="+mj-cs"/>
              </a:rPr>
              <a:t>But everyone who hears these words of mine and does not put them into practice is like a foolish man who built his house on sand. The rain came down, the streams rose, and the winds blew and beat against that house, and it fell with a great crash.” </a:t>
            </a:r>
            <a:br>
              <a:rPr kumimoji="0" lang="en-US" b="1" i="0" u="none" strike="noStrike" kern="1200" cap="none" spc="0" normalizeH="0" baseline="0" noProof="0" dirty="0">
                <a:ln>
                  <a:noFill/>
                </a:ln>
                <a:solidFill>
                  <a:prstClr val="black"/>
                </a:solidFill>
                <a:effectLst/>
                <a:uLnTx/>
                <a:uFillTx/>
                <a:latin typeface="Calibri Light" panose="020F0302020204030204"/>
                <a:ea typeface="+mj-ea"/>
                <a:cs typeface="+mj-cs"/>
              </a:rPr>
            </a:br>
            <a:r>
              <a:rPr kumimoji="0" lang="en-US" b="1" i="0" u="none" strike="noStrike" kern="1200" cap="none" spc="0" normalizeH="0" baseline="0" noProof="0" dirty="0">
                <a:ln>
                  <a:noFill/>
                </a:ln>
                <a:solidFill>
                  <a:prstClr val="black"/>
                </a:solidFill>
                <a:effectLst/>
                <a:uLnTx/>
                <a:uFillTx/>
                <a:latin typeface="Calibri Light" panose="020F0302020204030204"/>
                <a:ea typeface="+mj-ea"/>
                <a:cs typeface="+mj-cs"/>
              </a:rPr>
              <a:t>  </a:t>
            </a:r>
            <a:br>
              <a:rPr kumimoji="0" lang="en-US" b="1" i="0" u="none" strike="noStrike" kern="1200" cap="none" spc="0" normalizeH="0" baseline="0" noProof="0" dirty="0">
                <a:ln>
                  <a:noFill/>
                </a:ln>
                <a:solidFill>
                  <a:prstClr val="black"/>
                </a:solidFill>
                <a:effectLst/>
                <a:uLnTx/>
                <a:uFillTx/>
                <a:latin typeface="Calibri Light" panose="020F0302020204030204"/>
                <a:ea typeface="+mj-ea"/>
                <a:cs typeface="+mj-cs"/>
              </a:rPr>
            </a:br>
            <a:r>
              <a:rPr kumimoji="0" lang="en-US" b="1" i="0" u="none" strike="noStrike" kern="1200" cap="none" spc="0" normalizeH="0" baseline="0" noProof="0" dirty="0">
                <a:ln>
                  <a:noFill/>
                </a:ln>
                <a:solidFill>
                  <a:prstClr val="black"/>
                </a:solidFill>
                <a:effectLst/>
                <a:uLnTx/>
                <a:uFillTx/>
                <a:latin typeface="Calibri Light" panose="020F0302020204030204"/>
                <a:ea typeface="+mj-ea"/>
                <a:cs typeface="+mj-cs"/>
              </a:rPr>
              <a:t>                              Matthew 7:24-27</a:t>
            </a:r>
            <a:endParaRPr lang="en-US" sz="6000" b="1" kern="1200" dirty="0">
              <a:solidFill>
                <a:schemeClr val="tx1"/>
              </a:solidFill>
              <a:latin typeface="+mj-lt"/>
              <a:ea typeface="+mj-ea"/>
              <a:cs typeface="+mj-cs"/>
            </a:endParaRPr>
          </a:p>
        </p:txBody>
      </p:sp>
    </p:spTree>
    <p:extLst>
      <p:ext uri="{BB962C8B-B14F-4D97-AF65-F5344CB8AC3E}">
        <p14:creationId xmlns:p14="http://schemas.microsoft.com/office/powerpoint/2010/main" val="1230971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0087D53-9295-4463-AAE4-D5C626046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CDEF9A-0436-9345-C36F-49D9F66F41D8}"/>
              </a:ext>
            </a:extLst>
          </p:cNvPr>
          <p:cNvSpPr>
            <a:spLocks noGrp="1"/>
          </p:cNvSpPr>
          <p:nvPr>
            <p:ph type="title"/>
          </p:nvPr>
        </p:nvSpPr>
        <p:spPr>
          <a:xfrm>
            <a:off x="638881" y="4501453"/>
            <a:ext cx="10909640" cy="1065836"/>
          </a:xfrm>
        </p:spPr>
        <p:txBody>
          <a:bodyPr vert="horz" lIns="91440" tIns="45720" rIns="91440" bIns="45720" rtlCol="0" anchor="ctr">
            <a:normAutofit/>
          </a:bodyPr>
          <a:lstStyle/>
          <a:p>
            <a:pPr algn="ctr"/>
            <a:r>
              <a:rPr lang="en-US" sz="5600" b="1" dirty="0"/>
              <a:t>Leaning Tower of Pisa  “Marshy Land”</a:t>
            </a:r>
          </a:p>
        </p:txBody>
      </p:sp>
      <p:pic>
        <p:nvPicPr>
          <p:cNvPr id="7" name="Picture 6" descr="A leaning tower of pisa with people around it with Leaning Tower of Pisa in the background&#10;&#10;Description automatically generated">
            <a:extLst>
              <a:ext uri="{FF2B5EF4-FFF2-40B4-BE49-F238E27FC236}">
                <a16:creationId xmlns:a16="http://schemas.microsoft.com/office/drawing/2014/main" id="{BF42FA1F-B474-80AF-AA99-A0FCFF8462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 y="386883"/>
            <a:ext cx="5614416" cy="3761658"/>
          </a:xfrm>
          <a:prstGeom prst="rect">
            <a:avLst/>
          </a:prstGeom>
        </p:spPr>
      </p:pic>
      <p:pic>
        <p:nvPicPr>
          <p:cNvPr id="5" name="Content Placeholder 4" descr="A diagram of the leaning tower of pisa&#10;&#10;Description automatically generated">
            <a:extLst>
              <a:ext uri="{FF2B5EF4-FFF2-40B4-BE49-F238E27FC236}">
                <a16:creationId xmlns:a16="http://schemas.microsoft.com/office/drawing/2014/main" id="{C2C4ED3C-A71E-657E-21A0-C0C3FC77530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54496" y="504466"/>
            <a:ext cx="5614416" cy="3526492"/>
          </a:xfrm>
          <a:prstGeom prst="rect">
            <a:avLst/>
          </a:prstGeom>
        </p:spPr>
      </p:pic>
      <p:sp>
        <p:nvSpPr>
          <p:cNvPr id="14"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5594358"/>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5692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Arc 12">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9EE2B2F-DB1D-98E5-E939-859D8FED3BE6}"/>
              </a:ext>
            </a:extLst>
          </p:cNvPr>
          <p:cNvSpPr>
            <a:spLocks noGrp="1"/>
          </p:cNvSpPr>
          <p:nvPr>
            <p:ph type="title"/>
          </p:nvPr>
        </p:nvSpPr>
        <p:spPr>
          <a:xfrm>
            <a:off x="5894963" y="1056685"/>
            <a:ext cx="4955008" cy="1863936"/>
          </a:xfrm>
          <a:solidFill>
            <a:schemeClr val="accent4">
              <a:lumMod val="60000"/>
              <a:lumOff val="40000"/>
            </a:schemeClr>
          </a:solidFill>
        </p:spPr>
        <p:txBody>
          <a:bodyPr vert="horz" lIns="91440" tIns="45720" rIns="91440" bIns="45720" rtlCol="0" anchor="ctr">
            <a:normAutofit/>
          </a:bodyPr>
          <a:lstStyle/>
          <a:p>
            <a:pPr algn="ctr"/>
            <a:r>
              <a:rPr lang="en-US" b="1" u="sng" kern="1200" dirty="0">
                <a:solidFill>
                  <a:schemeClr val="tx1"/>
                </a:solidFill>
                <a:latin typeface="+mj-lt"/>
                <a:ea typeface="+mj-ea"/>
                <a:cs typeface="+mj-cs"/>
              </a:rPr>
              <a:t>I. CONSIDER THE COMPARISONS</a:t>
            </a:r>
          </a:p>
        </p:txBody>
      </p:sp>
      <p:sp>
        <p:nvSpPr>
          <p:cNvPr id="15" name="Freeform: Shape 14">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Content Placeholder 5" descr="A person listening to letters&#10;&#10;Description automatically generated">
            <a:extLst>
              <a:ext uri="{FF2B5EF4-FFF2-40B4-BE49-F238E27FC236}">
                <a16:creationId xmlns:a16="http://schemas.microsoft.com/office/drawing/2014/main" id="{1F2B6373-811D-1E55-08A4-BF796283828B}"/>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3182" y="1719467"/>
            <a:ext cx="4777381" cy="324932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Content Placeholder 2">
            <a:extLst>
              <a:ext uri="{FF2B5EF4-FFF2-40B4-BE49-F238E27FC236}">
                <a16:creationId xmlns:a16="http://schemas.microsoft.com/office/drawing/2014/main" id="{6C17324A-CFBB-16CA-CBDD-191F44780172}"/>
              </a:ext>
            </a:extLst>
          </p:cNvPr>
          <p:cNvSpPr>
            <a:spLocks noGrp="1"/>
          </p:cNvSpPr>
          <p:nvPr>
            <p:ph sz="half" idx="1"/>
          </p:nvPr>
        </p:nvSpPr>
        <p:spPr>
          <a:xfrm>
            <a:off x="5894962" y="3179927"/>
            <a:ext cx="5458838" cy="2997035"/>
          </a:xfrm>
          <a:solidFill>
            <a:schemeClr val="accent4">
              <a:lumMod val="20000"/>
              <a:lumOff val="80000"/>
            </a:schemeClr>
          </a:solidFill>
        </p:spPr>
        <p:txBody>
          <a:bodyPr vert="horz" lIns="91440" tIns="45720" rIns="91440" bIns="45720" rtlCol="0">
            <a:normAutofit/>
          </a:bodyPr>
          <a:lstStyle/>
          <a:p>
            <a:pPr marL="514350" indent="0">
              <a:buNone/>
            </a:pPr>
            <a:endParaRPr lang="en-US" dirty="0"/>
          </a:p>
          <a:p>
            <a:pPr marL="514350" indent="0" algn="ctr">
              <a:buNone/>
            </a:pPr>
            <a:r>
              <a:rPr lang="en-US" sz="3600" b="1" dirty="0"/>
              <a:t>A) BOTH HEARD </a:t>
            </a:r>
          </a:p>
          <a:p>
            <a:pPr marL="0" indent="0" algn="ctr">
              <a:buNone/>
            </a:pPr>
            <a:r>
              <a:rPr lang="en-US" sz="3600" b="1" dirty="0"/>
              <a:t>THE </a:t>
            </a:r>
          </a:p>
          <a:p>
            <a:pPr marL="0" indent="0" algn="ctr">
              <a:buNone/>
            </a:pPr>
            <a:r>
              <a:rPr lang="en-US" sz="3600" b="1" dirty="0"/>
              <a:t>WORDS OF CHRIST</a:t>
            </a:r>
            <a:endParaRPr lang="en-US" b="1" dirty="0"/>
          </a:p>
        </p:txBody>
      </p:sp>
    </p:spTree>
    <p:extLst>
      <p:ext uri="{BB962C8B-B14F-4D97-AF65-F5344CB8AC3E}">
        <p14:creationId xmlns:p14="http://schemas.microsoft.com/office/powerpoint/2010/main" val="702041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Arc 12">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9EE2B2F-DB1D-98E5-E939-859D8FED3BE6}"/>
              </a:ext>
            </a:extLst>
          </p:cNvPr>
          <p:cNvSpPr>
            <a:spLocks noGrp="1"/>
          </p:cNvSpPr>
          <p:nvPr>
            <p:ph type="title"/>
          </p:nvPr>
        </p:nvSpPr>
        <p:spPr>
          <a:xfrm>
            <a:off x="5894963" y="1056685"/>
            <a:ext cx="4955008" cy="1863936"/>
          </a:xfrm>
          <a:solidFill>
            <a:schemeClr val="accent4">
              <a:lumMod val="60000"/>
              <a:lumOff val="40000"/>
            </a:schemeClr>
          </a:solidFill>
        </p:spPr>
        <p:txBody>
          <a:bodyPr vert="horz" lIns="91440" tIns="45720" rIns="91440" bIns="45720" rtlCol="0" anchor="ctr">
            <a:normAutofit/>
          </a:bodyPr>
          <a:lstStyle/>
          <a:p>
            <a:pPr algn="ctr"/>
            <a:r>
              <a:rPr lang="en-US" b="1" u="sng" kern="1200" dirty="0">
                <a:solidFill>
                  <a:schemeClr val="tx1"/>
                </a:solidFill>
                <a:latin typeface="+mj-lt"/>
                <a:ea typeface="+mj-ea"/>
                <a:cs typeface="+mj-cs"/>
              </a:rPr>
              <a:t>I. CONSIDER THE COMPARISONS</a:t>
            </a:r>
          </a:p>
        </p:txBody>
      </p:sp>
      <p:sp>
        <p:nvSpPr>
          <p:cNvPr id="15" name="Freeform: Shape 14">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Content Placeholder 5">
            <a:extLst>
              <a:ext uri="{FF2B5EF4-FFF2-40B4-BE49-F238E27FC236}">
                <a16:creationId xmlns:a16="http://schemas.microsoft.com/office/drawing/2014/main" id="{1F2B6373-811D-1E55-08A4-BF796283828B}"/>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p:blipFill>
        <p:spPr>
          <a:xfrm>
            <a:off x="305482" y="1448973"/>
            <a:ext cx="5175082" cy="3519816"/>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Content Placeholder 2">
            <a:extLst>
              <a:ext uri="{FF2B5EF4-FFF2-40B4-BE49-F238E27FC236}">
                <a16:creationId xmlns:a16="http://schemas.microsoft.com/office/drawing/2014/main" id="{6C17324A-CFBB-16CA-CBDD-191F44780172}"/>
              </a:ext>
            </a:extLst>
          </p:cNvPr>
          <p:cNvSpPr>
            <a:spLocks noGrp="1"/>
          </p:cNvSpPr>
          <p:nvPr>
            <p:ph sz="half" idx="1"/>
          </p:nvPr>
        </p:nvSpPr>
        <p:spPr>
          <a:xfrm>
            <a:off x="5894962" y="3548418"/>
            <a:ext cx="5173372" cy="2628544"/>
          </a:xfrm>
          <a:solidFill>
            <a:schemeClr val="accent4">
              <a:lumMod val="20000"/>
              <a:lumOff val="80000"/>
            </a:schemeClr>
          </a:solidFill>
        </p:spPr>
        <p:txBody>
          <a:bodyPr vert="horz" lIns="91440" tIns="45720" rIns="91440" bIns="45720" rtlCol="0">
            <a:normAutofit/>
          </a:bodyPr>
          <a:lstStyle/>
          <a:p>
            <a:pPr marL="514350" indent="0">
              <a:buNone/>
            </a:pPr>
            <a:endParaRPr lang="en-US" sz="3200" dirty="0"/>
          </a:p>
          <a:p>
            <a:pPr marL="514350" indent="0" algn="ctr">
              <a:buNone/>
            </a:pPr>
            <a:r>
              <a:rPr lang="en-US" sz="4000" b="1" dirty="0"/>
              <a:t>B) BOTH BUILT</a:t>
            </a:r>
          </a:p>
          <a:p>
            <a:pPr marL="0" indent="0" algn="ctr">
              <a:buNone/>
            </a:pPr>
            <a:r>
              <a:rPr lang="en-US" sz="4000" b="1" dirty="0"/>
              <a:t>HOUSES</a:t>
            </a:r>
            <a:endParaRPr lang="en-US" sz="3200" b="1" dirty="0"/>
          </a:p>
        </p:txBody>
      </p:sp>
    </p:spTree>
    <p:extLst>
      <p:ext uri="{BB962C8B-B14F-4D97-AF65-F5344CB8AC3E}">
        <p14:creationId xmlns:p14="http://schemas.microsoft.com/office/powerpoint/2010/main" val="3639824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Arc 12">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9EE2B2F-DB1D-98E5-E939-859D8FED3BE6}"/>
              </a:ext>
            </a:extLst>
          </p:cNvPr>
          <p:cNvSpPr>
            <a:spLocks noGrp="1"/>
          </p:cNvSpPr>
          <p:nvPr>
            <p:ph type="title"/>
          </p:nvPr>
        </p:nvSpPr>
        <p:spPr>
          <a:xfrm>
            <a:off x="5894963" y="1056685"/>
            <a:ext cx="4955008" cy="1863936"/>
          </a:xfrm>
          <a:solidFill>
            <a:schemeClr val="accent4">
              <a:lumMod val="60000"/>
              <a:lumOff val="40000"/>
            </a:schemeClr>
          </a:solidFill>
        </p:spPr>
        <p:txBody>
          <a:bodyPr vert="horz" lIns="91440" tIns="45720" rIns="91440" bIns="45720" rtlCol="0" anchor="ctr">
            <a:normAutofit/>
          </a:bodyPr>
          <a:lstStyle/>
          <a:p>
            <a:pPr algn="ctr"/>
            <a:r>
              <a:rPr lang="en-US" b="1" u="sng" kern="1200" dirty="0">
                <a:solidFill>
                  <a:schemeClr val="tx1"/>
                </a:solidFill>
                <a:latin typeface="+mj-lt"/>
                <a:ea typeface="+mj-ea"/>
                <a:cs typeface="+mj-cs"/>
              </a:rPr>
              <a:t>I. CONSIDER THE COMPARISONS</a:t>
            </a:r>
          </a:p>
        </p:txBody>
      </p:sp>
      <p:sp>
        <p:nvSpPr>
          <p:cNvPr id="15" name="Freeform: Shape 14">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Content Placeholder 5">
            <a:extLst>
              <a:ext uri="{FF2B5EF4-FFF2-40B4-BE49-F238E27FC236}">
                <a16:creationId xmlns:a16="http://schemas.microsoft.com/office/drawing/2014/main" id="{1F2B6373-811D-1E55-08A4-BF796283828B}"/>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p:blipFill>
        <p:spPr>
          <a:xfrm>
            <a:off x="305482" y="1448973"/>
            <a:ext cx="5175082" cy="3519816"/>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Content Placeholder 2">
            <a:extLst>
              <a:ext uri="{FF2B5EF4-FFF2-40B4-BE49-F238E27FC236}">
                <a16:creationId xmlns:a16="http://schemas.microsoft.com/office/drawing/2014/main" id="{6C17324A-CFBB-16CA-CBDD-191F44780172}"/>
              </a:ext>
            </a:extLst>
          </p:cNvPr>
          <p:cNvSpPr>
            <a:spLocks noGrp="1"/>
          </p:cNvSpPr>
          <p:nvPr>
            <p:ph sz="half" idx="1"/>
          </p:nvPr>
        </p:nvSpPr>
        <p:spPr>
          <a:xfrm>
            <a:off x="5894962" y="3277771"/>
            <a:ext cx="5879696" cy="3165231"/>
          </a:xfrm>
          <a:solidFill>
            <a:schemeClr val="accent4">
              <a:lumMod val="20000"/>
              <a:lumOff val="80000"/>
            </a:schemeClr>
          </a:solidFill>
        </p:spPr>
        <p:txBody>
          <a:bodyPr vert="horz" lIns="91440" tIns="45720" rIns="91440" bIns="45720" rtlCol="0">
            <a:normAutofit fontScale="92500" lnSpcReduction="10000"/>
          </a:bodyPr>
          <a:lstStyle/>
          <a:p>
            <a:pPr marL="514350" indent="0">
              <a:buNone/>
            </a:pPr>
            <a:endParaRPr lang="en-US" sz="3200" dirty="0"/>
          </a:p>
          <a:p>
            <a:pPr marL="514350" indent="0" algn="ctr">
              <a:buNone/>
            </a:pPr>
            <a:r>
              <a:rPr lang="en-US" sz="4000" b="1" dirty="0"/>
              <a:t>C) BOTH BUILT IN SAME LOCATION</a:t>
            </a:r>
          </a:p>
          <a:p>
            <a:pPr marL="514350" indent="0" algn="ctr">
              <a:buNone/>
            </a:pPr>
            <a:endParaRPr lang="en-US" sz="4000" b="1" dirty="0"/>
          </a:p>
          <a:p>
            <a:pPr marL="514350" indent="0" algn="ctr">
              <a:buNone/>
            </a:pPr>
            <a:r>
              <a:rPr lang="en-US" sz="4000" b="1" dirty="0"/>
              <a:t>D) BOTH BUILT SIMILAR HOMES</a:t>
            </a:r>
          </a:p>
        </p:txBody>
      </p:sp>
    </p:spTree>
    <p:extLst>
      <p:ext uri="{BB962C8B-B14F-4D97-AF65-F5344CB8AC3E}">
        <p14:creationId xmlns:p14="http://schemas.microsoft.com/office/powerpoint/2010/main" val="2391655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5F5F3C-E86F-71F4-D83F-3EF2169535AA}"/>
              </a:ext>
            </a:extLst>
          </p:cNvPr>
          <p:cNvSpPr>
            <a:spLocks noGrp="1"/>
          </p:cNvSpPr>
          <p:nvPr>
            <p:ph type="title"/>
          </p:nvPr>
        </p:nvSpPr>
        <p:spPr>
          <a:xfrm>
            <a:off x="1162411" y="857958"/>
            <a:ext cx="9231410" cy="5160705"/>
          </a:xfrm>
        </p:spPr>
        <p:txBody>
          <a:bodyPr vert="horz" lIns="91440" tIns="45720" rIns="91440" bIns="45720" rtlCol="0" anchor="b">
            <a:normAutofit/>
          </a:bodyPr>
          <a:lstStyle/>
          <a:p>
            <a:pPr marL="0" marR="0" algn="ctr">
              <a:lnSpc>
                <a:spcPct val="107000"/>
              </a:lnSpc>
              <a:spcBef>
                <a:spcPts val="0"/>
              </a:spcBef>
              <a:spcAft>
                <a:spcPts val="0"/>
              </a:spcAft>
            </a:pPr>
            <a:r>
              <a:rPr lang="en-US" sz="4400" kern="1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4400" b="1" i="1" kern="100" dirty="0">
                <a:effectLst/>
                <a:latin typeface="Times New Roman" panose="02020603050405020304" pitchFamily="18" charset="0"/>
                <a:ea typeface="Calibri" panose="020F0502020204030204" pitchFamily="34" charset="0"/>
                <a:cs typeface="Times New Roman" panose="02020603050405020304" pitchFamily="18" charset="0"/>
              </a:rPr>
              <a:t>For what I received I passed on to you as of first importance: that Christ died for our sins according to the Scriptures, </a:t>
            </a:r>
            <a:r>
              <a:rPr lang="en-US" sz="4400" b="1" i="1" kern="100" baseline="30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i="1" kern="100" dirty="0">
                <a:effectLst/>
                <a:latin typeface="Times New Roman" panose="02020603050405020304" pitchFamily="18" charset="0"/>
                <a:ea typeface="Calibri" panose="020F0502020204030204" pitchFamily="34" charset="0"/>
                <a:cs typeface="Times New Roman" panose="02020603050405020304" pitchFamily="18" charset="0"/>
              </a:rPr>
              <a:t>that he was buried, that he was raised on the third day according to the Scriptures,</a:t>
            </a:r>
            <a:r>
              <a:rPr lang="en-US" sz="4400" kern="100" dirty="0">
                <a:effectLst/>
                <a:latin typeface="Times New Roman" panose="02020603050405020304" pitchFamily="18" charset="0"/>
                <a:ea typeface="Calibri" panose="020F0502020204030204" pitchFamily="34" charset="0"/>
                <a:cs typeface="Times New Roman" panose="02020603050405020304" pitchFamily="18" charset="0"/>
              </a:rPr>
              <a:t>”</a:t>
            </a:r>
            <a:br>
              <a:rPr lang="en-US" sz="3200" kern="100" dirty="0">
                <a:effectLst/>
                <a:latin typeface="Calibri" panose="020F0502020204030204" pitchFamily="34" charset="0"/>
                <a:ea typeface="Calibri" panose="020F0502020204030204" pitchFamily="34" charset="0"/>
                <a:cs typeface="Times New Roman" panose="02020603050405020304" pitchFamily="18" charset="0"/>
              </a:rPr>
            </a:br>
            <a:r>
              <a:rPr lang="en-US" sz="4400" b="1" i="1" dirty="0">
                <a:effectLst/>
                <a:latin typeface="Times New Roman" panose="02020603050405020304" pitchFamily="18" charset="0"/>
                <a:ea typeface="Calibri" panose="020F0502020204030204" pitchFamily="34" charset="0"/>
              </a:rPr>
              <a:t>1 Corinthians 15:3–4 NIV</a:t>
            </a:r>
            <a:endParaRPr lang="en-US" b="1" kern="1200" dirty="0">
              <a:solidFill>
                <a:schemeClr val="tx1"/>
              </a:solidFill>
              <a:latin typeface="+mj-lt"/>
              <a:ea typeface="+mj-ea"/>
              <a:cs typeface="+mj-cs"/>
            </a:endParaRPr>
          </a:p>
        </p:txBody>
      </p:sp>
    </p:spTree>
    <p:extLst>
      <p:ext uri="{BB962C8B-B14F-4D97-AF65-F5344CB8AC3E}">
        <p14:creationId xmlns:p14="http://schemas.microsoft.com/office/powerpoint/2010/main" val="599246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5F5F3C-E86F-71F4-D83F-3EF2169535AA}"/>
              </a:ext>
            </a:extLst>
          </p:cNvPr>
          <p:cNvSpPr>
            <a:spLocks noGrp="1"/>
          </p:cNvSpPr>
          <p:nvPr>
            <p:ph type="title"/>
          </p:nvPr>
        </p:nvSpPr>
        <p:spPr>
          <a:xfrm>
            <a:off x="1217002" y="1324973"/>
            <a:ext cx="9231410" cy="3795929"/>
          </a:xfrm>
        </p:spPr>
        <p:txBody>
          <a:bodyPr vert="horz" lIns="91440" tIns="45720" rIns="91440" bIns="45720" rtlCol="0" anchor="b">
            <a:normAutofit/>
          </a:bodyPr>
          <a:lstStyle/>
          <a:p>
            <a:pPr marL="0" marR="0" algn="ctr">
              <a:lnSpc>
                <a:spcPct val="107000"/>
              </a:lnSpc>
              <a:spcBef>
                <a:spcPts val="0"/>
              </a:spcBef>
              <a:spcAft>
                <a:spcPts val="0"/>
              </a:spcAft>
            </a:pPr>
            <a:r>
              <a:rPr lang="en-US" sz="4400" kern="1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4400" b="1" i="1" kern="100" dirty="0">
                <a:effectLst/>
                <a:latin typeface="Times New Roman" panose="02020603050405020304" pitchFamily="18" charset="0"/>
                <a:ea typeface="Calibri" panose="020F0502020204030204" pitchFamily="34" charset="0"/>
                <a:cs typeface="Times New Roman" panose="02020603050405020304" pitchFamily="18" charset="0"/>
              </a:rPr>
              <a:t>If you declare with your mouth, “Jesus is Lord,” and believe in your heart that God raised him from the dead, you will be saved.</a:t>
            </a:r>
            <a:r>
              <a:rPr lang="en-US" sz="4400" kern="100" dirty="0">
                <a:effectLst/>
                <a:latin typeface="Times New Roman" panose="02020603050405020304" pitchFamily="18" charset="0"/>
                <a:ea typeface="Calibri" panose="020F0502020204030204" pitchFamily="34" charset="0"/>
                <a:cs typeface="Times New Roman" panose="02020603050405020304" pitchFamily="18" charset="0"/>
              </a:rPr>
              <a:t>”</a:t>
            </a:r>
            <a:br>
              <a:rPr lang="en-US" sz="3200" kern="100" dirty="0">
                <a:effectLst/>
                <a:latin typeface="Calibri" panose="020F0502020204030204" pitchFamily="34" charset="0"/>
                <a:ea typeface="Calibri" panose="020F0502020204030204" pitchFamily="34" charset="0"/>
                <a:cs typeface="Times New Roman" panose="02020603050405020304" pitchFamily="18" charset="0"/>
              </a:rPr>
            </a:br>
            <a:r>
              <a:rPr lang="en-US" sz="4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i="1" kern="100" dirty="0">
                <a:effectLst/>
                <a:latin typeface="Times New Roman" panose="02020603050405020304" pitchFamily="18" charset="0"/>
                <a:ea typeface="Calibri" panose="020F0502020204030204" pitchFamily="34" charset="0"/>
                <a:cs typeface="Times New Roman" panose="02020603050405020304" pitchFamily="18" charset="0"/>
              </a:rPr>
              <a:t>Romans 10:9 NIV</a:t>
            </a:r>
            <a:r>
              <a:rPr lang="en-US" sz="4400" i="1"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36820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TotalTime>
  <Words>639</Words>
  <Application>Microsoft Office PowerPoint</Application>
  <PresentationFormat>Widescreen</PresentationFormat>
  <Paragraphs>31</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Times New Roman</vt:lpstr>
      <vt:lpstr>Office Theme</vt:lpstr>
      <vt:lpstr>The Rock  Star</vt:lpstr>
      <vt:lpstr>“Therefore everyone who hears these words of mine and puts them into practice is like a wise man who built his house on the rock. The rain came down, the streams rose, and the winds blew and beat against that house; yet it did not fall, because it had its foundation on the rock. </vt:lpstr>
      <vt:lpstr>But everyone who hears these words of mine and does not put them into practice is like a foolish man who built his house on sand. The rain came down, the streams rose, and the winds blew and beat against that house, and it fell with a great crash.”                                   Matthew 7:24-27</vt:lpstr>
      <vt:lpstr>Leaning Tower of Pisa  “Marshy Land”</vt:lpstr>
      <vt:lpstr>I. CONSIDER THE COMPARISONS</vt:lpstr>
      <vt:lpstr>I. CONSIDER THE COMPARISONS</vt:lpstr>
      <vt:lpstr>I. CONSIDER THE COMPARISONS</vt:lpstr>
      <vt:lpstr>“For what I received I passed on to you as of first importance: that Christ died for our sins according to the Scriptures,  that he was buried, that he was raised on the third day according to the Scriptures,” 1 Corinthians 15:3–4 NIV</vt:lpstr>
      <vt:lpstr>“If you declare with your mouth, “Jesus is Lord,” and believe in your heart that God raised him from the dead, you will be saved.”  Romans 10:9 NIV </vt:lpstr>
      <vt:lpstr>II. CONSIDER THE CONTRASTS</vt:lpstr>
      <vt:lpstr>“As they were walking along the road, a man said to him, “I will follow you wherever you go.” Jesus replied, “Foxes have dens and birds have nests, but the Son of Man has no place to lay his head.” He said to another man, “Follow me.” But he replied, “Lord, first let me go and bury my father.” Jesus said to him, “Let the dead bury their own dead, but you go and proclaim the kingdom of God.”  </vt:lpstr>
      <vt:lpstr>Still another said, “I will follow you, Lord; but first let me go back and say goodbye to my family.”  Jesus replied, “No one who puts a hand to the plow and looks back is fit for service in the kingdom of God.” Luke 9:57–62 NIV  </vt:lpstr>
      <vt:lpstr>II. CONSIDER THE CONTRASTS</vt:lpstr>
      <vt:lpstr>“ Simon Peter answered, “You are the Messiah, the Son of the living God.” Jesus replied, “Blessed are you, Simon son of Jonah, for this was not revealed to you by flesh and blood, but by my Father in heaven. And I tell you that you are Peter, and on this rock I will build my church, and the gates of Hades will not overcome it.” Matthew 16:16-18 NIV</vt:lpstr>
      <vt:lpstr>“We know that we have come to know Him if we keep His commands. Whoever says, “I know Him,” but does not do what He commands is a liar, and the truth is not in that person.  But if anyone obeys His word, love for God is truly made complete in them. This is how we know we are in Him: Whoever claims to live in Him must live as Jesus did.” 1 John 2:3–6 NIV</vt:lpstr>
      <vt:lpstr>III. CONSIDER THE CONSEQUENCES</vt:lpstr>
      <vt:lpstr>There is a storm coming, and your house is right in its path.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Rock  Star</dc:title>
  <dc:creator>Victor Lalonde</dc:creator>
  <cp:lastModifiedBy>Victor Lalonde</cp:lastModifiedBy>
  <cp:revision>7</cp:revision>
  <dcterms:created xsi:type="dcterms:W3CDTF">2023-08-31T02:26:20Z</dcterms:created>
  <dcterms:modified xsi:type="dcterms:W3CDTF">2023-08-31T03:22:41Z</dcterms:modified>
</cp:coreProperties>
</file>