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1" d="100"/>
          <a:sy n="81" d="100"/>
        </p:scale>
        <p:origin x="2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5/19/2018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5/19/2018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 name="Rectangle 68">
            <a:extLst>
              <a:ext uri="{FF2B5EF4-FFF2-40B4-BE49-F238E27FC236}">
                <a16:creationId xmlns:a16="http://schemas.microsoft.com/office/drawing/2014/main" id="{3CBA50DB-DBC7-4B6E-B3C1-8FF1EA519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71" name="Group 70">
            <a:extLst>
              <a:ext uri="{FF2B5EF4-FFF2-40B4-BE49-F238E27FC236}">
                <a16:creationId xmlns:a16="http://schemas.microsoft.com/office/drawing/2014/main" id="{1DED8FB6-AF8D-4D98-913D-E6486FEC10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1902285" cy="6858001"/>
            <a:chOff x="0" y="0"/>
            <a:chExt cx="11902285" cy="6858001"/>
          </a:xfrm>
        </p:grpSpPr>
        <p:grpSp>
          <p:nvGrpSpPr>
            <p:cNvPr id="72" name="Group 71">
              <a:extLst>
                <a:ext uri="{FF2B5EF4-FFF2-40B4-BE49-F238E27FC236}">
                  <a16:creationId xmlns:a16="http://schemas.microsoft.com/office/drawing/2014/main" id="{0A805ED2-113B-4584-8827-567B5792F1F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84" name="Rectangle 5">
                <a:extLst>
                  <a:ext uri="{FF2B5EF4-FFF2-40B4-BE49-F238E27FC236}">
                    <a16:creationId xmlns:a16="http://schemas.microsoft.com/office/drawing/2014/main" id="{C6CF21D8-CC72-4F35-A29E-3AF9E6DA1302}"/>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 w="9525">
                    <a:solidFill>
                      <a:srgbClr val="000000"/>
                    </a:solidFill>
                    <a:miter lim="800000"/>
                    <a:headEnd/>
                    <a:tailEnd/>
                  </a14:hiddenLine>
                </a:ext>
              </a:extLst>
            </p:spPr>
          </p:sp>
          <p:sp>
            <p:nvSpPr>
              <p:cNvPr id="85" name="Freeform 6">
                <a:extLst>
                  <a:ext uri="{FF2B5EF4-FFF2-40B4-BE49-F238E27FC236}">
                    <a16:creationId xmlns:a16="http://schemas.microsoft.com/office/drawing/2014/main" id="{8E60A7C3-087D-47B4-AB5A-C8B1042FD2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86" name="Freeform 7">
                <a:extLst>
                  <a:ext uri="{FF2B5EF4-FFF2-40B4-BE49-F238E27FC236}">
                    <a16:creationId xmlns:a16="http://schemas.microsoft.com/office/drawing/2014/main" id="{1885EECE-F6D9-4128-BC90-01583BF269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87" name="Freeform 8">
                <a:extLst>
                  <a:ext uri="{FF2B5EF4-FFF2-40B4-BE49-F238E27FC236}">
                    <a16:creationId xmlns:a16="http://schemas.microsoft.com/office/drawing/2014/main" id="{F44AA128-AA96-4FF2-A1C3-F9D2E7FD38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88" name="Freeform 9">
                <a:extLst>
                  <a:ext uri="{FF2B5EF4-FFF2-40B4-BE49-F238E27FC236}">
                    <a16:creationId xmlns:a16="http://schemas.microsoft.com/office/drawing/2014/main" id="{7E52DC12-230B-4892-B284-F2FE9DE16A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89" name="Freeform 10">
                <a:extLst>
                  <a:ext uri="{FF2B5EF4-FFF2-40B4-BE49-F238E27FC236}">
                    <a16:creationId xmlns:a16="http://schemas.microsoft.com/office/drawing/2014/main" id="{A68FBF9E-B81A-41D0-8A03-6CFC30811D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90" name="Freeform 11">
                <a:extLst>
                  <a:ext uri="{FF2B5EF4-FFF2-40B4-BE49-F238E27FC236}">
                    <a16:creationId xmlns:a16="http://schemas.microsoft.com/office/drawing/2014/main" id="{B0047F84-8480-494F-9241-39FF17CFF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91" name="Freeform 12">
                <a:extLst>
                  <a:ext uri="{FF2B5EF4-FFF2-40B4-BE49-F238E27FC236}">
                    <a16:creationId xmlns:a16="http://schemas.microsoft.com/office/drawing/2014/main" id="{8CAF76D8-4B95-4A8E-9EE5-8CCC0A7AD2C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92" name="Freeform 13">
                <a:extLst>
                  <a:ext uri="{FF2B5EF4-FFF2-40B4-BE49-F238E27FC236}">
                    <a16:creationId xmlns:a16="http://schemas.microsoft.com/office/drawing/2014/main" id="{792F82F3-05A8-4A55-8C5B-81F6678B595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93" name="Freeform 14">
                <a:extLst>
                  <a:ext uri="{FF2B5EF4-FFF2-40B4-BE49-F238E27FC236}">
                    <a16:creationId xmlns:a16="http://schemas.microsoft.com/office/drawing/2014/main" id="{B8472536-021A-4E59-BD59-DDC090A18A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94" name="Freeform 15">
                <a:extLst>
                  <a:ext uri="{FF2B5EF4-FFF2-40B4-BE49-F238E27FC236}">
                    <a16:creationId xmlns:a16="http://schemas.microsoft.com/office/drawing/2014/main" id="{AEBEF646-3C12-469F-B194-A161A7A95D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95" name="Line 16">
                <a:extLst>
                  <a:ext uri="{FF2B5EF4-FFF2-40B4-BE49-F238E27FC236}">
                    <a16:creationId xmlns:a16="http://schemas.microsoft.com/office/drawing/2014/main" id="{D4501159-D7AC-4307-9DFC-C8F3A94341D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96" name="Freeform 17">
                <a:extLst>
                  <a:ext uri="{FF2B5EF4-FFF2-40B4-BE49-F238E27FC236}">
                    <a16:creationId xmlns:a16="http://schemas.microsoft.com/office/drawing/2014/main" id="{B5244C41-454C-47D8-A6A9-C17EC2A366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97" name="Freeform 18">
                <a:extLst>
                  <a:ext uri="{FF2B5EF4-FFF2-40B4-BE49-F238E27FC236}">
                    <a16:creationId xmlns:a16="http://schemas.microsoft.com/office/drawing/2014/main" id="{8FA883B8-99FB-4540-B573-F0674BFB1C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98" name="Freeform 19">
                <a:extLst>
                  <a:ext uri="{FF2B5EF4-FFF2-40B4-BE49-F238E27FC236}">
                    <a16:creationId xmlns:a16="http://schemas.microsoft.com/office/drawing/2014/main" id="{F1178B7C-5A00-4E5B-9010-B1477621E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99" name="Freeform 20">
                <a:extLst>
                  <a:ext uri="{FF2B5EF4-FFF2-40B4-BE49-F238E27FC236}">
                    <a16:creationId xmlns:a16="http://schemas.microsoft.com/office/drawing/2014/main" id="{E359D5D8-EE2E-4714-A40A-C3A6D91F989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00" name="Rectangle 21">
                <a:extLst>
                  <a:ext uri="{FF2B5EF4-FFF2-40B4-BE49-F238E27FC236}">
                    <a16:creationId xmlns:a16="http://schemas.microsoft.com/office/drawing/2014/main" id="{8A89C2E5-F892-4666-85FB-995578FBC73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 w="9525">
                    <a:solidFill>
                      <a:srgbClr val="000000"/>
                    </a:solidFill>
                    <a:miter lim="800000"/>
                    <a:headEnd/>
                    <a:tailEnd/>
                  </a14:hiddenLine>
                </a:ext>
              </a:extLst>
            </p:spPr>
          </p:sp>
          <p:sp>
            <p:nvSpPr>
              <p:cNvPr id="101" name="Freeform 22">
                <a:extLst>
                  <a:ext uri="{FF2B5EF4-FFF2-40B4-BE49-F238E27FC236}">
                    <a16:creationId xmlns:a16="http://schemas.microsoft.com/office/drawing/2014/main" id="{6DC6174B-0EC3-4A81-A0D1-D10DBB869A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02" name="Freeform 23">
                <a:extLst>
                  <a:ext uri="{FF2B5EF4-FFF2-40B4-BE49-F238E27FC236}">
                    <a16:creationId xmlns:a16="http://schemas.microsoft.com/office/drawing/2014/main" id="{2CB96070-0553-4F79-984C-8DABB1CD5D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03" name="Freeform 24">
                <a:extLst>
                  <a:ext uri="{FF2B5EF4-FFF2-40B4-BE49-F238E27FC236}">
                    <a16:creationId xmlns:a16="http://schemas.microsoft.com/office/drawing/2014/main" id="{BA23B6E2-3718-4009-B80E-9279154B1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04" name="Freeform 25">
                <a:extLst>
                  <a:ext uri="{FF2B5EF4-FFF2-40B4-BE49-F238E27FC236}">
                    <a16:creationId xmlns:a16="http://schemas.microsoft.com/office/drawing/2014/main" id="{CAFB32D5-E528-419B-80EE-1475633970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05" name="Freeform 26">
                <a:extLst>
                  <a:ext uri="{FF2B5EF4-FFF2-40B4-BE49-F238E27FC236}">
                    <a16:creationId xmlns:a16="http://schemas.microsoft.com/office/drawing/2014/main" id="{A68ADD35-4FEA-404D-B2F3-23556E6E8F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06" name="Freeform 27">
                <a:extLst>
                  <a:ext uri="{FF2B5EF4-FFF2-40B4-BE49-F238E27FC236}">
                    <a16:creationId xmlns:a16="http://schemas.microsoft.com/office/drawing/2014/main" id="{89CF17CA-49E3-4B4A-836A-4FD55C67BE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07" name="Freeform 28">
                <a:extLst>
                  <a:ext uri="{FF2B5EF4-FFF2-40B4-BE49-F238E27FC236}">
                    <a16:creationId xmlns:a16="http://schemas.microsoft.com/office/drawing/2014/main" id="{AB394F2E-F3E7-4CED-84A9-35C47AB287C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08" name="Freeform 29">
                <a:extLst>
                  <a:ext uri="{FF2B5EF4-FFF2-40B4-BE49-F238E27FC236}">
                    <a16:creationId xmlns:a16="http://schemas.microsoft.com/office/drawing/2014/main" id="{FF816C2F-3999-4A9F-8395-5D68ED33A41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09" name="Freeform 30">
                <a:extLst>
                  <a:ext uri="{FF2B5EF4-FFF2-40B4-BE49-F238E27FC236}">
                    <a16:creationId xmlns:a16="http://schemas.microsoft.com/office/drawing/2014/main" id="{82AD6AC6-71D5-4BD8-9185-D3062968B5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10" name="Freeform 31">
                <a:extLst>
                  <a:ext uri="{FF2B5EF4-FFF2-40B4-BE49-F238E27FC236}">
                    <a16:creationId xmlns:a16="http://schemas.microsoft.com/office/drawing/2014/main" id="{743A50C2-65CF-4F4C-B412-6149A93ACFE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grpSp>
        <p:grpSp>
          <p:nvGrpSpPr>
            <p:cNvPr id="73" name="Group 72">
              <a:extLst>
                <a:ext uri="{FF2B5EF4-FFF2-40B4-BE49-F238E27FC236}">
                  <a16:creationId xmlns:a16="http://schemas.microsoft.com/office/drawing/2014/main" id="{6C0E7A88-FEDF-4C4F-A6B4-F7DDE9DE926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227597" y="0"/>
              <a:ext cx="674688" cy="6848476"/>
              <a:chOff x="11364912" y="0"/>
              <a:chExt cx="674688" cy="6848476"/>
            </a:xfrm>
            <a:gradFill flip="none" rotWithShape="1">
              <a:gsLst>
                <a:gs pos="0">
                  <a:schemeClr val="bg2"/>
                </a:gs>
                <a:gs pos="100000">
                  <a:schemeClr val="tx2">
                    <a:lumMod val="60000"/>
                    <a:lumOff val="40000"/>
                  </a:schemeClr>
                </a:gs>
              </a:gsLst>
              <a:lin ang="5400000" scaled="0"/>
              <a:tileRect/>
            </a:gradFill>
          </p:grpSpPr>
          <p:sp>
            <p:nvSpPr>
              <p:cNvPr id="74" name="Freeform 32">
                <a:extLst>
                  <a:ext uri="{FF2B5EF4-FFF2-40B4-BE49-F238E27FC236}">
                    <a16:creationId xmlns:a16="http://schemas.microsoft.com/office/drawing/2014/main" id="{AE94B3EE-D5C0-4BDE-B6AA-7599F0486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75" name="Freeform 33">
                <a:extLst>
                  <a:ext uri="{FF2B5EF4-FFF2-40B4-BE49-F238E27FC236}">
                    <a16:creationId xmlns:a16="http://schemas.microsoft.com/office/drawing/2014/main" id="{5EF110E8-C00D-454E-8F3A-ECF2D356676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76" name="Freeform 34">
                <a:extLst>
                  <a:ext uri="{FF2B5EF4-FFF2-40B4-BE49-F238E27FC236}">
                    <a16:creationId xmlns:a16="http://schemas.microsoft.com/office/drawing/2014/main" id="{BFC5F327-6927-4F35-9AF6-C45527BB451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77" name="Freeform 35">
                <a:extLst>
                  <a:ext uri="{FF2B5EF4-FFF2-40B4-BE49-F238E27FC236}">
                    <a16:creationId xmlns:a16="http://schemas.microsoft.com/office/drawing/2014/main" id="{BF2D314D-AEDE-418D-9702-D3CDB98C3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78" name="Freeform 36">
                <a:extLst>
                  <a:ext uri="{FF2B5EF4-FFF2-40B4-BE49-F238E27FC236}">
                    <a16:creationId xmlns:a16="http://schemas.microsoft.com/office/drawing/2014/main" id="{64FD07F8-3CA6-4209-9A9E-30609FE9A3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79" name="Freeform 37">
                <a:extLst>
                  <a:ext uri="{FF2B5EF4-FFF2-40B4-BE49-F238E27FC236}">
                    <a16:creationId xmlns:a16="http://schemas.microsoft.com/office/drawing/2014/main" id="{AB0AE24D-CD49-4B57-82E0-780F62AE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80" name="Freeform 38">
                <a:extLst>
                  <a:ext uri="{FF2B5EF4-FFF2-40B4-BE49-F238E27FC236}">
                    <a16:creationId xmlns:a16="http://schemas.microsoft.com/office/drawing/2014/main" id="{66803AF8-6368-45E6-A0B7-C0C4CFFEEB5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81" name="Freeform 39">
                <a:extLst>
                  <a:ext uri="{FF2B5EF4-FFF2-40B4-BE49-F238E27FC236}">
                    <a16:creationId xmlns:a16="http://schemas.microsoft.com/office/drawing/2014/main" id="{B4761E05-2792-472B-A814-9616151CF3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82" name="Freeform 40">
                <a:extLst>
                  <a:ext uri="{FF2B5EF4-FFF2-40B4-BE49-F238E27FC236}">
                    <a16:creationId xmlns:a16="http://schemas.microsoft.com/office/drawing/2014/main" id="{40B6A261-9427-4E70-9564-048AD009BD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83" name="Rectangle 41">
                <a:extLst>
                  <a:ext uri="{FF2B5EF4-FFF2-40B4-BE49-F238E27FC236}">
                    <a16:creationId xmlns:a16="http://schemas.microsoft.com/office/drawing/2014/main" id="{68BFDFBE-2286-4123-9436-E1DF84AF494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a14="http://schemas.microsoft.com/office/drawing/2010/main" xmlns:p14="http://schemas.microsoft.com/office/powerpoint/2010/main" xmlns="" w="9525">
                    <a:solidFill>
                      <a:srgbClr val="000000"/>
                    </a:solidFill>
                    <a:miter lim="800000"/>
                    <a:headEnd/>
                    <a:tailEnd/>
                  </a14:hiddenLine>
                </a:ext>
              </a:extLst>
            </p:spPr>
          </p:sp>
        </p:grpSp>
      </p:grpSp>
      <p:pic>
        <p:nvPicPr>
          <p:cNvPr id="112" name="Picture 2">
            <a:extLst>
              <a:ext uri="{FF2B5EF4-FFF2-40B4-BE49-F238E27FC236}">
                <a16:creationId xmlns:a16="http://schemas.microsoft.com/office/drawing/2014/main" id="{5B3DE270-418F-47A7-B311-C4D876041D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
                <a:solidFill>
                  <a:srgbClr val="FFFFFF"/>
                </a:solidFill>
              </a14:hiddenFill>
            </a:ext>
          </a:extLst>
        </p:spPr>
      </p:pic>
      <p:sp useBgFill="1">
        <p:nvSpPr>
          <p:cNvPr id="114" name="Round Diagonal Corner Rectangle 11">
            <a:extLst>
              <a:ext uri="{FF2B5EF4-FFF2-40B4-BE49-F238E27FC236}">
                <a16:creationId xmlns:a16="http://schemas.microsoft.com/office/drawing/2014/main" id="{A1351C6B-7343-451F-AB4A-1CE294A4E9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949" y="808057"/>
            <a:ext cx="6752461" cy="5234394"/>
          </a:xfrm>
          <a:prstGeom prst="round2DiagRect">
            <a:avLst>
              <a:gd name="adj1" fmla="val 741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21539939-A79E-4159-AD11-960265E2723D}"/>
              </a:ext>
            </a:extLst>
          </p:cNvPr>
          <p:cNvPicPr>
            <a:picLocks noChangeAspect="1"/>
          </p:cNvPicPr>
          <p:nvPr/>
        </p:nvPicPr>
        <p:blipFill>
          <a:blip r:embed="rId3"/>
          <a:stretch>
            <a:fillRect/>
          </a:stretch>
        </p:blipFill>
        <p:spPr>
          <a:xfrm>
            <a:off x="572390" y="392301"/>
            <a:ext cx="7446901" cy="5924362"/>
          </a:xfrm>
          <a:prstGeom prst="rect">
            <a:avLst/>
          </a:prstGeom>
        </p:spPr>
      </p:pic>
      <p:sp>
        <p:nvSpPr>
          <p:cNvPr id="2" name="Title 1">
            <a:extLst>
              <a:ext uri="{FF2B5EF4-FFF2-40B4-BE49-F238E27FC236}">
                <a16:creationId xmlns:a16="http://schemas.microsoft.com/office/drawing/2014/main" id="{5A3C91DA-1578-4E71-8ED1-021993EE843D}"/>
              </a:ext>
            </a:extLst>
          </p:cNvPr>
          <p:cNvSpPr>
            <a:spLocks noGrp="1"/>
          </p:cNvSpPr>
          <p:nvPr>
            <p:ph type="title"/>
          </p:nvPr>
        </p:nvSpPr>
        <p:spPr>
          <a:xfrm>
            <a:off x="8036041" y="618518"/>
            <a:ext cx="4236922" cy="2931132"/>
          </a:xfrm>
        </p:spPr>
        <p:txBody>
          <a:bodyPr anchor="b">
            <a:normAutofit/>
          </a:bodyPr>
          <a:lstStyle/>
          <a:p>
            <a:r>
              <a:rPr lang="en-CA" sz="3200" b="1" dirty="0">
                <a:solidFill>
                  <a:srgbClr val="FFFFFF"/>
                </a:solidFill>
              </a:rPr>
              <a:t>TRANSFORMATIONAL CHANGES</a:t>
            </a:r>
          </a:p>
        </p:txBody>
      </p:sp>
      <p:sp>
        <p:nvSpPr>
          <p:cNvPr id="7" name="Content Placeholder 6">
            <a:extLst>
              <a:ext uri="{FF2B5EF4-FFF2-40B4-BE49-F238E27FC236}">
                <a16:creationId xmlns:a16="http://schemas.microsoft.com/office/drawing/2014/main" id="{5FE0C798-BDC7-4F41-AB79-315C8FB5CFA1}"/>
              </a:ext>
            </a:extLst>
          </p:cNvPr>
          <p:cNvSpPr>
            <a:spLocks noGrp="1"/>
          </p:cNvSpPr>
          <p:nvPr>
            <p:ph idx="1"/>
          </p:nvPr>
        </p:nvSpPr>
        <p:spPr>
          <a:xfrm>
            <a:off x="8036041" y="4030663"/>
            <a:ext cx="3281004" cy="1760538"/>
          </a:xfrm>
        </p:spPr>
        <p:txBody>
          <a:bodyPr>
            <a:normAutofit/>
          </a:bodyPr>
          <a:lstStyle/>
          <a:p>
            <a:r>
              <a:rPr lang="en-CA" sz="2800" b="1" dirty="0">
                <a:solidFill>
                  <a:srgbClr val="FFFFFF"/>
                </a:solidFill>
              </a:rPr>
              <a:t>Matthew </a:t>
            </a:r>
            <a:br>
              <a:rPr lang="en-CA" sz="2800" b="1" dirty="0">
                <a:solidFill>
                  <a:srgbClr val="FFFFFF"/>
                </a:solidFill>
              </a:rPr>
            </a:br>
            <a:r>
              <a:rPr lang="en-CA" sz="2800" b="1" dirty="0">
                <a:solidFill>
                  <a:srgbClr val="FFFFFF"/>
                </a:solidFill>
              </a:rPr>
              <a:t>5: 21-26</a:t>
            </a:r>
          </a:p>
          <a:p>
            <a:endParaRPr lang="en-CA" sz="1800" dirty="0">
              <a:solidFill>
                <a:srgbClr val="FFFFFF"/>
              </a:solidFill>
            </a:endParaRPr>
          </a:p>
        </p:txBody>
      </p:sp>
    </p:spTree>
    <p:extLst>
      <p:ext uri="{BB962C8B-B14F-4D97-AF65-F5344CB8AC3E}">
        <p14:creationId xmlns:p14="http://schemas.microsoft.com/office/powerpoint/2010/main" val="108752189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A5319-172D-46E7-B6CD-89299016404A}"/>
              </a:ext>
            </a:extLst>
          </p:cNvPr>
          <p:cNvSpPr>
            <a:spLocks noGrp="1"/>
          </p:cNvSpPr>
          <p:nvPr>
            <p:ph type="ctrTitle"/>
          </p:nvPr>
        </p:nvSpPr>
        <p:spPr/>
        <p:txBody>
          <a:bodyPr>
            <a:normAutofit fontScale="90000"/>
          </a:bodyPr>
          <a:lstStyle/>
          <a:p>
            <a:r>
              <a:rPr lang="en-CA" b="1" dirty="0"/>
              <a:t>How can we develop quality transformations that will advance the kingdom of god?</a:t>
            </a:r>
          </a:p>
        </p:txBody>
      </p:sp>
    </p:spTree>
    <p:extLst>
      <p:ext uri="{BB962C8B-B14F-4D97-AF65-F5344CB8AC3E}">
        <p14:creationId xmlns:p14="http://schemas.microsoft.com/office/powerpoint/2010/main" val="42667777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A5319-172D-46E7-B6CD-89299016404A}"/>
              </a:ext>
            </a:extLst>
          </p:cNvPr>
          <p:cNvSpPr>
            <a:spLocks noGrp="1"/>
          </p:cNvSpPr>
          <p:nvPr>
            <p:ph type="ctrTitle"/>
          </p:nvPr>
        </p:nvSpPr>
        <p:spPr>
          <a:xfrm>
            <a:off x="1876424" y="196789"/>
            <a:ext cx="8791575" cy="1655762"/>
          </a:xfrm>
        </p:spPr>
        <p:txBody>
          <a:bodyPr>
            <a:normAutofit/>
          </a:bodyPr>
          <a:lstStyle/>
          <a:p>
            <a:r>
              <a:rPr lang="en-CA" b="1" dirty="0" err="1">
                <a:effectLst>
                  <a:outerShdw blurRad="38100" dist="38100" dir="2700000" algn="tl">
                    <a:srgbClr val="000000">
                      <a:alpha val="43137"/>
                    </a:srgbClr>
                  </a:outerShdw>
                </a:effectLst>
              </a:rPr>
              <a:t>i</a:t>
            </a:r>
            <a:r>
              <a:rPr lang="en-CA" b="1" dirty="0">
                <a:effectLst>
                  <a:outerShdw blurRad="38100" dist="38100" dir="2700000" algn="tl">
                    <a:srgbClr val="000000">
                      <a:alpha val="43137"/>
                    </a:srgbClr>
                  </a:outerShdw>
                </a:effectLst>
              </a:rPr>
              <a:t>.  We need to be respectful of others (Matthew 5:21-24)</a:t>
            </a:r>
          </a:p>
        </p:txBody>
      </p:sp>
      <p:sp>
        <p:nvSpPr>
          <p:cNvPr id="3" name="Subtitle 2">
            <a:extLst>
              <a:ext uri="{FF2B5EF4-FFF2-40B4-BE49-F238E27FC236}">
                <a16:creationId xmlns:a16="http://schemas.microsoft.com/office/drawing/2014/main" id="{CA6CC217-DC52-41E4-9467-6613972736C4}"/>
              </a:ext>
            </a:extLst>
          </p:cNvPr>
          <p:cNvSpPr>
            <a:spLocks noGrp="1"/>
          </p:cNvSpPr>
          <p:nvPr>
            <p:ph type="subTitle" idx="1"/>
          </p:nvPr>
        </p:nvSpPr>
        <p:spPr>
          <a:xfrm>
            <a:off x="2101932" y="3336966"/>
            <a:ext cx="8566067" cy="3324245"/>
          </a:xfrm>
        </p:spPr>
        <p:txBody>
          <a:bodyPr>
            <a:noAutofit/>
          </a:bodyPr>
          <a:lstStyle/>
          <a:p>
            <a:endParaRPr lang="en-CA" sz="2800" b="1" i="1" dirty="0">
              <a:solidFill>
                <a:schemeClr val="tx1"/>
              </a:solidFill>
            </a:endParaRPr>
          </a:p>
          <a:p>
            <a:r>
              <a:rPr lang="en-US" sz="2800" b="1" i="1" dirty="0">
                <a:solidFill>
                  <a:schemeClr val="tx1"/>
                </a:solidFill>
              </a:rPr>
              <a:t>	</a:t>
            </a:r>
          </a:p>
          <a:p>
            <a:r>
              <a:rPr lang="en-US" sz="3600" b="1" i="1" dirty="0">
                <a:solidFill>
                  <a:schemeClr val="tx1"/>
                </a:solidFill>
              </a:rPr>
              <a:t>Matthew 5:22b</a:t>
            </a:r>
          </a:p>
          <a:p>
            <a:r>
              <a:rPr lang="en-US" sz="3600" b="1" i="1" dirty="0">
                <a:solidFill>
                  <a:schemeClr val="tx1"/>
                </a:solidFill>
              </a:rPr>
              <a:t>Psalm 14:1</a:t>
            </a:r>
            <a:endParaRPr lang="en-CA" sz="3600" b="1" dirty="0">
              <a:solidFill>
                <a:schemeClr val="tx1"/>
              </a:solidFill>
            </a:endParaRPr>
          </a:p>
        </p:txBody>
      </p:sp>
      <p:pic>
        <p:nvPicPr>
          <p:cNvPr id="5" name="Picture 4">
            <a:extLst>
              <a:ext uri="{FF2B5EF4-FFF2-40B4-BE49-F238E27FC236}">
                <a16:creationId xmlns:a16="http://schemas.microsoft.com/office/drawing/2014/main" id="{F41C04FD-34CB-4790-98C6-9E84CB61A346}"/>
              </a:ext>
            </a:extLst>
          </p:cNvPr>
          <p:cNvPicPr>
            <a:picLocks noChangeAspect="1"/>
          </p:cNvPicPr>
          <p:nvPr/>
        </p:nvPicPr>
        <p:blipFill>
          <a:blip r:embed="rId2"/>
          <a:stretch>
            <a:fillRect/>
          </a:stretch>
        </p:blipFill>
        <p:spPr>
          <a:xfrm>
            <a:off x="6365174" y="2261260"/>
            <a:ext cx="3823855" cy="3823855"/>
          </a:xfrm>
          <a:prstGeom prst="rect">
            <a:avLst/>
          </a:prstGeom>
        </p:spPr>
      </p:pic>
    </p:spTree>
    <p:extLst>
      <p:ext uri="{BB962C8B-B14F-4D97-AF65-F5344CB8AC3E}">
        <p14:creationId xmlns:p14="http://schemas.microsoft.com/office/powerpoint/2010/main" val="90567105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A5319-172D-46E7-B6CD-89299016404A}"/>
              </a:ext>
            </a:extLst>
          </p:cNvPr>
          <p:cNvSpPr>
            <a:spLocks noGrp="1"/>
          </p:cNvSpPr>
          <p:nvPr>
            <p:ph type="ctrTitle"/>
          </p:nvPr>
        </p:nvSpPr>
        <p:spPr>
          <a:xfrm>
            <a:off x="1876424" y="261258"/>
            <a:ext cx="8791575" cy="1128156"/>
          </a:xfrm>
        </p:spPr>
        <p:txBody>
          <a:bodyPr>
            <a:normAutofit fontScale="90000"/>
          </a:bodyPr>
          <a:lstStyle/>
          <a:p>
            <a:r>
              <a:rPr lang="en-CA" b="1" dirty="0">
                <a:effectLst>
                  <a:outerShdw blurRad="38100" dist="38100" dir="2700000" algn="tl">
                    <a:srgbClr val="000000">
                      <a:alpha val="43137"/>
                    </a:srgbClr>
                  </a:outerShdw>
                </a:effectLst>
              </a:rPr>
              <a:t>II. We need to be reconciled to others (Matthew 5:23-24)</a:t>
            </a:r>
          </a:p>
        </p:txBody>
      </p:sp>
      <p:sp>
        <p:nvSpPr>
          <p:cNvPr id="3" name="Subtitle 2">
            <a:extLst>
              <a:ext uri="{FF2B5EF4-FFF2-40B4-BE49-F238E27FC236}">
                <a16:creationId xmlns:a16="http://schemas.microsoft.com/office/drawing/2014/main" id="{CA6CC217-DC52-41E4-9467-6613972736C4}"/>
              </a:ext>
            </a:extLst>
          </p:cNvPr>
          <p:cNvSpPr>
            <a:spLocks noGrp="1"/>
          </p:cNvSpPr>
          <p:nvPr>
            <p:ph type="subTitle" idx="1"/>
          </p:nvPr>
        </p:nvSpPr>
        <p:spPr>
          <a:xfrm>
            <a:off x="1876424" y="1940131"/>
            <a:ext cx="10022651" cy="2977738"/>
          </a:xfrm>
        </p:spPr>
        <p:txBody>
          <a:bodyPr>
            <a:noAutofit/>
          </a:bodyPr>
          <a:lstStyle/>
          <a:p>
            <a:r>
              <a:rPr lang="en-CA" sz="3600" b="1" dirty="0">
                <a:solidFill>
                  <a:schemeClr val="tx1"/>
                </a:solidFill>
              </a:rPr>
              <a:t>When Jesus had finished saying these things, the </a:t>
            </a:r>
            <a:r>
              <a:rPr lang="en-CA" sz="3600" b="1" u="sng" dirty="0">
                <a:solidFill>
                  <a:schemeClr val="tx1"/>
                </a:solidFill>
              </a:rPr>
              <a:t>crowds were amazed at his teachings,</a:t>
            </a:r>
            <a:endParaRPr lang="en-CA" sz="3600" b="1" dirty="0">
              <a:solidFill>
                <a:schemeClr val="tx1"/>
              </a:solidFill>
            </a:endParaRPr>
          </a:p>
          <a:p>
            <a:r>
              <a:rPr lang="en-CA" sz="3600" b="1" dirty="0">
                <a:solidFill>
                  <a:schemeClr val="tx1"/>
                </a:solidFill>
              </a:rPr>
              <a:t>29. Because he taught as one who had authority, and not as their teachers of the law.</a:t>
            </a:r>
            <a:r>
              <a:rPr lang="en-US" sz="3600" b="1" dirty="0">
                <a:solidFill>
                  <a:schemeClr val="tx1"/>
                </a:solidFill>
              </a:rPr>
              <a:t>					Matthew 7:28,29</a:t>
            </a:r>
            <a:endParaRPr lang="en-CA" sz="3600" b="1" dirty="0">
              <a:solidFill>
                <a:schemeClr val="tx1"/>
              </a:solidFill>
            </a:endParaRPr>
          </a:p>
        </p:txBody>
      </p:sp>
    </p:spTree>
    <p:extLst>
      <p:ext uri="{BB962C8B-B14F-4D97-AF65-F5344CB8AC3E}">
        <p14:creationId xmlns:p14="http://schemas.microsoft.com/office/powerpoint/2010/main" val="190025604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A5319-172D-46E7-B6CD-89299016404A}"/>
              </a:ext>
            </a:extLst>
          </p:cNvPr>
          <p:cNvSpPr>
            <a:spLocks noGrp="1"/>
          </p:cNvSpPr>
          <p:nvPr>
            <p:ph type="ctrTitle"/>
          </p:nvPr>
        </p:nvSpPr>
        <p:spPr>
          <a:xfrm>
            <a:off x="2410814" y="3010394"/>
            <a:ext cx="9583264" cy="3752603"/>
          </a:xfrm>
        </p:spPr>
        <p:txBody>
          <a:bodyPr>
            <a:normAutofit fontScale="90000"/>
          </a:bodyPr>
          <a:lstStyle/>
          <a:p>
            <a:br>
              <a:rPr lang="en-CA" sz="2200" b="1" dirty="0"/>
            </a:br>
            <a:br>
              <a:rPr lang="en-US" sz="2200" b="1" dirty="0"/>
            </a:br>
            <a:r>
              <a:rPr lang="en-CA" sz="2200" b="1" dirty="0"/>
              <a:t>			</a:t>
            </a:r>
            <a:br>
              <a:rPr lang="en-CA" sz="2200" b="1" dirty="0"/>
            </a:br>
            <a:br>
              <a:rPr lang="en-CA" sz="2200" b="1" dirty="0"/>
            </a:br>
            <a:br>
              <a:rPr lang="en-CA" sz="2200" b="1" dirty="0"/>
            </a:br>
            <a:br>
              <a:rPr lang="en-CA" sz="2200" b="1" dirty="0"/>
            </a:br>
            <a:br>
              <a:rPr lang="en-CA" sz="2200" b="1" dirty="0"/>
            </a:br>
            <a:br>
              <a:rPr lang="en-CA" sz="2200" b="1" dirty="0"/>
            </a:br>
            <a:br>
              <a:rPr lang="en-CA" sz="2200" b="1" dirty="0"/>
            </a:br>
            <a:br>
              <a:rPr lang="en-CA" sz="2200" b="1" dirty="0"/>
            </a:br>
            <a:r>
              <a:rPr lang="en-CA" sz="4000" b="1" dirty="0"/>
              <a:t>There was no place for a half-hearted sacrifice.  </a:t>
            </a:r>
            <a:r>
              <a:rPr lang="en-CA" sz="4000" b="1" u="sng" dirty="0"/>
              <a:t>The worshiper could never </a:t>
            </a:r>
            <a:r>
              <a:rPr lang="en-CA" sz="4000" b="1" dirty="0"/>
              <a:t>. . .</a:t>
            </a:r>
            <a:br>
              <a:rPr lang="en-CA" sz="4000" b="1" dirty="0"/>
            </a:br>
            <a:br>
              <a:rPr lang="en-CA" sz="4000" b="1" dirty="0"/>
            </a:br>
            <a:r>
              <a:rPr lang="en-CA" sz="4000" b="1" dirty="0"/>
              <a:t>1).  Worship quickly and then make things right</a:t>
            </a:r>
            <a:br>
              <a:rPr lang="en-CA" sz="4000" b="1" dirty="0"/>
            </a:br>
            <a:br>
              <a:rPr lang="en-CA" sz="4000" b="1" dirty="0"/>
            </a:br>
            <a:r>
              <a:rPr lang="en-CA" sz="4000" b="1" dirty="0"/>
              <a:t>2).  Thank God that he was in the temple without having to deal with the broken relationship.</a:t>
            </a:r>
            <a:br>
              <a:rPr lang="en-CA" sz="4000" b="1" dirty="0"/>
            </a:br>
            <a:br>
              <a:rPr lang="en-CA" sz="4000" b="1" dirty="0"/>
            </a:br>
            <a:r>
              <a:rPr lang="en-CA" sz="4000" b="1" dirty="0"/>
              <a:t>3).  Try to insinuate that everything was right when in fact, it wasn’t.</a:t>
            </a:r>
            <a:br>
              <a:rPr lang="en-CA" sz="4000" dirty="0"/>
            </a:br>
            <a:endParaRPr lang="en-CA" sz="4000" dirty="0"/>
          </a:p>
        </p:txBody>
      </p:sp>
    </p:spTree>
    <p:extLst>
      <p:ext uri="{BB962C8B-B14F-4D97-AF65-F5344CB8AC3E}">
        <p14:creationId xmlns:p14="http://schemas.microsoft.com/office/powerpoint/2010/main" val="402702411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A5319-172D-46E7-B6CD-89299016404A}"/>
              </a:ext>
            </a:extLst>
          </p:cNvPr>
          <p:cNvSpPr>
            <a:spLocks noGrp="1"/>
          </p:cNvSpPr>
          <p:nvPr>
            <p:ph type="ctrTitle"/>
          </p:nvPr>
        </p:nvSpPr>
        <p:spPr>
          <a:xfrm>
            <a:off x="2446440" y="1923803"/>
            <a:ext cx="9357633" cy="4310743"/>
          </a:xfrm>
        </p:spPr>
        <p:txBody>
          <a:bodyPr>
            <a:noAutofit/>
          </a:bodyPr>
          <a:lstStyle/>
          <a:p>
            <a:r>
              <a:rPr lang="en-CA" sz="3600" b="1" dirty="0"/>
              <a:t>There was only a place for a full-hearted sacrifice.  </a:t>
            </a:r>
            <a:r>
              <a:rPr lang="en-CA" sz="3600" b="1" u="sng" dirty="0"/>
              <a:t>The worshiper could . . .</a:t>
            </a:r>
            <a:br>
              <a:rPr lang="en-CA" sz="3600" b="1" dirty="0"/>
            </a:br>
            <a:r>
              <a:rPr lang="en-US" sz="3600" b="1" dirty="0"/>
              <a:t>	</a:t>
            </a:r>
            <a:br>
              <a:rPr lang="en-US" sz="3600" b="1" dirty="0"/>
            </a:br>
            <a:r>
              <a:rPr lang="en-CA" sz="3600" b="1" dirty="0"/>
              <a:t>1).  Worship slowly once everything was right with God and man</a:t>
            </a:r>
            <a:br>
              <a:rPr lang="en-CA" sz="3600" b="1" dirty="0"/>
            </a:br>
            <a:br>
              <a:rPr lang="en-CA" sz="3600" b="1" dirty="0"/>
            </a:br>
            <a:r>
              <a:rPr lang="en-CA" sz="3600" b="1" dirty="0"/>
              <a:t>2).  Thank God that he was able to reconcile with his brother.                     </a:t>
            </a:r>
            <a:br>
              <a:rPr lang="en-CA" sz="3600" b="1" dirty="0"/>
            </a:br>
            <a:r>
              <a:rPr lang="en-CA" sz="3600" b="1" dirty="0"/>
              <a:t>			 </a:t>
            </a:r>
            <a:br>
              <a:rPr lang="en-CA" sz="3600" b="1" dirty="0"/>
            </a:br>
            <a:r>
              <a:rPr lang="en-CA" sz="3600" b="1" dirty="0"/>
              <a:t>3).  Enter with a sincere heart before God.</a:t>
            </a:r>
          </a:p>
        </p:txBody>
      </p:sp>
    </p:spTree>
    <p:extLst>
      <p:ext uri="{BB962C8B-B14F-4D97-AF65-F5344CB8AC3E}">
        <p14:creationId xmlns:p14="http://schemas.microsoft.com/office/powerpoint/2010/main" val="409494408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706AE2E-B17B-43A3-84F8-9C0FE9466C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12192003"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CEFFB8CF-3E94-42D7-849C-841E7744B2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bg2"/>
              </a:gs>
              <a:gs pos="100000">
                <a:schemeClr val="tx2">
                  <a:lumMod val="60000"/>
                  <a:lumOff val="40000"/>
                </a:schemeClr>
              </a:gs>
            </a:gsLst>
            <a:lin ang="5400000" scaled="0"/>
            <a:tileRect/>
          </a:gradFill>
        </p:grpSpPr>
        <p:sp>
          <p:nvSpPr>
            <p:cNvPr id="14" name="Rectangle 5">
              <a:extLst>
                <a:ext uri="{FF2B5EF4-FFF2-40B4-BE49-F238E27FC236}">
                  <a16:creationId xmlns:a16="http://schemas.microsoft.com/office/drawing/2014/main" id="{C274DE9A-4502-4454-911E-B7FE9ED6DE3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a14="http://schemas.microsoft.com/office/drawing/2010/main" xmlns:p14="http://schemas.microsoft.com/office/powerpoint/2010/main" xmlns="" w="9525">
                  <a:solidFill>
                    <a:srgbClr val="000000"/>
                  </a:solidFill>
                  <a:miter lim="800000"/>
                  <a:headEnd/>
                  <a:tailEnd/>
                </a14:hiddenLine>
              </a:ext>
            </a:extLst>
          </p:spPr>
        </p:sp>
        <p:sp>
          <p:nvSpPr>
            <p:cNvPr id="15" name="Freeform 6">
              <a:extLst>
                <a:ext uri="{FF2B5EF4-FFF2-40B4-BE49-F238E27FC236}">
                  <a16:creationId xmlns:a16="http://schemas.microsoft.com/office/drawing/2014/main" id="{76AFCF59-7BED-416B-ACD9-EA099C9B29A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6" name="Freeform 7">
              <a:extLst>
                <a:ext uri="{FF2B5EF4-FFF2-40B4-BE49-F238E27FC236}">
                  <a16:creationId xmlns:a16="http://schemas.microsoft.com/office/drawing/2014/main" id="{8EEECEBC-B149-42E5-8164-EE5456F0624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7" name="Rectangle 8">
              <a:extLst>
                <a:ext uri="{FF2B5EF4-FFF2-40B4-BE49-F238E27FC236}">
                  <a16:creationId xmlns:a16="http://schemas.microsoft.com/office/drawing/2014/main" id="{03B49256-D2D8-436B-8F29-0C7E53366F1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a14="http://schemas.microsoft.com/office/drawing/2010/main" xmlns:p14="http://schemas.microsoft.com/office/powerpoint/2010/main" xmlns="" w="9525">
                  <a:solidFill>
                    <a:srgbClr val="000000"/>
                  </a:solidFill>
                  <a:miter lim="800000"/>
                  <a:headEnd/>
                  <a:tailEnd/>
                </a14:hiddenLine>
              </a:ext>
            </a:extLst>
          </p:spPr>
        </p:sp>
        <p:sp>
          <p:nvSpPr>
            <p:cNvPr id="18" name="Freeform 9">
              <a:extLst>
                <a:ext uri="{FF2B5EF4-FFF2-40B4-BE49-F238E27FC236}">
                  <a16:creationId xmlns:a16="http://schemas.microsoft.com/office/drawing/2014/main" id="{4045E56F-B537-408E-B346-B9B15C39A5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9" name="Freeform 10">
              <a:extLst>
                <a:ext uri="{FF2B5EF4-FFF2-40B4-BE49-F238E27FC236}">
                  <a16:creationId xmlns:a16="http://schemas.microsoft.com/office/drawing/2014/main" id="{904BDB2F-0893-4AD7-A871-C808C9651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0" name="Freeform 11">
              <a:extLst>
                <a:ext uri="{FF2B5EF4-FFF2-40B4-BE49-F238E27FC236}">
                  <a16:creationId xmlns:a16="http://schemas.microsoft.com/office/drawing/2014/main" id="{512D8C6F-C154-4928-9891-DDCF50DA63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1" name="Freeform 12">
              <a:extLst>
                <a:ext uri="{FF2B5EF4-FFF2-40B4-BE49-F238E27FC236}">
                  <a16:creationId xmlns:a16="http://schemas.microsoft.com/office/drawing/2014/main" id="{7E2BBA63-D694-4AD5-976F-4F1CDB204A2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2" name="Freeform 13">
              <a:extLst>
                <a:ext uri="{FF2B5EF4-FFF2-40B4-BE49-F238E27FC236}">
                  <a16:creationId xmlns:a16="http://schemas.microsoft.com/office/drawing/2014/main" id="{394F9847-4F95-42E8-AE7E-8DD8A0E27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3" name="Freeform 14">
              <a:extLst>
                <a:ext uri="{FF2B5EF4-FFF2-40B4-BE49-F238E27FC236}">
                  <a16:creationId xmlns:a16="http://schemas.microsoft.com/office/drawing/2014/main" id="{48CE4CA3-085D-44AC-996B-9F347B7BC1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4" name="Freeform 15">
              <a:extLst>
                <a:ext uri="{FF2B5EF4-FFF2-40B4-BE49-F238E27FC236}">
                  <a16:creationId xmlns:a16="http://schemas.microsoft.com/office/drawing/2014/main" id="{0D7459AE-7E00-4707-B574-1D3636BB46E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5" name="Freeform 16">
              <a:extLst>
                <a:ext uri="{FF2B5EF4-FFF2-40B4-BE49-F238E27FC236}">
                  <a16:creationId xmlns:a16="http://schemas.microsoft.com/office/drawing/2014/main" id="{EF95E020-0C4A-4BD5-84BE-6DF8B8BCAB9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6" name="Freeform 17">
              <a:extLst>
                <a:ext uri="{FF2B5EF4-FFF2-40B4-BE49-F238E27FC236}">
                  <a16:creationId xmlns:a16="http://schemas.microsoft.com/office/drawing/2014/main" id="{18CC4862-B9BB-4E63-9630-AA5241E68A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7" name="Freeform 18">
              <a:extLst>
                <a:ext uri="{FF2B5EF4-FFF2-40B4-BE49-F238E27FC236}">
                  <a16:creationId xmlns:a16="http://schemas.microsoft.com/office/drawing/2014/main" id="{156A0508-DDAB-4BFB-824D-CA9D3D83332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8" name="Freeform 19">
              <a:extLst>
                <a:ext uri="{FF2B5EF4-FFF2-40B4-BE49-F238E27FC236}">
                  <a16:creationId xmlns:a16="http://schemas.microsoft.com/office/drawing/2014/main" id="{E3B0103B-60DE-4385-B84E-53694FB9A2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9" name="Freeform 20">
              <a:extLst>
                <a:ext uri="{FF2B5EF4-FFF2-40B4-BE49-F238E27FC236}">
                  <a16:creationId xmlns:a16="http://schemas.microsoft.com/office/drawing/2014/main" id="{C8C1C0D4-C36E-4251-A97F-436AFA37974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0" name="Freeform 21">
              <a:extLst>
                <a:ext uri="{FF2B5EF4-FFF2-40B4-BE49-F238E27FC236}">
                  <a16:creationId xmlns:a16="http://schemas.microsoft.com/office/drawing/2014/main" id="{550D7341-7849-4B72-A2D7-68B7161D43E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1" name="Freeform 22">
              <a:extLst>
                <a:ext uri="{FF2B5EF4-FFF2-40B4-BE49-F238E27FC236}">
                  <a16:creationId xmlns:a16="http://schemas.microsoft.com/office/drawing/2014/main" id="{C9E742C7-3FF2-4931-B087-46AAA6C33E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2" name="Freeform 23">
              <a:extLst>
                <a:ext uri="{FF2B5EF4-FFF2-40B4-BE49-F238E27FC236}">
                  <a16:creationId xmlns:a16="http://schemas.microsoft.com/office/drawing/2014/main" id="{424AF1DB-9264-4B94-9F0D-EF37F12D470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3" name="Freeform 24">
              <a:extLst>
                <a:ext uri="{FF2B5EF4-FFF2-40B4-BE49-F238E27FC236}">
                  <a16:creationId xmlns:a16="http://schemas.microsoft.com/office/drawing/2014/main" id="{766E43D2-CF93-4468-9B12-FFB234513DD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4" name="Freeform 25">
              <a:extLst>
                <a:ext uri="{FF2B5EF4-FFF2-40B4-BE49-F238E27FC236}">
                  <a16:creationId xmlns:a16="http://schemas.microsoft.com/office/drawing/2014/main" id="{AC24EC38-E0E5-4A4E-A64D-359DD4A559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5" name="Freeform 26">
              <a:extLst>
                <a:ext uri="{FF2B5EF4-FFF2-40B4-BE49-F238E27FC236}">
                  <a16:creationId xmlns:a16="http://schemas.microsoft.com/office/drawing/2014/main" id="{338D8FE1-6073-44CF-857C-9273A160754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6" name="Freeform 27">
              <a:extLst>
                <a:ext uri="{FF2B5EF4-FFF2-40B4-BE49-F238E27FC236}">
                  <a16:creationId xmlns:a16="http://schemas.microsoft.com/office/drawing/2014/main" id="{39BAF819-1ABF-4754-B2E6-8C023A3B94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7" name="Freeform 28">
              <a:extLst>
                <a:ext uri="{FF2B5EF4-FFF2-40B4-BE49-F238E27FC236}">
                  <a16:creationId xmlns:a16="http://schemas.microsoft.com/office/drawing/2014/main" id="{2B5FE77A-C8CA-4E0E-BA89-53BA982E6A1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8" name="Freeform 29">
              <a:extLst>
                <a:ext uri="{FF2B5EF4-FFF2-40B4-BE49-F238E27FC236}">
                  <a16:creationId xmlns:a16="http://schemas.microsoft.com/office/drawing/2014/main" id="{264169FF-BB01-4F56-812A-738BE4AAC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9" name="Freeform 30">
              <a:extLst>
                <a:ext uri="{FF2B5EF4-FFF2-40B4-BE49-F238E27FC236}">
                  <a16:creationId xmlns:a16="http://schemas.microsoft.com/office/drawing/2014/main" id="{831BA8DD-49DA-443B-AD7A-1680CD28753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40" name="Freeform 31">
              <a:extLst>
                <a:ext uri="{FF2B5EF4-FFF2-40B4-BE49-F238E27FC236}">
                  <a16:creationId xmlns:a16="http://schemas.microsoft.com/office/drawing/2014/main" id="{15B5FD47-B408-4DD0-BA9C-76C3F6814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41" name="Freeform 32">
              <a:extLst>
                <a:ext uri="{FF2B5EF4-FFF2-40B4-BE49-F238E27FC236}">
                  <a16:creationId xmlns:a16="http://schemas.microsoft.com/office/drawing/2014/main" id="{2432FB6B-FBB2-438F-A3BC-0392CA9448E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42" name="Rectangle 33">
              <a:extLst>
                <a:ext uri="{FF2B5EF4-FFF2-40B4-BE49-F238E27FC236}">
                  <a16:creationId xmlns:a16="http://schemas.microsoft.com/office/drawing/2014/main" id="{A9E1CA69-4810-4E1D-A227-EA4EF0151FF8}"/>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a14="http://schemas.microsoft.com/office/drawing/2010/main" xmlns:p14="http://schemas.microsoft.com/office/powerpoint/2010/main" xmlns="" w="9525">
                  <a:solidFill>
                    <a:srgbClr val="000000"/>
                  </a:solidFill>
                  <a:miter lim="800000"/>
                  <a:headEnd/>
                  <a:tailEnd/>
                </a14:hiddenLine>
              </a:ext>
            </a:extLst>
          </p:spPr>
        </p:sp>
        <p:sp>
          <p:nvSpPr>
            <p:cNvPr id="43" name="Freeform 34">
              <a:extLst>
                <a:ext uri="{FF2B5EF4-FFF2-40B4-BE49-F238E27FC236}">
                  <a16:creationId xmlns:a16="http://schemas.microsoft.com/office/drawing/2014/main" id="{978653C5-EFDF-4617-9A6A-E810A9C22D3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44" name="Freeform 35">
              <a:extLst>
                <a:ext uri="{FF2B5EF4-FFF2-40B4-BE49-F238E27FC236}">
                  <a16:creationId xmlns:a16="http://schemas.microsoft.com/office/drawing/2014/main" id="{F1B9F231-1E6A-4122-81B0-043E2A5F55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45" name="Freeform 36">
              <a:extLst>
                <a:ext uri="{FF2B5EF4-FFF2-40B4-BE49-F238E27FC236}">
                  <a16:creationId xmlns:a16="http://schemas.microsoft.com/office/drawing/2014/main" id="{DF2B6BD0-0057-43BC-8681-9FAC9FC53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46" name="Freeform 37">
              <a:extLst>
                <a:ext uri="{FF2B5EF4-FFF2-40B4-BE49-F238E27FC236}">
                  <a16:creationId xmlns:a16="http://schemas.microsoft.com/office/drawing/2014/main" id="{6D7D7117-2276-4EB9-882B-A44A2DB066F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47" name="Freeform 38">
              <a:extLst>
                <a:ext uri="{FF2B5EF4-FFF2-40B4-BE49-F238E27FC236}">
                  <a16:creationId xmlns:a16="http://schemas.microsoft.com/office/drawing/2014/main" id="{98AD68EB-6444-4B28-8F06-C0B6111ACF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48" name="Freeform 39">
              <a:extLst>
                <a:ext uri="{FF2B5EF4-FFF2-40B4-BE49-F238E27FC236}">
                  <a16:creationId xmlns:a16="http://schemas.microsoft.com/office/drawing/2014/main" id="{438FA125-C459-48A2-913F-F5D04E160E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49" name="Freeform 40">
              <a:extLst>
                <a:ext uri="{FF2B5EF4-FFF2-40B4-BE49-F238E27FC236}">
                  <a16:creationId xmlns:a16="http://schemas.microsoft.com/office/drawing/2014/main" id="{18E796D1-6480-436F-947D-550CCE516E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50" name="Freeform 41">
              <a:extLst>
                <a:ext uri="{FF2B5EF4-FFF2-40B4-BE49-F238E27FC236}">
                  <a16:creationId xmlns:a16="http://schemas.microsoft.com/office/drawing/2014/main" id="{4549B300-4F89-4E35-B5E7-53E3C6A54B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51" name="Freeform 42">
              <a:extLst>
                <a:ext uri="{FF2B5EF4-FFF2-40B4-BE49-F238E27FC236}">
                  <a16:creationId xmlns:a16="http://schemas.microsoft.com/office/drawing/2014/main" id="{D8DA6C40-62DD-4FB3-8D06-5A599E38236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52" name="Freeform 43">
              <a:extLst>
                <a:ext uri="{FF2B5EF4-FFF2-40B4-BE49-F238E27FC236}">
                  <a16:creationId xmlns:a16="http://schemas.microsoft.com/office/drawing/2014/main" id="{28EE2B35-9D3D-4925-8DA9-9DF0E40BC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53" name="Freeform 44">
              <a:extLst>
                <a:ext uri="{FF2B5EF4-FFF2-40B4-BE49-F238E27FC236}">
                  <a16:creationId xmlns:a16="http://schemas.microsoft.com/office/drawing/2014/main" id="{9DB82611-4043-4758-81EC-2239619803E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54" name="Rectangle 45">
              <a:extLst>
                <a:ext uri="{FF2B5EF4-FFF2-40B4-BE49-F238E27FC236}">
                  <a16:creationId xmlns:a16="http://schemas.microsoft.com/office/drawing/2014/main" id="{A8210AB3-0776-4F74-9227-5E448D1AFA4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a14="http://schemas.microsoft.com/office/drawing/2010/main" xmlns:p14="http://schemas.microsoft.com/office/powerpoint/2010/main" xmlns="" w="9525">
                  <a:solidFill>
                    <a:srgbClr val="000000"/>
                  </a:solidFill>
                  <a:miter lim="800000"/>
                  <a:headEnd/>
                  <a:tailEnd/>
                </a14:hiddenLine>
              </a:ext>
            </a:extLst>
          </p:spPr>
        </p:sp>
        <p:sp>
          <p:nvSpPr>
            <p:cNvPr id="55" name="Freeform 46">
              <a:extLst>
                <a:ext uri="{FF2B5EF4-FFF2-40B4-BE49-F238E27FC236}">
                  <a16:creationId xmlns:a16="http://schemas.microsoft.com/office/drawing/2014/main" id="{002C10AB-E300-481E-AFA5-410481B163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56" name="Freeform 47">
              <a:extLst>
                <a:ext uri="{FF2B5EF4-FFF2-40B4-BE49-F238E27FC236}">
                  <a16:creationId xmlns:a16="http://schemas.microsoft.com/office/drawing/2014/main" id="{11F47C5E-0453-4EF5-B969-A8263DC6AF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57" name="Freeform 48">
              <a:extLst>
                <a:ext uri="{FF2B5EF4-FFF2-40B4-BE49-F238E27FC236}">
                  <a16:creationId xmlns:a16="http://schemas.microsoft.com/office/drawing/2014/main" id="{D0CFDC87-55E8-40E1-BD98-4E1EA2C095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58" name="Freeform 49">
              <a:extLst>
                <a:ext uri="{FF2B5EF4-FFF2-40B4-BE49-F238E27FC236}">
                  <a16:creationId xmlns:a16="http://schemas.microsoft.com/office/drawing/2014/main" id="{C1151505-8A7F-41D8-AE03-AD172E38C09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59" name="Freeform 50">
              <a:extLst>
                <a:ext uri="{FF2B5EF4-FFF2-40B4-BE49-F238E27FC236}">
                  <a16:creationId xmlns:a16="http://schemas.microsoft.com/office/drawing/2014/main" id="{918DAD20-1F9F-41A7-B9D0-EE92F9B32D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60" name="Freeform 51">
              <a:extLst>
                <a:ext uri="{FF2B5EF4-FFF2-40B4-BE49-F238E27FC236}">
                  <a16:creationId xmlns:a16="http://schemas.microsoft.com/office/drawing/2014/main" id="{D303B51B-ADCC-43C9-AE4F-0168CFA63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61" name="Freeform 52">
              <a:extLst>
                <a:ext uri="{FF2B5EF4-FFF2-40B4-BE49-F238E27FC236}">
                  <a16:creationId xmlns:a16="http://schemas.microsoft.com/office/drawing/2014/main" id="{5621B409-0B0A-4827-81F9-684C335EE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62" name="Freeform 53">
              <a:extLst>
                <a:ext uri="{FF2B5EF4-FFF2-40B4-BE49-F238E27FC236}">
                  <a16:creationId xmlns:a16="http://schemas.microsoft.com/office/drawing/2014/main" id="{FCA6910E-A4EC-464B-B285-5F1E40AEFF9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63" name="Freeform 54">
              <a:extLst>
                <a:ext uri="{FF2B5EF4-FFF2-40B4-BE49-F238E27FC236}">
                  <a16:creationId xmlns:a16="http://schemas.microsoft.com/office/drawing/2014/main" id="{7D0C75DF-4953-4E72-B34A-2F8BD05235F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64" name="Freeform 55">
              <a:extLst>
                <a:ext uri="{FF2B5EF4-FFF2-40B4-BE49-F238E27FC236}">
                  <a16:creationId xmlns:a16="http://schemas.microsoft.com/office/drawing/2014/main" id="{998A65EA-C434-41FF-B792-2BDC115019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65" name="Freeform 56">
              <a:extLst>
                <a:ext uri="{FF2B5EF4-FFF2-40B4-BE49-F238E27FC236}">
                  <a16:creationId xmlns:a16="http://schemas.microsoft.com/office/drawing/2014/main" id="{3A6D2AE4-7ABD-4946-BE69-5FD3C1A1D6A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66" name="Freeform 57">
              <a:extLst>
                <a:ext uri="{FF2B5EF4-FFF2-40B4-BE49-F238E27FC236}">
                  <a16:creationId xmlns:a16="http://schemas.microsoft.com/office/drawing/2014/main" id="{833A81DC-8A3A-4141-A713-A2FE1C572B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67" name="Freeform 58">
              <a:extLst>
                <a:ext uri="{FF2B5EF4-FFF2-40B4-BE49-F238E27FC236}">
                  <a16:creationId xmlns:a16="http://schemas.microsoft.com/office/drawing/2014/main" id="{47BB7FFD-57DB-41BD-8D42-9FB58174B1B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grpSp>
      <p:pic>
        <p:nvPicPr>
          <p:cNvPr id="69" name="Picture 2">
            <a:extLst>
              <a:ext uri="{FF2B5EF4-FFF2-40B4-BE49-F238E27FC236}">
                <a16:creationId xmlns:a16="http://schemas.microsoft.com/office/drawing/2014/main" id="{3631D3C9-4C1D-4B3A-A737-E6E78004240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3" y="-3747"/>
            <a:ext cx="12192003" cy="6858001"/>
          </a:xfrm>
          <a:prstGeom prst="rect">
            <a:avLst/>
          </a:prstGeom>
          <a:noFill/>
          <a:extLst>
            <a:ext uri="{909E8E84-426E-40dd-AFC4-6F175D3DCCD1}">
              <a14:hiddenFill xmlns:a14="http://schemas.microsoft.com/office/drawing/2010/main" xmlns:p14="http://schemas.microsoft.com/office/powerpoint/2010/main" xmlns="">
                <a:solidFill>
                  <a:srgbClr val="FFFFFF"/>
                </a:solidFill>
              </a14:hiddenFill>
            </a:ext>
          </a:extLst>
        </p:spPr>
      </p:pic>
      <p:sp useBgFill="1">
        <p:nvSpPr>
          <p:cNvPr id="71" name="Round Diagonal Corner Rectangle 6">
            <a:extLst>
              <a:ext uri="{FF2B5EF4-FFF2-40B4-BE49-F238E27FC236}">
                <a16:creationId xmlns:a16="http://schemas.microsoft.com/office/drawing/2014/main" id="{5B986EF0-8540-483D-9DDE-1F168FAAC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949" y="808057"/>
            <a:ext cx="6752461" cy="5234394"/>
          </a:xfrm>
          <a:prstGeom prst="round2DiagRect">
            <a:avLst>
              <a:gd name="adj1" fmla="val 741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FC4C0963-532E-4F78-8C9C-00C9EB90025D}"/>
              </a:ext>
            </a:extLst>
          </p:cNvPr>
          <p:cNvPicPr>
            <a:picLocks noChangeAspect="1"/>
          </p:cNvPicPr>
          <p:nvPr/>
        </p:nvPicPr>
        <p:blipFill>
          <a:blip r:embed="rId3"/>
          <a:stretch>
            <a:fillRect/>
          </a:stretch>
        </p:blipFill>
        <p:spPr>
          <a:xfrm>
            <a:off x="2110420" y="1136606"/>
            <a:ext cx="4129517" cy="4577297"/>
          </a:xfrm>
          <a:prstGeom prst="rect">
            <a:avLst/>
          </a:prstGeom>
        </p:spPr>
      </p:pic>
      <p:sp>
        <p:nvSpPr>
          <p:cNvPr id="2" name="Title 1">
            <a:extLst>
              <a:ext uri="{FF2B5EF4-FFF2-40B4-BE49-F238E27FC236}">
                <a16:creationId xmlns:a16="http://schemas.microsoft.com/office/drawing/2014/main" id="{02CA5319-172D-46E7-B6CD-89299016404A}"/>
              </a:ext>
            </a:extLst>
          </p:cNvPr>
          <p:cNvSpPr>
            <a:spLocks noGrp="1"/>
          </p:cNvSpPr>
          <p:nvPr>
            <p:ph type="ctrTitle"/>
          </p:nvPr>
        </p:nvSpPr>
        <p:spPr>
          <a:xfrm>
            <a:off x="7907446" y="2393157"/>
            <a:ext cx="3951179" cy="2396681"/>
          </a:xfrm>
        </p:spPr>
        <p:txBody>
          <a:bodyPr>
            <a:normAutofit fontScale="90000"/>
          </a:bodyPr>
          <a:lstStyle/>
          <a:p>
            <a:r>
              <a:rPr lang="en-CA" sz="4400" b="1" dirty="0">
                <a:solidFill>
                  <a:srgbClr val="FFFFFF"/>
                </a:solidFill>
              </a:rPr>
              <a:t>III. WE NEED TO BE REASONABLE WITH OTHERS (Matthew 5:25,26)</a:t>
            </a:r>
            <a:br>
              <a:rPr lang="en-CA" sz="3100" b="1" dirty="0">
                <a:solidFill>
                  <a:srgbClr val="FFFFFF"/>
                </a:solidFill>
              </a:rPr>
            </a:br>
            <a:endParaRPr lang="en-CA" sz="3100" b="1" dirty="0">
              <a:solidFill>
                <a:srgbClr val="FFFFFF"/>
              </a:solidFill>
            </a:endParaRPr>
          </a:p>
        </p:txBody>
      </p:sp>
    </p:spTree>
    <p:extLst>
      <p:ext uri="{BB962C8B-B14F-4D97-AF65-F5344CB8AC3E}">
        <p14:creationId xmlns:p14="http://schemas.microsoft.com/office/powerpoint/2010/main" val="12374422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64</TotalTime>
  <Words>108</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Tw Cen MT</vt:lpstr>
      <vt:lpstr>Circuit</vt:lpstr>
      <vt:lpstr>TRANSFORMATIONAL CHANGES</vt:lpstr>
      <vt:lpstr>How can we develop quality transformations that will advance the kingdom of god?</vt:lpstr>
      <vt:lpstr>i.  We need to be respectful of others (Matthew 5:21-24)</vt:lpstr>
      <vt:lpstr>II. We need to be reconciled to others (Matthew 5:23-24)</vt:lpstr>
      <vt:lpstr>             There was no place for a half-hearted sacrifice.  The worshiper could never . . .  1).  Worship quickly and then make things right  2).  Thank God that he was in the temple without having to deal with the broken relationship.  3).  Try to insinuate that everything was right when in fact, it wasn’t. </vt:lpstr>
      <vt:lpstr>There was only a place for a full-hearted sacrifice.  The worshiper could . . .   1).  Worship slowly once everything was right with God and man  2).  Thank God that he was able to reconcile with his brother.                           3).  Enter with a sincere heart before God.</vt:lpstr>
      <vt:lpstr>III. WE NEED TO BE REASONABLE WITH OTHERS (Matthew 5:25,26)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Montsion</dc:creator>
  <cp:lastModifiedBy>Brad Montsion</cp:lastModifiedBy>
  <cp:revision>13</cp:revision>
  <dcterms:created xsi:type="dcterms:W3CDTF">2018-05-19T18:41:57Z</dcterms:created>
  <dcterms:modified xsi:type="dcterms:W3CDTF">2018-05-19T22:48:35Z</dcterms:modified>
</cp:coreProperties>
</file>