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66" d="100"/>
          <a:sy n="66" d="100"/>
        </p:scale>
        <p:origin x="174" y="1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A0544-81B7-2431-8BB8-75B7763AB8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DF7E86E-00C6-7F10-E951-227EC9AF93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B23F270-1C53-F3F3-3165-4888F3EECE52}"/>
              </a:ext>
            </a:extLst>
          </p:cNvPr>
          <p:cNvSpPr>
            <a:spLocks noGrp="1"/>
          </p:cNvSpPr>
          <p:nvPr>
            <p:ph type="dt" sz="half" idx="10"/>
          </p:nvPr>
        </p:nvSpPr>
        <p:spPr/>
        <p:txBody>
          <a:bodyPr/>
          <a:lstStyle/>
          <a:p>
            <a:fld id="{36E30DDB-7C4F-4137-A3BB-9F593DB100C8}" type="datetimeFigureOut">
              <a:rPr lang="en-US" smtClean="0"/>
              <a:t>8/9/2023</a:t>
            </a:fld>
            <a:endParaRPr lang="en-US"/>
          </a:p>
        </p:txBody>
      </p:sp>
      <p:sp>
        <p:nvSpPr>
          <p:cNvPr id="5" name="Footer Placeholder 4">
            <a:extLst>
              <a:ext uri="{FF2B5EF4-FFF2-40B4-BE49-F238E27FC236}">
                <a16:creationId xmlns:a16="http://schemas.microsoft.com/office/drawing/2014/main" id="{9B12EB14-F217-86F0-FE68-DBC0DE0CE6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E94112-F1C8-AF18-ABD5-9786C8A35788}"/>
              </a:ext>
            </a:extLst>
          </p:cNvPr>
          <p:cNvSpPr>
            <a:spLocks noGrp="1"/>
          </p:cNvSpPr>
          <p:nvPr>
            <p:ph type="sldNum" sz="quarter" idx="12"/>
          </p:nvPr>
        </p:nvSpPr>
        <p:spPr/>
        <p:txBody>
          <a:bodyPr/>
          <a:lstStyle/>
          <a:p>
            <a:fld id="{41CC809E-1E8B-41E6-A313-6C03F0743DE5}" type="slidenum">
              <a:rPr lang="en-US" smtClean="0"/>
              <a:t>‹#›</a:t>
            </a:fld>
            <a:endParaRPr lang="en-US"/>
          </a:p>
        </p:txBody>
      </p:sp>
    </p:spTree>
    <p:extLst>
      <p:ext uri="{BB962C8B-B14F-4D97-AF65-F5344CB8AC3E}">
        <p14:creationId xmlns:p14="http://schemas.microsoft.com/office/powerpoint/2010/main" val="3640303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AC88B-1FEE-972F-887B-234BABA5F1F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9CA6712-40A1-8C60-6CED-F3FE39DD382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FD5120-3D15-0792-1A33-6AFF25FC8185}"/>
              </a:ext>
            </a:extLst>
          </p:cNvPr>
          <p:cNvSpPr>
            <a:spLocks noGrp="1"/>
          </p:cNvSpPr>
          <p:nvPr>
            <p:ph type="dt" sz="half" idx="10"/>
          </p:nvPr>
        </p:nvSpPr>
        <p:spPr/>
        <p:txBody>
          <a:bodyPr/>
          <a:lstStyle/>
          <a:p>
            <a:fld id="{36E30DDB-7C4F-4137-A3BB-9F593DB100C8}" type="datetimeFigureOut">
              <a:rPr lang="en-US" smtClean="0"/>
              <a:t>8/9/2023</a:t>
            </a:fld>
            <a:endParaRPr lang="en-US"/>
          </a:p>
        </p:txBody>
      </p:sp>
      <p:sp>
        <p:nvSpPr>
          <p:cNvPr id="5" name="Footer Placeholder 4">
            <a:extLst>
              <a:ext uri="{FF2B5EF4-FFF2-40B4-BE49-F238E27FC236}">
                <a16:creationId xmlns:a16="http://schemas.microsoft.com/office/drawing/2014/main" id="{B619E086-DFA5-6E58-32EC-B8E26ACA67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BCA79E-764C-DA95-54E4-CAD630619809}"/>
              </a:ext>
            </a:extLst>
          </p:cNvPr>
          <p:cNvSpPr>
            <a:spLocks noGrp="1"/>
          </p:cNvSpPr>
          <p:nvPr>
            <p:ph type="sldNum" sz="quarter" idx="12"/>
          </p:nvPr>
        </p:nvSpPr>
        <p:spPr/>
        <p:txBody>
          <a:bodyPr/>
          <a:lstStyle/>
          <a:p>
            <a:fld id="{41CC809E-1E8B-41E6-A313-6C03F0743DE5}" type="slidenum">
              <a:rPr lang="en-US" smtClean="0"/>
              <a:t>‹#›</a:t>
            </a:fld>
            <a:endParaRPr lang="en-US"/>
          </a:p>
        </p:txBody>
      </p:sp>
    </p:spTree>
    <p:extLst>
      <p:ext uri="{BB962C8B-B14F-4D97-AF65-F5344CB8AC3E}">
        <p14:creationId xmlns:p14="http://schemas.microsoft.com/office/powerpoint/2010/main" val="1303538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A5F988-5267-804E-2E3A-699E4E864F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47C99BD-3F51-A0B0-085D-73469433B45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77AEB8-9552-0C45-0155-AD0A6894FD7E}"/>
              </a:ext>
            </a:extLst>
          </p:cNvPr>
          <p:cNvSpPr>
            <a:spLocks noGrp="1"/>
          </p:cNvSpPr>
          <p:nvPr>
            <p:ph type="dt" sz="half" idx="10"/>
          </p:nvPr>
        </p:nvSpPr>
        <p:spPr/>
        <p:txBody>
          <a:bodyPr/>
          <a:lstStyle/>
          <a:p>
            <a:fld id="{36E30DDB-7C4F-4137-A3BB-9F593DB100C8}" type="datetimeFigureOut">
              <a:rPr lang="en-US" smtClean="0"/>
              <a:t>8/9/2023</a:t>
            </a:fld>
            <a:endParaRPr lang="en-US"/>
          </a:p>
        </p:txBody>
      </p:sp>
      <p:sp>
        <p:nvSpPr>
          <p:cNvPr id="5" name="Footer Placeholder 4">
            <a:extLst>
              <a:ext uri="{FF2B5EF4-FFF2-40B4-BE49-F238E27FC236}">
                <a16:creationId xmlns:a16="http://schemas.microsoft.com/office/drawing/2014/main" id="{A6EB4C3D-031D-011E-6493-2F00C29ED2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4A2D96-01F5-D12D-B722-56564959841D}"/>
              </a:ext>
            </a:extLst>
          </p:cNvPr>
          <p:cNvSpPr>
            <a:spLocks noGrp="1"/>
          </p:cNvSpPr>
          <p:nvPr>
            <p:ph type="sldNum" sz="quarter" idx="12"/>
          </p:nvPr>
        </p:nvSpPr>
        <p:spPr/>
        <p:txBody>
          <a:bodyPr/>
          <a:lstStyle/>
          <a:p>
            <a:fld id="{41CC809E-1E8B-41E6-A313-6C03F0743DE5}" type="slidenum">
              <a:rPr lang="en-US" smtClean="0"/>
              <a:t>‹#›</a:t>
            </a:fld>
            <a:endParaRPr lang="en-US"/>
          </a:p>
        </p:txBody>
      </p:sp>
    </p:spTree>
    <p:extLst>
      <p:ext uri="{BB962C8B-B14F-4D97-AF65-F5344CB8AC3E}">
        <p14:creationId xmlns:p14="http://schemas.microsoft.com/office/powerpoint/2010/main" val="2158832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5A07C-8BB2-E0A3-CC7A-04C89E9D2D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2704AC-4C07-00F3-0F4F-55DEE6B2CE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B49EFD-0713-9A21-2CB4-66FA224D3B08}"/>
              </a:ext>
            </a:extLst>
          </p:cNvPr>
          <p:cNvSpPr>
            <a:spLocks noGrp="1"/>
          </p:cNvSpPr>
          <p:nvPr>
            <p:ph type="dt" sz="half" idx="10"/>
          </p:nvPr>
        </p:nvSpPr>
        <p:spPr/>
        <p:txBody>
          <a:bodyPr/>
          <a:lstStyle/>
          <a:p>
            <a:fld id="{36E30DDB-7C4F-4137-A3BB-9F593DB100C8}" type="datetimeFigureOut">
              <a:rPr lang="en-US" smtClean="0"/>
              <a:t>8/9/2023</a:t>
            </a:fld>
            <a:endParaRPr lang="en-US"/>
          </a:p>
        </p:txBody>
      </p:sp>
      <p:sp>
        <p:nvSpPr>
          <p:cNvPr id="5" name="Footer Placeholder 4">
            <a:extLst>
              <a:ext uri="{FF2B5EF4-FFF2-40B4-BE49-F238E27FC236}">
                <a16:creationId xmlns:a16="http://schemas.microsoft.com/office/drawing/2014/main" id="{B3F526FD-460E-D5E5-F726-6298D7568A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3646CC-01F7-3557-CEAD-DF0ED595FFA0}"/>
              </a:ext>
            </a:extLst>
          </p:cNvPr>
          <p:cNvSpPr>
            <a:spLocks noGrp="1"/>
          </p:cNvSpPr>
          <p:nvPr>
            <p:ph type="sldNum" sz="quarter" idx="12"/>
          </p:nvPr>
        </p:nvSpPr>
        <p:spPr/>
        <p:txBody>
          <a:bodyPr/>
          <a:lstStyle/>
          <a:p>
            <a:fld id="{41CC809E-1E8B-41E6-A313-6C03F0743DE5}" type="slidenum">
              <a:rPr lang="en-US" smtClean="0"/>
              <a:t>‹#›</a:t>
            </a:fld>
            <a:endParaRPr lang="en-US"/>
          </a:p>
        </p:txBody>
      </p:sp>
    </p:spTree>
    <p:extLst>
      <p:ext uri="{BB962C8B-B14F-4D97-AF65-F5344CB8AC3E}">
        <p14:creationId xmlns:p14="http://schemas.microsoft.com/office/powerpoint/2010/main" val="240202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3DC6E-EF29-427E-AFCA-51C9227274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E36B2E4-BA2F-5E7E-AF66-1BB9CFF8E2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BDFAFA-B86A-DE65-D7A2-3B97CF20F2FF}"/>
              </a:ext>
            </a:extLst>
          </p:cNvPr>
          <p:cNvSpPr>
            <a:spLocks noGrp="1"/>
          </p:cNvSpPr>
          <p:nvPr>
            <p:ph type="dt" sz="half" idx="10"/>
          </p:nvPr>
        </p:nvSpPr>
        <p:spPr/>
        <p:txBody>
          <a:bodyPr/>
          <a:lstStyle/>
          <a:p>
            <a:fld id="{36E30DDB-7C4F-4137-A3BB-9F593DB100C8}" type="datetimeFigureOut">
              <a:rPr lang="en-US" smtClean="0"/>
              <a:t>8/9/2023</a:t>
            </a:fld>
            <a:endParaRPr lang="en-US"/>
          </a:p>
        </p:txBody>
      </p:sp>
      <p:sp>
        <p:nvSpPr>
          <p:cNvPr id="5" name="Footer Placeholder 4">
            <a:extLst>
              <a:ext uri="{FF2B5EF4-FFF2-40B4-BE49-F238E27FC236}">
                <a16:creationId xmlns:a16="http://schemas.microsoft.com/office/drawing/2014/main" id="{45EC534D-EC29-7B87-8449-A40EB28A46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687333-0300-FCCF-2D53-F4DDC13E74E1}"/>
              </a:ext>
            </a:extLst>
          </p:cNvPr>
          <p:cNvSpPr>
            <a:spLocks noGrp="1"/>
          </p:cNvSpPr>
          <p:nvPr>
            <p:ph type="sldNum" sz="quarter" idx="12"/>
          </p:nvPr>
        </p:nvSpPr>
        <p:spPr/>
        <p:txBody>
          <a:bodyPr/>
          <a:lstStyle/>
          <a:p>
            <a:fld id="{41CC809E-1E8B-41E6-A313-6C03F0743DE5}" type="slidenum">
              <a:rPr lang="en-US" smtClean="0"/>
              <a:t>‹#›</a:t>
            </a:fld>
            <a:endParaRPr lang="en-US"/>
          </a:p>
        </p:txBody>
      </p:sp>
    </p:spTree>
    <p:extLst>
      <p:ext uri="{BB962C8B-B14F-4D97-AF65-F5344CB8AC3E}">
        <p14:creationId xmlns:p14="http://schemas.microsoft.com/office/powerpoint/2010/main" val="25059711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6CC5D-6D35-458C-4B7E-0F49AFAA2D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BF94A8-DB19-DED8-F5F1-BFE0B44209C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D35A7E-A6AA-E69D-4E15-EC1F3413C64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2D2570-B29D-DE3A-5673-3EFA0741E6FC}"/>
              </a:ext>
            </a:extLst>
          </p:cNvPr>
          <p:cNvSpPr>
            <a:spLocks noGrp="1"/>
          </p:cNvSpPr>
          <p:nvPr>
            <p:ph type="dt" sz="half" idx="10"/>
          </p:nvPr>
        </p:nvSpPr>
        <p:spPr/>
        <p:txBody>
          <a:bodyPr/>
          <a:lstStyle/>
          <a:p>
            <a:fld id="{36E30DDB-7C4F-4137-A3BB-9F593DB100C8}" type="datetimeFigureOut">
              <a:rPr lang="en-US" smtClean="0"/>
              <a:t>8/9/2023</a:t>
            </a:fld>
            <a:endParaRPr lang="en-US"/>
          </a:p>
        </p:txBody>
      </p:sp>
      <p:sp>
        <p:nvSpPr>
          <p:cNvPr id="6" name="Footer Placeholder 5">
            <a:extLst>
              <a:ext uri="{FF2B5EF4-FFF2-40B4-BE49-F238E27FC236}">
                <a16:creationId xmlns:a16="http://schemas.microsoft.com/office/drawing/2014/main" id="{ED8737CC-3857-4B1D-5962-422179A2BB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586AB1-521D-A7F9-AED0-78AAEDDDFC4C}"/>
              </a:ext>
            </a:extLst>
          </p:cNvPr>
          <p:cNvSpPr>
            <a:spLocks noGrp="1"/>
          </p:cNvSpPr>
          <p:nvPr>
            <p:ph type="sldNum" sz="quarter" idx="12"/>
          </p:nvPr>
        </p:nvSpPr>
        <p:spPr/>
        <p:txBody>
          <a:bodyPr/>
          <a:lstStyle/>
          <a:p>
            <a:fld id="{41CC809E-1E8B-41E6-A313-6C03F0743DE5}" type="slidenum">
              <a:rPr lang="en-US" smtClean="0"/>
              <a:t>‹#›</a:t>
            </a:fld>
            <a:endParaRPr lang="en-US"/>
          </a:p>
        </p:txBody>
      </p:sp>
    </p:spTree>
    <p:extLst>
      <p:ext uri="{BB962C8B-B14F-4D97-AF65-F5344CB8AC3E}">
        <p14:creationId xmlns:p14="http://schemas.microsoft.com/office/powerpoint/2010/main" val="1759994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5E95A-F799-163B-DA0A-D1757255453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AB1B548-207B-5009-26D1-79E2B143F0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55DB86-4D46-94F6-4FBF-C2B4BCE179D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23EA6CB-264D-E847-DFE8-B055120FB8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AF0C82-1D57-BA73-9D45-F5D76C8DFC9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AF2D81B-E141-8DF3-D614-E942D0D87008}"/>
              </a:ext>
            </a:extLst>
          </p:cNvPr>
          <p:cNvSpPr>
            <a:spLocks noGrp="1"/>
          </p:cNvSpPr>
          <p:nvPr>
            <p:ph type="dt" sz="half" idx="10"/>
          </p:nvPr>
        </p:nvSpPr>
        <p:spPr/>
        <p:txBody>
          <a:bodyPr/>
          <a:lstStyle/>
          <a:p>
            <a:fld id="{36E30DDB-7C4F-4137-A3BB-9F593DB100C8}" type="datetimeFigureOut">
              <a:rPr lang="en-US" smtClean="0"/>
              <a:t>8/9/2023</a:t>
            </a:fld>
            <a:endParaRPr lang="en-US"/>
          </a:p>
        </p:txBody>
      </p:sp>
      <p:sp>
        <p:nvSpPr>
          <p:cNvPr id="8" name="Footer Placeholder 7">
            <a:extLst>
              <a:ext uri="{FF2B5EF4-FFF2-40B4-BE49-F238E27FC236}">
                <a16:creationId xmlns:a16="http://schemas.microsoft.com/office/drawing/2014/main" id="{5126F6E0-E42D-E192-A1A8-088A2D1AD73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EBFCCCD-E8B0-30B4-F7E9-C6744C37A2CE}"/>
              </a:ext>
            </a:extLst>
          </p:cNvPr>
          <p:cNvSpPr>
            <a:spLocks noGrp="1"/>
          </p:cNvSpPr>
          <p:nvPr>
            <p:ph type="sldNum" sz="quarter" idx="12"/>
          </p:nvPr>
        </p:nvSpPr>
        <p:spPr/>
        <p:txBody>
          <a:bodyPr/>
          <a:lstStyle/>
          <a:p>
            <a:fld id="{41CC809E-1E8B-41E6-A313-6C03F0743DE5}" type="slidenum">
              <a:rPr lang="en-US" smtClean="0"/>
              <a:t>‹#›</a:t>
            </a:fld>
            <a:endParaRPr lang="en-US"/>
          </a:p>
        </p:txBody>
      </p:sp>
    </p:spTree>
    <p:extLst>
      <p:ext uri="{BB962C8B-B14F-4D97-AF65-F5344CB8AC3E}">
        <p14:creationId xmlns:p14="http://schemas.microsoft.com/office/powerpoint/2010/main" val="3325203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CA25B-9056-E6FF-46BD-6A8C75D6BEF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2958C3-ADAB-8ACF-4D4D-1ED6C477379B}"/>
              </a:ext>
            </a:extLst>
          </p:cNvPr>
          <p:cNvSpPr>
            <a:spLocks noGrp="1"/>
          </p:cNvSpPr>
          <p:nvPr>
            <p:ph type="dt" sz="half" idx="10"/>
          </p:nvPr>
        </p:nvSpPr>
        <p:spPr/>
        <p:txBody>
          <a:bodyPr/>
          <a:lstStyle/>
          <a:p>
            <a:fld id="{36E30DDB-7C4F-4137-A3BB-9F593DB100C8}" type="datetimeFigureOut">
              <a:rPr lang="en-US" smtClean="0"/>
              <a:t>8/9/2023</a:t>
            </a:fld>
            <a:endParaRPr lang="en-US"/>
          </a:p>
        </p:txBody>
      </p:sp>
      <p:sp>
        <p:nvSpPr>
          <p:cNvPr id="4" name="Footer Placeholder 3">
            <a:extLst>
              <a:ext uri="{FF2B5EF4-FFF2-40B4-BE49-F238E27FC236}">
                <a16:creationId xmlns:a16="http://schemas.microsoft.com/office/drawing/2014/main" id="{EF33F8FB-9D2D-956C-FA15-FE64A01F87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0251A80-C19A-FCAD-73DC-DF14A5FB5B30}"/>
              </a:ext>
            </a:extLst>
          </p:cNvPr>
          <p:cNvSpPr>
            <a:spLocks noGrp="1"/>
          </p:cNvSpPr>
          <p:nvPr>
            <p:ph type="sldNum" sz="quarter" idx="12"/>
          </p:nvPr>
        </p:nvSpPr>
        <p:spPr/>
        <p:txBody>
          <a:bodyPr/>
          <a:lstStyle/>
          <a:p>
            <a:fld id="{41CC809E-1E8B-41E6-A313-6C03F0743DE5}" type="slidenum">
              <a:rPr lang="en-US" smtClean="0"/>
              <a:t>‹#›</a:t>
            </a:fld>
            <a:endParaRPr lang="en-US"/>
          </a:p>
        </p:txBody>
      </p:sp>
    </p:spTree>
    <p:extLst>
      <p:ext uri="{BB962C8B-B14F-4D97-AF65-F5344CB8AC3E}">
        <p14:creationId xmlns:p14="http://schemas.microsoft.com/office/powerpoint/2010/main" val="23759180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AA47CC-C2B5-9423-99F9-E70B506D5690}"/>
              </a:ext>
            </a:extLst>
          </p:cNvPr>
          <p:cNvSpPr>
            <a:spLocks noGrp="1"/>
          </p:cNvSpPr>
          <p:nvPr>
            <p:ph type="dt" sz="half" idx="10"/>
          </p:nvPr>
        </p:nvSpPr>
        <p:spPr/>
        <p:txBody>
          <a:bodyPr/>
          <a:lstStyle/>
          <a:p>
            <a:fld id="{36E30DDB-7C4F-4137-A3BB-9F593DB100C8}" type="datetimeFigureOut">
              <a:rPr lang="en-US" smtClean="0"/>
              <a:t>8/9/2023</a:t>
            </a:fld>
            <a:endParaRPr lang="en-US"/>
          </a:p>
        </p:txBody>
      </p:sp>
      <p:sp>
        <p:nvSpPr>
          <p:cNvPr id="3" name="Footer Placeholder 2">
            <a:extLst>
              <a:ext uri="{FF2B5EF4-FFF2-40B4-BE49-F238E27FC236}">
                <a16:creationId xmlns:a16="http://schemas.microsoft.com/office/drawing/2014/main" id="{70894F81-60C8-93F9-990D-8A0A02219C3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02E1666-A078-2024-BFDE-BE2F8687E0F7}"/>
              </a:ext>
            </a:extLst>
          </p:cNvPr>
          <p:cNvSpPr>
            <a:spLocks noGrp="1"/>
          </p:cNvSpPr>
          <p:nvPr>
            <p:ph type="sldNum" sz="quarter" idx="12"/>
          </p:nvPr>
        </p:nvSpPr>
        <p:spPr/>
        <p:txBody>
          <a:bodyPr/>
          <a:lstStyle/>
          <a:p>
            <a:fld id="{41CC809E-1E8B-41E6-A313-6C03F0743DE5}" type="slidenum">
              <a:rPr lang="en-US" smtClean="0"/>
              <a:t>‹#›</a:t>
            </a:fld>
            <a:endParaRPr lang="en-US"/>
          </a:p>
        </p:txBody>
      </p:sp>
    </p:spTree>
    <p:extLst>
      <p:ext uri="{BB962C8B-B14F-4D97-AF65-F5344CB8AC3E}">
        <p14:creationId xmlns:p14="http://schemas.microsoft.com/office/powerpoint/2010/main" val="13063075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32086-2EA9-70E9-9D8B-45FD371ACA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750E40D-6526-E0E5-5436-587EB5BC08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FE50997-A617-F073-4F9E-AE54ED8BD9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230B7C-5B55-7B64-8ECA-BC0ECC159CF3}"/>
              </a:ext>
            </a:extLst>
          </p:cNvPr>
          <p:cNvSpPr>
            <a:spLocks noGrp="1"/>
          </p:cNvSpPr>
          <p:nvPr>
            <p:ph type="dt" sz="half" idx="10"/>
          </p:nvPr>
        </p:nvSpPr>
        <p:spPr/>
        <p:txBody>
          <a:bodyPr/>
          <a:lstStyle/>
          <a:p>
            <a:fld id="{36E30DDB-7C4F-4137-A3BB-9F593DB100C8}" type="datetimeFigureOut">
              <a:rPr lang="en-US" smtClean="0"/>
              <a:t>8/9/2023</a:t>
            </a:fld>
            <a:endParaRPr lang="en-US"/>
          </a:p>
        </p:txBody>
      </p:sp>
      <p:sp>
        <p:nvSpPr>
          <p:cNvPr id="6" name="Footer Placeholder 5">
            <a:extLst>
              <a:ext uri="{FF2B5EF4-FFF2-40B4-BE49-F238E27FC236}">
                <a16:creationId xmlns:a16="http://schemas.microsoft.com/office/drawing/2014/main" id="{5F3BA7ED-B7EE-76BC-F7A1-E84A352D35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824397-3CC7-813A-71C4-815136D6AFED}"/>
              </a:ext>
            </a:extLst>
          </p:cNvPr>
          <p:cNvSpPr>
            <a:spLocks noGrp="1"/>
          </p:cNvSpPr>
          <p:nvPr>
            <p:ph type="sldNum" sz="quarter" idx="12"/>
          </p:nvPr>
        </p:nvSpPr>
        <p:spPr/>
        <p:txBody>
          <a:bodyPr/>
          <a:lstStyle/>
          <a:p>
            <a:fld id="{41CC809E-1E8B-41E6-A313-6C03F0743DE5}" type="slidenum">
              <a:rPr lang="en-US" smtClean="0"/>
              <a:t>‹#›</a:t>
            </a:fld>
            <a:endParaRPr lang="en-US"/>
          </a:p>
        </p:txBody>
      </p:sp>
    </p:spTree>
    <p:extLst>
      <p:ext uri="{BB962C8B-B14F-4D97-AF65-F5344CB8AC3E}">
        <p14:creationId xmlns:p14="http://schemas.microsoft.com/office/powerpoint/2010/main" val="3314238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52746-B6EC-A164-4DD4-618DCDB65C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D1B202-419F-303B-C062-6AE51EBE4B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CFF206E-A4F1-354E-15A5-2C93E35230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ABBE8F-E3CE-7844-69DC-87C003C469C8}"/>
              </a:ext>
            </a:extLst>
          </p:cNvPr>
          <p:cNvSpPr>
            <a:spLocks noGrp="1"/>
          </p:cNvSpPr>
          <p:nvPr>
            <p:ph type="dt" sz="half" idx="10"/>
          </p:nvPr>
        </p:nvSpPr>
        <p:spPr/>
        <p:txBody>
          <a:bodyPr/>
          <a:lstStyle/>
          <a:p>
            <a:fld id="{36E30DDB-7C4F-4137-A3BB-9F593DB100C8}" type="datetimeFigureOut">
              <a:rPr lang="en-US" smtClean="0"/>
              <a:t>8/9/2023</a:t>
            </a:fld>
            <a:endParaRPr lang="en-US"/>
          </a:p>
        </p:txBody>
      </p:sp>
      <p:sp>
        <p:nvSpPr>
          <p:cNvPr id="6" name="Footer Placeholder 5">
            <a:extLst>
              <a:ext uri="{FF2B5EF4-FFF2-40B4-BE49-F238E27FC236}">
                <a16:creationId xmlns:a16="http://schemas.microsoft.com/office/drawing/2014/main" id="{B236450F-3BCA-F887-9627-EDABEE7967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D5A49E-FE37-F3F2-2BB1-0338027D1BC7}"/>
              </a:ext>
            </a:extLst>
          </p:cNvPr>
          <p:cNvSpPr>
            <a:spLocks noGrp="1"/>
          </p:cNvSpPr>
          <p:nvPr>
            <p:ph type="sldNum" sz="quarter" idx="12"/>
          </p:nvPr>
        </p:nvSpPr>
        <p:spPr/>
        <p:txBody>
          <a:bodyPr/>
          <a:lstStyle/>
          <a:p>
            <a:fld id="{41CC809E-1E8B-41E6-A313-6C03F0743DE5}" type="slidenum">
              <a:rPr lang="en-US" smtClean="0"/>
              <a:t>‹#›</a:t>
            </a:fld>
            <a:endParaRPr lang="en-US"/>
          </a:p>
        </p:txBody>
      </p:sp>
    </p:spTree>
    <p:extLst>
      <p:ext uri="{BB962C8B-B14F-4D97-AF65-F5344CB8AC3E}">
        <p14:creationId xmlns:p14="http://schemas.microsoft.com/office/powerpoint/2010/main" val="39080470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15E200-2956-AC17-ED12-9CCB677CCD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89FC591-8F8C-7BAC-B118-D530E94DFC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5DFD1F-BF8A-C453-01E6-067B377C81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E30DDB-7C4F-4137-A3BB-9F593DB100C8}" type="datetimeFigureOut">
              <a:rPr lang="en-US" smtClean="0"/>
              <a:t>8/9/2023</a:t>
            </a:fld>
            <a:endParaRPr lang="en-US"/>
          </a:p>
        </p:txBody>
      </p:sp>
      <p:sp>
        <p:nvSpPr>
          <p:cNvPr id="5" name="Footer Placeholder 4">
            <a:extLst>
              <a:ext uri="{FF2B5EF4-FFF2-40B4-BE49-F238E27FC236}">
                <a16:creationId xmlns:a16="http://schemas.microsoft.com/office/drawing/2014/main" id="{C2C59486-5447-E21A-EBC5-168B026424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EAD1C73-34BB-F206-A33E-B9C5E64B84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CC809E-1E8B-41E6-A313-6C03F0743DE5}" type="slidenum">
              <a:rPr lang="en-US" smtClean="0"/>
              <a:t>‹#›</a:t>
            </a:fld>
            <a:endParaRPr lang="en-US"/>
          </a:p>
        </p:txBody>
      </p:sp>
    </p:spTree>
    <p:extLst>
      <p:ext uri="{BB962C8B-B14F-4D97-AF65-F5344CB8AC3E}">
        <p14:creationId xmlns:p14="http://schemas.microsoft.com/office/powerpoint/2010/main" val="26916006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ave at the beach">
            <a:extLst>
              <a:ext uri="{FF2B5EF4-FFF2-40B4-BE49-F238E27FC236}">
                <a16:creationId xmlns:a16="http://schemas.microsoft.com/office/drawing/2014/main" id="{4F25AE04-95B0-BB76-857F-8B9989EA3AE3}"/>
              </a:ext>
            </a:extLst>
          </p:cNvPr>
          <p:cNvPicPr>
            <a:picLocks noChangeAspect="1"/>
          </p:cNvPicPr>
          <p:nvPr/>
        </p:nvPicPr>
        <p:blipFill rotWithShape="1">
          <a:blip r:embed="rId2">
            <a:extLst>
              <a:ext uri="{28A0092B-C50C-407E-A947-70E740481C1C}">
                <a14:useLocalDpi xmlns:a14="http://schemas.microsoft.com/office/drawing/2010/main" val="0"/>
              </a:ext>
            </a:extLst>
          </a:blip>
          <a:srcRect b="15730"/>
          <a:stretch/>
        </p:blipFill>
        <p:spPr>
          <a:xfrm>
            <a:off x="-3049" y="0"/>
            <a:ext cx="12191999" cy="6857990"/>
          </a:xfrm>
          <a:prstGeom prst="rect">
            <a:avLst/>
          </a:prstGeom>
        </p:spPr>
      </p:pic>
      <p:sp>
        <p:nvSpPr>
          <p:cNvPr id="12"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DD05D1-ADAE-973A-0800-49E07F5ED727}"/>
              </a:ext>
            </a:extLst>
          </p:cNvPr>
          <p:cNvSpPr>
            <a:spLocks noGrp="1"/>
          </p:cNvSpPr>
          <p:nvPr>
            <p:ph type="ctrTitle"/>
          </p:nvPr>
        </p:nvSpPr>
        <p:spPr>
          <a:xfrm>
            <a:off x="365760" y="446548"/>
            <a:ext cx="6386732" cy="2521694"/>
          </a:xfrm>
          <a:effectLst>
            <a:outerShdw blurRad="50800" dist="38100" dir="2700000" algn="tl" rotWithShape="0">
              <a:prstClr val="black">
                <a:alpha val="40000"/>
              </a:prstClr>
            </a:outerShdw>
          </a:effectLst>
        </p:spPr>
        <p:txBody>
          <a:bodyPr>
            <a:normAutofit/>
          </a:bodyPr>
          <a:lstStyle/>
          <a:p>
            <a:r>
              <a:rPr lang="en-US" sz="7200" b="1" dirty="0">
                <a:solidFill>
                  <a:srgbClr val="FFFFFF"/>
                </a:solidFill>
              </a:rPr>
              <a:t>VICTORY OUT OF YOUR CAVE</a:t>
            </a:r>
          </a:p>
        </p:txBody>
      </p:sp>
      <p:sp>
        <p:nvSpPr>
          <p:cNvPr id="3" name="Subtitle 2">
            <a:extLst>
              <a:ext uri="{FF2B5EF4-FFF2-40B4-BE49-F238E27FC236}">
                <a16:creationId xmlns:a16="http://schemas.microsoft.com/office/drawing/2014/main" id="{83D9217E-6A42-0C29-7F79-882792F21D68}"/>
              </a:ext>
            </a:extLst>
          </p:cNvPr>
          <p:cNvSpPr>
            <a:spLocks noGrp="1"/>
          </p:cNvSpPr>
          <p:nvPr>
            <p:ph type="subTitle" idx="1"/>
          </p:nvPr>
        </p:nvSpPr>
        <p:spPr>
          <a:xfrm>
            <a:off x="365760" y="3435799"/>
            <a:ext cx="5146004" cy="907920"/>
          </a:xfrm>
          <a:effectLst>
            <a:outerShdw blurRad="50800" dist="38100" dir="2700000" algn="tl" rotWithShape="0">
              <a:prstClr val="black">
                <a:alpha val="40000"/>
              </a:prstClr>
            </a:outerShdw>
          </a:effectLst>
        </p:spPr>
        <p:txBody>
          <a:bodyPr>
            <a:normAutofit/>
          </a:bodyPr>
          <a:lstStyle/>
          <a:p>
            <a:r>
              <a:rPr lang="en-US" sz="4400" b="1" dirty="0">
                <a:solidFill>
                  <a:srgbClr val="FFFFFF"/>
                </a:solidFill>
              </a:rPr>
              <a:t>1 SAMUEL 22:1-4</a:t>
            </a:r>
          </a:p>
        </p:txBody>
      </p:sp>
    </p:spTree>
    <p:extLst>
      <p:ext uri="{BB962C8B-B14F-4D97-AF65-F5344CB8AC3E}">
        <p14:creationId xmlns:p14="http://schemas.microsoft.com/office/powerpoint/2010/main" val="5980519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6FEC5-2CA3-2E8E-C1CB-46049502A97A}"/>
              </a:ext>
            </a:extLst>
          </p:cNvPr>
          <p:cNvSpPr>
            <a:spLocks noGrp="1"/>
          </p:cNvSpPr>
          <p:nvPr>
            <p:ph type="title"/>
          </p:nvPr>
        </p:nvSpPr>
        <p:spPr>
          <a:solidFill>
            <a:schemeClr val="tx2">
              <a:lumMod val="40000"/>
              <a:lumOff val="60000"/>
            </a:schemeClr>
          </a:solidFill>
        </p:spPr>
        <p:txBody>
          <a:bodyPr>
            <a:normAutofit/>
          </a:bodyPr>
          <a:lstStyle/>
          <a:p>
            <a:pPr algn="ctr"/>
            <a:r>
              <a:rPr lang="en-US" sz="4800" b="1" u="sng" dirty="0"/>
              <a:t>II. THE REVELATIONS OF THE CAVE</a:t>
            </a:r>
          </a:p>
        </p:txBody>
      </p:sp>
      <p:sp>
        <p:nvSpPr>
          <p:cNvPr id="3" name="Text Placeholder 2">
            <a:extLst>
              <a:ext uri="{FF2B5EF4-FFF2-40B4-BE49-F238E27FC236}">
                <a16:creationId xmlns:a16="http://schemas.microsoft.com/office/drawing/2014/main" id="{8192D3D1-FF36-C672-467F-158200876438}"/>
              </a:ext>
            </a:extLst>
          </p:cNvPr>
          <p:cNvSpPr>
            <a:spLocks noGrp="1"/>
          </p:cNvSpPr>
          <p:nvPr>
            <p:ph type="body" idx="1"/>
          </p:nvPr>
        </p:nvSpPr>
        <p:spPr>
          <a:xfrm>
            <a:off x="839788" y="1681163"/>
            <a:ext cx="5169998" cy="823912"/>
          </a:xfrm>
          <a:solidFill>
            <a:schemeClr val="accent1">
              <a:lumMod val="20000"/>
              <a:lumOff val="80000"/>
            </a:schemeClr>
          </a:solidFill>
          <a:ln w="12700">
            <a:solidFill>
              <a:schemeClr val="tx1"/>
            </a:solidFill>
          </a:ln>
        </p:spPr>
        <p:txBody>
          <a:bodyPr>
            <a:normAutofit lnSpcReduction="10000"/>
          </a:bodyPr>
          <a:lstStyle/>
          <a:p>
            <a:pPr algn="ctr"/>
            <a:r>
              <a:rPr lang="en-US" sz="2800" dirty="0"/>
              <a:t>B) THE REVELATION OF HIS CHARACTER</a:t>
            </a:r>
          </a:p>
        </p:txBody>
      </p:sp>
      <p:pic>
        <p:nvPicPr>
          <p:cNvPr id="8" name="Content Placeholder 7" descr="Red heart frame with lights in it">
            <a:extLst>
              <a:ext uri="{FF2B5EF4-FFF2-40B4-BE49-F238E27FC236}">
                <a16:creationId xmlns:a16="http://schemas.microsoft.com/office/drawing/2014/main" id="{5C393B6A-C819-BE00-77FE-1F7703AD624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a:stretch/>
        </p:blipFill>
        <p:spPr>
          <a:xfrm>
            <a:off x="841619" y="2505075"/>
            <a:ext cx="5163160" cy="3684588"/>
          </a:xfrm>
        </p:spPr>
      </p:pic>
      <p:sp>
        <p:nvSpPr>
          <p:cNvPr id="5" name="Text Placeholder 4">
            <a:extLst>
              <a:ext uri="{FF2B5EF4-FFF2-40B4-BE49-F238E27FC236}">
                <a16:creationId xmlns:a16="http://schemas.microsoft.com/office/drawing/2014/main" id="{5B5D877A-68F5-38E8-D49F-D609429FC125}"/>
              </a:ext>
            </a:extLst>
          </p:cNvPr>
          <p:cNvSpPr>
            <a:spLocks noGrp="1"/>
          </p:cNvSpPr>
          <p:nvPr>
            <p:ph type="body" sz="quarter" idx="3"/>
          </p:nvPr>
        </p:nvSpPr>
        <p:spPr>
          <a:xfrm>
            <a:off x="6014793" y="1681163"/>
            <a:ext cx="5340595" cy="823912"/>
          </a:xfrm>
          <a:solidFill>
            <a:schemeClr val="accent1">
              <a:lumMod val="20000"/>
              <a:lumOff val="80000"/>
            </a:schemeClr>
          </a:solidFill>
          <a:ln w="9525">
            <a:solidFill>
              <a:schemeClr val="tx1"/>
            </a:solidFill>
          </a:ln>
        </p:spPr>
        <p:txBody>
          <a:bodyPr>
            <a:normAutofit lnSpcReduction="10000"/>
          </a:bodyPr>
          <a:lstStyle/>
          <a:p>
            <a:pPr algn="ctr"/>
            <a:r>
              <a:rPr lang="en-US" sz="2800" dirty="0"/>
              <a:t>C) THE REVELATION OF HIS COMMITMENT</a:t>
            </a:r>
          </a:p>
        </p:txBody>
      </p:sp>
      <p:pic>
        <p:nvPicPr>
          <p:cNvPr id="10" name="Content Placeholder 9" descr="A chalkboard with a word&#10;&#10;Description automatically generated">
            <a:extLst>
              <a:ext uri="{FF2B5EF4-FFF2-40B4-BE49-F238E27FC236}">
                <a16:creationId xmlns:a16="http://schemas.microsoft.com/office/drawing/2014/main" id="{B23635E4-3AD3-B17E-5FF5-48CCE8302C2C}"/>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009786" y="2505075"/>
            <a:ext cx="5340595" cy="3684588"/>
          </a:xfrm>
        </p:spPr>
      </p:pic>
    </p:spTree>
    <p:extLst>
      <p:ext uri="{BB962C8B-B14F-4D97-AF65-F5344CB8AC3E}">
        <p14:creationId xmlns:p14="http://schemas.microsoft.com/office/powerpoint/2010/main" val="4490275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16E80-7E09-F784-1AC3-96DCFA92BA1F}"/>
              </a:ext>
            </a:extLst>
          </p:cNvPr>
          <p:cNvSpPr>
            <a:spLocks noGrp="1"/>
          </p:cNvSpPr>
          <p:nvPr>
            <p:ph type="title"/>
          </p:nvPr>
        </p:nvSpPr>
        <p:spPr>
          <a:xfrm>
            <a:off x="839788" y="365125"/>
            <a:ext cx="10515600" cy="1201473"/>
          </a:xfrm>
          <a:solidFill>
            <a:schemeClr val="accent1">
              <a:lumMod val="60000"/>
              <a:lumOff val="40000"/>
            </a:schemeClr>
          </a:solidFill>
        </p:spPr>
        <p:txBody>
          <a:bodyPr/>
          <a:lstStyle/>
          <a:p>
            <a:pPr algn="ctr"/>
            <a:r>
              <a:rPr lang="en-US" b="1" u="sng" dirty="0"/>
              <a:t>III. THE REFRESHMENTS OF THE CAVE</a:t>
            </a:r>
          </a:p>
        </p:txBody>
      </p:sp>
      <p:sp>
        <p:nvSpPr>
          <p:cNvPr id="3" name="Text Placeholder 2">
            <a:extLst>
              <a:ext uri="{FF2B5EF4-FFF2-40B4-BE49-F238E27FC236}">
                <a16:creationId xmlns:a16="http://schemas.microsoft.com/office/drawing/2014/main" id="{E5527208-ED4A-E86C-6A22-2CFB75772C7C}"/>
              </a:ext>
            </a:extLst>
          </p:cNvPr>
          <p:cNvSpPr>
            <a:spLocks noGrp="1"/>
          </p:cNvSpPr>
          <p:nvPr>
            <p:ph type="body" idx="1"/>
          </p:nvPr>
        </p:nvSpPr>
        <p:spPr>
          <a:xfrm>
            <a:off x="839788" y="1566598"/>
            <a:ext cx="5157787" cy="938477"/>
          </a:xfrm>
          <a:solidFill>
            <a:schemeClr val="accent5">
              <a:lumMod val="40000"/>
              <a:lumOff val="60000"/>
            </a:schemeClr>
          </a:solidFill>
        </p:spPr>
        <p:txBody>
          <a:bodyPr>
            <a:normAutofit lnSpcReduction="10000"/>
          </a:bodyPr>
          <a:lstStyle/>
          <a:p>
            <a:pPr algn="ctr"/>
            <a:r>
              <a:rPr lang="en-US" sz="2800" dirty="0"/>
              <a:t>TRANSFORMATION </a:t>
            </a:r>
          </a:p>
          <a:p>
            <a:pPr algn="ctr"/>
            <a:r>
              <a:rPr lang="en-US" sz="2800" dirty="0"/>
              <a:t>RENEWED MIND</a:t>
            </a:r>
          </a:p>
        </p:txBody>
      </p:sp>
      <p:sp>
        <p:nvSpPr>
          <p:cNvPr id="4" name="Content Placeholder 3">
            <a:extLst>
              <a:ext uri="{FF2B5EF4-FFF2-40B4-BE49-F238E27FC236}">
                <a16:creationId xmlns:a16="http://schemas.microsoft.com/office/drawing/2014/main" id="{1FEC4B30-EEC9-EAE0-5D4A-9D5A40823728}"/>
              </a:ext>
            </a:extLst>
          </p:cNvPr>
          <p:cNvSpPr>
            <a:spLocks noGrp="1"/>
          </p:cNvSpPr>
          <p:nvPr>
            <p:ph sz="half" idx="2"/>
          </p:nvPr>
        </p:nvSpPr>
        <p:spPr>
          <a:solidFill>
            <a:schemeClr val="accent5">
              <a:lumMod val="75000"/>
            </a:schemeClr>
          </a:solidFill>
        </p:spPr>
        <p:txBody>
          <a:bodyPr>
            <a:normAutofit/>
          </a:bodyPr>
          <a:lstStyle/>
          <a:p>
            <a:pPr marL="0" indent="0">
              <a:buNone/>
            </a:pPr>
            <a:endParaRPr lang="en-US" sz="3600" b="1" dirty="0"/>
          </a:p>
          <a:p>
            <a:pPr marL="742950" indent="-742950" algn="ctr">
              <a:buAutoNum type="alphaUcParenR"/>
            </a:pPr>
            <a:r>
              <a:rPr lang="en-US" sz="3600" b="1" dirty="0"/>
              <a:t>THE REFRESHMENT </a:t>
            </a:r>
          </a:p>
          <a:p>
            <a:pPr marL="0" indent="0" algn="ctr">
              <a:buNone/>
            </a:pPr>
            <a:r>
              <a:rPr lang="en-US" sz="3600" b="1" dirty="0"/>
              <a:t>OF </a:t>
            </a:r>
          </a:p>
          <a:p>
            <a:pPr marL="0" indent="0" algn="ctr">
              <a:buNone/>
            </a:pPr>
            <a:r>
              <a:rPr lang="en-US" sz="3600" b="1" dirty="0"/>
              <a:t>HIS FAMILY</a:t>
            </a:r>
          </a:p>
        </p:txBody>
      </p:sp>
      <p:sp>
        <p:nvSpPr>
          <p:cNvPr id="5" name="Text Placeholder 4">
            <a:extLst>
              <a:ext uri="{FF2B5EF4-FFF2-40B4-BE49-F238E27FC236}">
                <a16:creationId xmlns:a16="http://schemas.microsoft.com/office/drawing/2014/main" id="{8267D9AB-7753-F9B5-A003-7A43F7AB7E68}"/>
              </a:ext>
            </a:extLst>
          </p:cNvPr>
          <p:cNvSpPr>
            <a:spLocks noGrp="1"/>
          </p:cNvSpPr>
          <p:nvPr>
            <p:ph type="body" sz="quarter" idx="3"/>
          </p:nvPr>
        </p:nvSpPr>
        <p:spPr>
          <a:xfrm>
            <a:off x="5997575" y="1566598"/>
            <a:ext cx="5357813" cy="938477"/>
          </a:xfrm>
          <a:solidFill>
            <a:schemeClr val="accent5">
              <a:lumMod val="40000"/>
              <a:lumOff val="60000"/>
            </a:schemeClr>
          </a:solidFill>
        </p:spPr>
        <p:txBody>
          <a:bodyPr>
            <a:normAutofit lnSpcReduction="10000"/>
          </a:bodyPr>
          <a:lstStyle/>
          <a:p>
            <a:pPr algn="ctr"/>
            <a:r>
              <a:rPr lang="en-US" sz="2800" dirty="0"/>
              <a:t>AUTHORITY </a:t>
            </a:r>
          </a:p>
          <a:p>
            <a:pPr algn="ctr"/>
            <a:r>
              <a:rPr lang="en-US" sz="2800" dirty="0"/>
              <a:t>THROUGH CHRIST</a:t>
            </a:r>
          </a:p>
        </p:txBody>
      </p:sp>
      <p:pic>
        <p:nvPicPr>
          <p:cNvPr id="8" name="Content Placeholder 7" descr="A hand of two adults and a kid on top of each other">
            <a:extLst>
              <a:ext uri="{FF2B5EF4-FFF2-40B4-BE49-F238E27FC236}">
                <a16:creationId xmlns:a16="http://schemas.microsoft.com/office/drawing/2014/main" id="{1D682EE4-15C6-75BC-4C53-81DF6F2BF532}"/>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5997575" y="2503223"/>
            <a:ext cx="5357813" cy="3684588"/>
          </a:xfrm>
        </p:spPr>
      </p:pic>
    </p:spTree>
    <p:extLst>
      <p:ext uri="{BB962C8B-B14F-4D97-AF65-F5344CB8AC3E}">
        <p14:creationId xmlns:p14="http://schemas.microsoft.com/office/powerpoint/2010/main" val="9925992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16E80-7E09-F784-1AC3-96DCFA92BA1F}"/>
              </a:ext>
            </a:extLst>
          </p:cNvPr>
          <p:cNvSpPr>
            <a:spLocks noGrp="1"/>
          </p:cNvSpPr>
          <p:nvPr>
            <p:ph type="title"/>
          </p:nvPr>
        </p:nvSpPr>
        <p:spPr>
          <a:xfrm>
            <a:off x="839788" y="365125"/>
            <a:ext cx="10515600" cy="1201473"/>
          </a:xfrm>
          <a:solidFill>
            <a:schemeClr val="accent1">
              <a:lumMod val="60000"/>
              <a:lumOff val="40000"/>
            </a:schemeClr>
          </a:solidFill>
        </p:spPr>
        <p:txBody>
          <a:bodyPr/>
          <a:lstStyle/>
          <a:p>
            <a:pPr algn="ctr"/>
            <a:r>
              <a:rPr lang="en-US" b="1" u="sng" dirty="0"/>
              <a:t>III. THE REFRESHMENTS OF THE CAVE</a:t>
            </a:r>
          </a:p>
        </p:txBody>
      </p:sp>
      <p:sp>
        <p:nvSpPr>
          <p:cNvPr id="3" name="Text Placeholder 2">
            <a:extLst>
              <a:ext uri="{FF2B5EF4-FFF2-40B4-BE49-F238E27FC236}">
                <a16:creationId xmlns:a16="http://schemas.microsoft.com/office/drawing/2014/main" id="{E5527208-ED4A-E86C-6A22-2CFB75772C7C}"/>
              </a:ext>
            </a:extLst>
          </p:cNvPr>
          <p:cNvSpPr>
            <a:spLocks noGrp="1"/>
          </p:cNvSpPr>
          <p:nvPr>
            <p:ph type="body" idx="1"/>
          </p:nvPr>
        </p:nvSpPr>
        <p:spPr>
          <a:xfrm>
            <a:off x="839788" y="1566598"/>
            <a:ext cx="5157787" cy="938477"/>
          </a:xfrm>
          <a:solidFill>
            <a:schemeClr val="accent5">
              <a:lumMod val="40000"/>
              <a:lumOff val="60000"/>
            </a:schemeClr>
          </a:solidFill>
        </p:spPr>
        <p:txBody>
          <a:bodyPr>
            <a:normAutofit lnSpcReduction="10000"/>
          </a:bodyPr>
          <a:lstStyle/>
          <a:p>
            <a:pPr algn="ctr"/>
            <a:r>
              <a:rPr lang="en-US" sz="2800" dirty="0"/>
              <a:t>TRANSFORMATION </a:t>
            </a:r>
          </a:p>
          <a:p>
            <a:pPr algn="ctr"/>
            <a:r>
              <a:rPr lang="en-US" sz="2800" dirty="0"/>
              <a:t>RENEWED MIND</a:t>
            </a:r>
          </a:p>
        </p:txBody>
      </p:sp>
      <p:sp>
        <p:nvSpPr>
          <p:cNvPr id="4" name="Content Placeholder 3">
            <a:extLst>
              <a:ext uri="{FF2B5EF4-FFF2-40B4-BE49-F238E27FC236}">
                <a16:creationId xmlns:a16="http://schemas.microsoft.com/office/drawing/2014/main" id="{1FEC4B30-EEC9-EAE0-5D4A-9D5A40823728}"/>
              </a:ext>
            </a:extLst>
          </p:cNvPr>
          <p:cNvSpPr>
            <a:spLocks noGrp="1"/>
          </p:cNvSpPr>
          <p:nvPr>
            <p:ph sz="half" idx="2"/>
          </p:nvPr>
        </p:nvSpPr>
        <p:spPr>
          <a:solidFill>
            <a:schemeClr val="accent5">
              <a:lumMod val="75000"/>
            </a:schemeClr>
          </a:solidFill>
        </p:spPr>
        <p:txBody>
          <a:bodyPr>
            <a:normAutofit/>
          </a:bodyPr>
          <a:lstStyle/>
          <a:p>
            <a:pPr marL="0" indent="0">
              <a:buNone/>
            </a:pPr>
            <a:endParaRPr lang="en-US" sz="3600" b="1" dirty="0"/>
          </a:p>
          <a:p>
            <a:pPr marL="0" indent="0" algn="ctr">
              <a:buNone/>
            </a:pPr>
            <a:r>
              <a:rPr lang="en-US" sz="3600" b="1" dirty="0"/>
              <a:t>B) THE REFRESHMENT </a:t>
            </a:r>
          </a:p>
          <a:p>
            <a:pPr marL="0" indent="0" algn="ctr">
              <a:buNone/>
            </a:pPr>
            <a:r>
              <a:rPr lang="en-US" sz="3600" b="1" dirty="0"/>
              <a:t>OF </a:t>
            </a:r>
          </a:p>
          <a:p>
            <a:pPr marL="0" indent="0" algn="ctr">
              <a:buNone/>
            </a:pPr>
            <a:r>
              <a:rPr lang="en-US" sz="3600" b="1" dirty="0"/>
              <a:t>HIS FOLLOWERS</a:t>
            </a:r>
          </a:p>
        </p:txBody>
      </p:sp>
      <p:sp>
        <p:nvSpPr>
          <p:cNvPr id="5" name="Text Placeholder 4">
            <a:extLst>
              <a:ext uri="{FF2B5EF4-FFF2-40B4-BE49-F238E27FC236}">
                <a16:creationId xmlns:a16="http://schemas.microsoft.com/office/drawing/2014/main" id="{8267D9AB-7753-F9B5-A003-7A43F7AB7E68}"/>
              </a:ext>
            </a:extLst>
          </p:cNvPr>
          <p:cNvSpPr>
            <a:spLocks noGrp="1"/>
          </p:cNvSpPr>
          <p:nvPr>
            <p:ph type="body" sz="quarter" idx="3"/>
          </p:nvPr>
        </p:nvSpPr>
        <p:spPr>
          <a:xfrm>
            <a:off x="5997575" y="1566598"/>
            <a:ext cx="5357813" cy="938477"/>
          </a:xfrm>
          <a:solidFill>
            <a:schemeClr val="accent5">
              <a:lumMod val="40000"/>
              <a:lumOff val="60000"/>
            </a:schemeClr>
          </a:solidFill>
        </p:spPr>
        <p:txBody>
          <a:bodyPr>
            <a:normAutofit lnSpcReduction="10000"/>
          </a:bodyPr>
          <a:lstStyle/>
          <a:p>
            <a:pPr algn="ctr"/>
            <a:r>
              <a:rPr lang="en-US" sz="2800" dirty="0"/>
              <a:t>AUTHORITY </a:t>
            </a:r>
          </a:p>
          <a:p>
            <a:pPr algn="ctr"/>
            <a:r>
              <a:rPr lang="en-US" sz="2800" dirty="0"/>
              <a:t>THROUGH CHRIST</a:t>
            </a:r>
          </a:p>
        </p:txBody>
      </p:sp>
      <p:pic>
        <p:nvPicPr>
          <p:cNvPr id="8" name="Content Placeholder 7">
            <a:extLst>
              <a:ext uri="{FF2B5EF4-FFF2-40B4-BE49-F238E27FC236}">
                <a16:creationId xmlns:a16="http://schemas.microsoft.com/office/drawing/2014/main" id="{1D682EE4-15C6-75BC-4C53-81DF6F2BF532}"/>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rcRect/>
          <a:stretch/>
        </p:blipFill>
        <p:spPr>
          <a:xfrm>
            <a:off x="5997575" y="2503223"/>
            <a:ext cx="5357813" cy="3684588"/>
          </a:xfrm>
        </p:spPr>
      </p:pic>
    </p:spTree>
    <p:extLst>
      <p:ext uri="{BB962C8B-B14F-4D97-AF65-F5344CB8AC3E}">
        <p14:creationId xmlns:p14="http://schemas.microsoft.com/office/powerpoint/2010/main" val="31177406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16E80-7E09-F784-1AC3-96DCFA92BA1F}"/>
              </a:ext>
            </a:extLst>
          </p:cNvPr>
          <p:cNvSpPr>
            <a:spLocks noGrp="1"/>
          </p:cNvSpPr>
          <p:nvPr>
            <p:ph type="title"/>
          </p:nvPr>
        </p:nvSpPr>
        <p:spPr>
          <a:xfrm>
            <a:off x="839788" y="365125"/>
            <a:ext cx="10515600" cy="1201473"/>
          </a:xfrm>
          <a:solidFill>
            <a:schemeClr val="accent1">
              <a:lumMod val="60000"/>
              <a:lumOff val="40000"/>
            </a:schemeClr>
          </a:solidFill>
        </p:spPr>
        <p:txBody>
          <a:bodyPr/>
          <a:lstStyle/>
          <a:p>
            <a:pPr algn="ctr"/>
            <a:r>
              <a:rPr lang="en-US" b="1" u="sng" dirty="0"/>
              <a:t>III. THE REFRESHMENTS OF THE CAVE</a:t>
            </a:r>
          </a:p>
        </p:txBody>
      </p:sp>
      <p:sp>
        <p:nvSpPr>
          <p:cNvPr id="3" name="Text Placeholder 2">
            <a:extLst>
              <a:ext uri="{FF2B5EF4-FFF2-40B4-BE49-F238E27FC236}">
                <a16:creationId xmlns:a16="http://schemas.microsoft.com/office/drawing/2014/main" id="{E5527208-ED4A-E86C-6A22-2CFB75772C7C}"/>
              </a:ext>
            </a:extLst>
          </p:cNvPr>
          <p:cNvSpPr>
            <a:spLocks noGrp="1"/>
          </p:cNvSpPr>
          <p:nvPr>
            <p:ph type="body" idx="1"/>
          </p:nvPr>
        </p:nvSpPr>
        <p:spPr>
          <a:xfrm>
            <a:off x="839788" y="1566598"/>
            <a:ext cx="5157787" cy="938477"/>
          </a:xfrm>
          <a:solidFill>
            <a:schemeClr val="accent5">
              <a:lumMod val="40000"/>
              <a:lumOff val="60000"/>
            </a:schemeClr>
          </a:solidFill>
        </p:spPr>
        <p:txBody>
          <a:bodyPr>
            <a:normAutofit lnSpcReduction="10000"/>
          </a:bodyPr>
          <a:lstStyle/>
          <a:p>
            <a:pPr algn="ctr"/>
            <a:r>
              <a:rPr lang="en-US" sz="2800" dirty="0"/>
              <a:t>TRANSFORMATION </a:t>
            </a:r>
          </a:p>
          <a:p>
            <a:pPr algn="ctr"/>
            <a:r>
              <a:rPr lang="en-US" sz="2800" dirty="0"/>
              <a:t>RENEWED MIND</a:t>
            </a:r>
          </a:p>
        </p:txBody>
      </p:sp>
      <p:sp>
        <p:nvSpPr>
          <p:cNvPr id="4" name="Content Placeholder 3">
            <a:extLst>
              <a:ext uri="{FF2B5EF4-FFF2-40B4-BE49-F238E27FC236}">
                <a16:creationId xmlns:a16="http://schemas.microsoft.com/office/drawing/2014/main" id="{1FEC4B30-EEC9-EAE0-5D4A-9D5A40823728}"/>
              </a:ext>
            </a:extLst>
          </p:cNvPr>
          <p:cNvSpPr>
            <a:spLocks noGrp="1"/>
          </p:cNvSpPr>
          <p:nvPr>
            <p:ph sz="half" idx="2"/>
          </p:nvPr>
        </p:nvSpPr>
        <p:spPr>
          <a:solidFill>
            <a:schemeClr val="accent5">
              <a:lumMod val="75000"/>
            </a:schemeClr>
          </a:solidFill>
        </p:spPr>
        <p:txBody>
          <a:bodyPr>
            <a:normAutofit/>
          </a:bodyPr>
          <a:lstStyle/>
          <a:p>
            <a:pPr marL="0" indent="0">
              <a:buNone/>
            </a:pPr>
            <a:endParaRPr lang="en-US" sz="3600" b="1" dirty="0"/>
          </a:p>
          <a:p>
            <a:pPr marL="0" indent="0" algn="ctr">
              <a:buNone/>
            </a:pPr>
            <a:r>
              <a:rPr lang="en-US" sz="3600" b="1" dirty="0"/>
              <a:t>C) THE REFRESHMENT </a:t>
            </a:r>
          </a:p>
          <a:p>
            <a:pPr marL="0" indent="0" algn="ctr">
              <a:buNone/>
            </a:pPr>
            <a:r>
              <a:rPr lang="en-US" sz="3600" b="1" dirty="0"/>
              <a:t>OF </a:t>
            </a:r>
          </a:p>
          <a:p>
            <a:pPr marL="0" indent="0" algn="ctr">
              <a:buNone/>
            </a:pPr>
            <a:r>
              <a:rPr lang="en-US" sz="3600" b="1" dirty="0"/>
              <a:t>HIS FOCUS</a:t>
            </a:r>
          </a:p>
        </p:txBody>
      </p:sp>
      <p:sp>
        <p:nvSpPr>
          <p:cNvPr id="5" name="Text Placeholder 4">
            <a:extLst>
              <a:ext uri="{FF2B5EF4-FFF2-40B4-BE49-F238E27FC236}">
                <a16:creationId xmlns:a16="http://schemas.microsoft.com/office/drawing/2014/main" id="{8267D9AB-7753-F9B5-A003-7A43F7AB7E68}"/>
              </a:ext>
            </a:extLst>
          </p:cNvPr>
          <p:cNvSpPr>
            <a:spLocks noGrp="1"/>
          </p:cNvSpPr>
          <p:nvPr>
            <p:ph type="body" sz="quarter" idx="3"/>
          </p:nvPr>
        </p:nvSpPr>
        <p:spPr>
          <a:xfrm>
            <a:off x="5997575" y="1566598"/>
            <a:ext cx="5357813" cy="938477"/>
          </a:xfrm>
          <a:solidFill>
            <a:schemeClr val="accent5">
              <a:lumMod val="40000"/>
              <a:lumOff val="60000"/>
            </a:schemeClr>
          </a:solidFill>
        </p:spPr>
        <p:txBody>
          <a:bodyPr>
            <a:normAutofit lnSpcReduction="10000"/>
          </a:bodyPr>
          <a:lstStyle/>
          <a:p>
            <a:pPr algn="ctr"/>
            <a:r>
              <a:rPr lang="en-US" sz="2800" dirty="0"/>
              <a:t>AUTHORITY </a:t>
            </a:r>
          </a:p>
          <a:p>
            <a:pPr algn="ctr"/>
            <a:r>
              <a:rPr lang="en-US" sz="2800" dirty="0"/>
              <a:t>THROUGH CHRIST</a:t>
            </a:r>
          </a:p>
        </p:txBody>
      </p:sp>
      <p:pic>
        <p:nvPicPr>
          <p:cNvPr id="8" name="Content Placeholder 7">
            <a:extLst>
              <a:ext uri="{FF2B5EF4-FFF2-40B4-BE49-F238E27FC236}">
                <a16:creationId xmlns:a16="http://schemas.microsoft.com/office/drawing/2014/main" id="{1D682EE4-15C6-75BC-4C53-81DF6F2BF532}"/>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rcRect/>
          <a:stretch/>
        </p:blipFill>
        <p:spPr>
          <a:xfrm>
            <a:off x="5997575" y="2503223"/>
            <a:ext cx="5357813" cy="3684588"/>
          </a:xfrm>
        </p:spPr>
      </p:pic>
    </p:spTree>
    <p:extLst>
      <p:ext uri="{BB962C8B-B14F-4D97-AF65-F5344CB8AC3E}">
        <p14:creationId xmlns:p14="http://schemas.microsoft.com/office/powerpoint/2010/main" val="12588243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D8C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110649-56B2-8120-64C1-F4156FB5B588}"/>
              </a:ext>
            </a:extLst>
          </p:cNvPr>
          <p:cNvSpPr>
            <a:spLocks noGrp="1"/>
          </p:cNvSpPr>
          <p:nvPr>
            <p:ph type="title"/>
          </p:nvPr>
        </p:nvSpPr>
        <p:spPr>
          <a:xfrm>
            <a:off x="9093496" y="618681"/>
            <a:ext cx="2613872" cy="4794567"/>
          </a:xfrm>
        </p:spPr>
        <p:txBody>
          <a:bodyPr vert="horz" lIns="91440" tIns="45720" rIns="91440" bIns="45720" rtlCol="0" anchor="ctr">
            <a:normAutofit/>
          </a:bodyPr>
          <a:lstStyle/>
          <a:p>
            <a:pPr algn="ctr"/>
            <a:r>
              <a:rPr lang="en-US" sz="3600" b="1" dirty="0">
                <a:solidFill>
                  <a:srgbClr val="FFFFFF"/>
                </a:solidFill>
              </a:rPr>
              <a:t>ARE YOUR CAVE EXPERIENCES BLESSINGS OR BURDENS?</a:t>
            </a:r>
          </a:p>
        </p:txBody>
      </p:sp>
      <p:sp>
        <p:nvSpPr>
          <p:cNvPr id="12"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with arms raised in the air&#10;&#10;Description automatically generated">
            <a:extLst>
              <a:ext uri="{FF2B5EF4-FFF2-40B4-BE49-F238E27FC236}">
                <a16:creationId xmlns:a16="http://schemas.microsoft.com/office/drawing/2014/main" id="{C9BAB3F4-A7A0-015A-5773-8D8EAD60009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763" r="-2" b="-2"/>
          <a:stretch/>
        </p:blipFill>
        <p:spPr>
          <a:xfrm>
            <a:off x="976251" y="942538"/>
            <a:ext cx="7163222" cy="4808332"/>
          </a:xfrm>
          <a:prstGeom prst="rect">
            <a:avLst/>
          </a:prstGeom>
          <a:effectLst/>
        </p:spPr>
      </p:pic>
    </p:spTree>
    <p:extLst>
      <p:ext uri="{BB962C8B-B14F-4D97-AF65-F5344CB8AC3E}">
        <p14:creationId xmlns:p14="http://schemas.microsoft.com/office/powerpoint/2010/main" val="39557370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BCCDE9"/>
            </a:gs>
            <a:gs pos="23828">
              <a:srgbClr val="DEE6F4"/>
            </a:gs>
            <a:gs pos="0">
              <a:schemeClr val="accent1">
                <a:lumMod val="5000"/>
                <a:lumOff val="95000"/>
              </a:schemeClr>
            </a:gs>
            <a:gs pos="89000">
              <a:schemeClr val="accent4">
                <a:lumMod val="60000"/>
                <a:lumOff val="40000"/>
              </a:schemeClr>
            </a:gs>
            <a:gs pos="83000">
              <a:schemeClr val="accent2">
                <a:lumMod val="20000"/>
                <a:lumOff val="80000"/>
              </a:schemeClr>
            </a:gs>
            <a:gs pos="100000">
              <a:schemeClr val="accent2">
                <a:lumMod val="75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2546A-2680-FF9A-BB9E-563BFE30E69F}"/>
              </a:ext>
            </a:extLst>
          </p:cNvPr>
          <p:cNvSpPr>
            <a:spLocks noGrp="1"/>
          </p:cNvSpPr>
          <p:nvPr>
            <p:ph type="title"/>
          </p:nvPr>
        </p:nvSpPr>
        <p:spPr>
          <a:xfrm>
            <a:off x="838200" y="365125"/>
            <a:ext cx="10515600" cy="5612594"/>
          </a:xfrm>
        </p:spPr>
        <p:txBody>
          <a:bodyPr>
            <a:normAutofit/>
          </a:bodyPr>
          <a:lstStyle/>
          <a:p>
            <a:pPr algn="ctr"/>
            <a:r>
              <a:rPr lang="en-US" b="0" i="1">
                <a:solidFill>
                  <a:srgbClr val="000000"/>
                </a:solidFill>
                <a:effectLst/>
                <a:latin typeface="system-ui"/>
              </a:rPr>
              <a:t>“David left Gath and escaped to the cave of Adullam. When his brothers and his father’s household heard about it, they went down to him there. All those who were in distress or in debt or discontented gathered around him, and he became their commander. About four hundred men were with him.</a:t>
            </a:r>
            <a:br>
              <a:rPr lang="en-US" b="0" i="1">
                <a:solidFill>
                  <a:srgbClr val="000000"/>
                </a:solidFill>
                <a:effectLst/>
                <a:latin typeface="system-ui"/>
              </a:rPr>
            </a:br>
            <a:endParaRPr lang="en-US" i="1" dirty="0"/>
          </a:p>
        </p:txBody>
      </p:sp>
    </p:spTree>
    <p:extLst>
      <p:ext uri="{BB962C8B-B14F-4D97-AF65-F5344CB8AC3E}">
        <p14:creationId xmlns:p14="http://schemas.microsoft.com/office/powerpoint/2010/main" val="11647690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BCCDE9"/>
            </a:gs>
            <a:gs pos="23828">
              <a:srgbClr val="DEE6F4"/>
            </a:gs>
            <a:gs pos="0">
              <a:schemeClr val="accent1">
                <a:lumMod val="5000"/>
                <a:lumOff val="95000"/>
              </a:schemeClr>
            </a:gs>
            <a:gs pos="89000">
              <a:schemeClr val="accent4">
                <a:lumMod val="60000"/>
                <a:lumOff val="40000"/>
              </a:schemeClr>
            </a:gs>
            <a:gs pos="83000">
              <a:schemeClr val="accent2">
                <a:lumMod val="20000"/>
                <a:lumOff val="80000"/>
              </a:schemeClr>
            </a:gs>
            <a:gs pos="100000">
              <a:schemeClr val="accent2">
                <a:lumMod val="75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2546A-2680-FF9A-BB9E-563BFE30E69F}"/>
              </a:ext>
            </a:extLst>
          </p:cNvPr>
          <p:cNvSpPr>
            <a:spLocks noGrp="1"/>
          </p:cNvSpPr>
          <p:nvPr>
            <p:ph type="title"/>
          </p:nvPr>
        </p:nvSpPr>
        <p:spPr>
          <a:xfrm>
            <a:off x="838200" y="365125"/>
            <a:ext cx="10515600" cy="5612594"/>
          </a:xfrm>
        </p:spPr>
        <p:txBody>
          <a:bodyPr>
            <a:normAutofit/>
          </a:bodyPr>
          <a:lstStyle/>
          <a:p>
            <a:pPr algn="ctr"/>
            <a:r>
              <a:rPr lang="en-US" sz="4000" b="1" i="1" baseline="30000" dirty="0">
                <a:solidFill>
                  <a:srgbClr val="000000"/>
                </a:solidFill>
                <a:latin typeface="system-ui"/>
              </a:rPr>
              <a:t>“</a:t>
            </a:r>
            <a:r>
              <a:rPr kumimoji="0" lang="en-US" sz="4000" b="0" i="1" u="none" strike="noStrike" kern="1200" cap="none" spc="0" normalizeH="0" baseline="0" noProof="0" dirty="0">
                <a:ln>
                  <a:noFill/>
                </a:ln>
                <a:solidFill>
                  <a:srgbClr val="000000"/>
                </a:solidFill>
                <a:effectLst/>
                <a:uLnTx/>
                <a:uFillTx/>
                <a:latin typeface="system-ui"/>
                <a:ea typeface="+mj-ea"/>
                <a:cs typeface="+mj-cs"/>
              </a:rPr>
              <a:t>From there David went to Mizpah in Moab and said to the king of Moab, “Would you let my father and mother come and stay with you until I learn what God will do for me?” </a:t>
            </a:r>
            <a:br>
              <a:rPr lang="en-US" sz="4000" b="1" i="1" baseline="30000" dirty="0">
                <a:solidFill>
                  <a:srgbClr val="000000"/>
                </a:solidFill>
                <a:latin typeface="system-ui"/>
              </a:rPr>
            </a:br>
            <a:r>
              <a:rPr kumimoji="0" lang="en-US" sz="4000" b="1" i="1" u="none" strike="noStrike" kern="1200" cap="none" spc="0" normalizeH="0" baseline="30000" noProof="0" dirty="0">
                <a:ln>
                  <a:noFill/>
                </a:ln>
                <a:solidFill>
                  <a:srgbClr val="000000"/>
                </a:solidFill>
                <a:effectLst/>
                <a:uLnTx/>
                <a:uFillTx/>
                <a:latin typeface="system-ui"/>
                <a:ea typeface="+mj-ea"/>
                <a:cs typeface="+mj-cs"/>
              </a:rPr>
              <a:t> </a:t>
            </a:r>
            <a:r>
              <a:rPr kumimoji="0" lang="en-US" sz="4000" b="0" i="1" u="none" strike="noStrike" kern="1200" cap="none" spc="0" normalizeH="0" baseline="0" noProof="0" dirty="0">
                <a:ln>
                  <a:noFill/>
                </a:ln>
                <a:solidFill>
                  <a:srgbClr val="000000"/>
                </a:solidFill>
                <a:effectLst/>
                <a:uLnTx/>
                <a:uFillTx/>
                <a:latin typeface="system-ui"/>
                <a:ea typeface="+mj-ea"/>
                <a:cs typeface="+mj-cs"/>
              </a:rPr>
              <a:t>So he left them with the king of Moab, and they stayed with him as long as David was in the stronghold.</a:t>
            </a:r>
            <a:br>
              <a:rPr kumimoji="0" lang="en-US" sz="4000" b="0" i="1" u="none" strike="noStrike" kern="1200" cap="none" spc="0" normalizeH="0" baseline="0" noProof="0" dirty="0">
                <a:ln>
                  <a:noFill/>
                </a:ln>
                <a:solidFill>
                  <a:srgbClr val="000000"/>
                </a:solidFill>
                <a:effectLst/>
                <a:uLnTx/>
                <a:uFillTx/>
                <a:latin typeface="system-ui"/>
                <a:ea typeface="+mj-ea"/>
                <a:cs typeface="+mj-cs"/>
              </a:rPr>
            </a:br>
            <a:br>
              <a:rPr kumimoji="0" lang="en-US" sz="4000" b="0" i="1" u="none" strike="noStrike" kern="1200" cap="none" spc="0" normalizeH="0" baseline="0" noProof="0" dirty="0">
                <a:ln>
                  <a:noFill/>
                </a:ln>
                <a:solidFill>
                  <a:srgbClr val="000000"/>
                </a:solidFill>
                <a:effectLst/>
                <a:uLnTx/>
                <a:uFillTx/>
                <a:latin typeface="system-ui"/>
                <a:ea typeface="+mj-ea"/>
                <a:cs typeface="+mj-cs"/>
              </a:rPr>
            </a:br>
            <a:r>
              <a:rPr kumimoji="0" lang="en-US" sz="4000" b="0" i="1" u="none" strike="noStrike" kern="1200" cap="none" spc="0" normalizeH="0" baseline="0" noProof="0" dirty="0">
                <a:ln>
                  <a:noFill/>
                </a:ln>
                <a:solidFill>
                  <a:srgbClr val="000000"/>
                </a:solidFill>
                <a:effectLst/>
                <a:uLnTx/>
                <a:uFillTx/>
                <a:latin typeface="system-ui"/>
                <a:ea typeface="+mj-ea"/>
                <a:cs typeface="+mj-cs"/>
              </a:rPr>
              <a:t>1 SAMUEL 22:1-4</a:t>
            </a:r>
            <a:endParaRPr lang="en-US" i="1" dirty="0"/>
          </a:p>
        </p:txBody>
      </p:sp>
    </p:spTree>
    <p:extLst>
      <p:ext uri="{BB962C8B-B14F-4D97-AF65-F5344CB8AC3E}">
        <p14:creationId xmlns:p14="http://schemas.microsoft.com/office/powerpoint/2010/main" val="5913604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FCDD23B-75C8-427B-BD08-53C8156CD7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group of people walking in a cave&#10;&#10;Description automatically generated">
            <a:extLst>
              <a:ext uri="{FF2B5EF4-FFF2-40B4-BE49-F238E27FC236}">
                <a16:creationId xmlns:a16="http://schemas.microsoft.com/office/drawing/2014/main" id="{82F6AF5F-3C78-4F30-FE74-1D2D939871D8}"/>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2485" r="7105" b="-1"/>
          <a:stretch/>
        </p:blipFill>
        <p:spPr>
          <a:xfrm>
            <a:off x="-1" y="190"/>
            <a:ext cx="7551175" cy="5291194"/>
          </a:xfrm>
          <a:prstGeom prst="rect">
            <a:avLst/>
          </a:prstGeom>
        </p:spPr>
      </p:pic>
      <p:sp>
        <p:nvSpPr>
          <p:cNvPr id="15" name="Rectangle 14">
            <a:extLst>
              <a:ext uri="{FF2B5EF4-FFF2-40B4-BE49-F238E27FC236}">
                <a16:creationId xmlns:a16="http://schemas.microsoft.com/office/drawing/2014/main" id="{AFFC87AC-C919-4FE5-BAC3-39509E001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 y="5282206"/>
            <a:ext cx="12192264" cy="1163844"/>
          </a:xfrm>
          <a:prstGeom prst="rect">
            <a:avLst/>
          </a:prstGeom>
          <a:gradFill>
            <a:gsLst>
              <a:gs pos="28000">
                <a:schemeClr val="accent1">
                  <a:lumMod val="75000"/>
                  <a:alpha val="11000"/>
                </a:schemeClr>
              </a:gs>
              <a:gs pos="100000">
                <a:srgbClr val="000000">
                  <a:alpha val="77000"/>
                </a:srgb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5282206"/>
            <a:ext cx="12191998" cy="1586485"/>
          </a:xfrm>
          <a:prstGeom prst="rect">
            <a:avLst/>
          </a:prstGeom>
          <a:gradFill>
            <a:gsLst>
              <a:gs pos="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EFBF19-21DF-D582-A117-D49EC236C79C}"/>
              </a:ext>
            </a:extLst>
          </p:cNvPr>
          <p:cNvSpPr>
            <a:spLocks noGrp="1"/>
          </p:cNvSpPr>
          <p:nvPr>
            <p:ph type="title"/>
          </p:nvPr>
        </p:nvSpPr>
        <p:spPr>
          <a:xfrm>
            <a:off x="699715" y="5635366"/>
            <a:ext cx="7091299" cy="898581"/>
          </a:xfrm>
        </p:spPr>
        <p:txBody>
          <a:bodyPr vert="horz" lIns="91440" tIns="45720" rIns="91440" bIns="45720" rtlCol="0" anchor="ctr">
            <a:normAutofit/>
          </a:bodyPr>
          <a:lstStyle/>
          <a:p>
            <a:r>
              <a:rPr lang="en-US" sz="3400" b="1" kern="1200">
                <a:solidFill>
                  <a:srgbClr val="FFFFFF"/>
                </a:solidFill>
                <a:latin typeface="+mj-lt"/>
                <a:ea typeface="+mj-ea"/>
                <a:cs typeface="+mj-cs"/>
              </a:rPr>
              <a:t>“THE CAVE DWELLERS” – MAX LUCADO</a:t>
            </a:r>
          </a:p>
        </p:txBody>
      </p:sp>
      <p:sp>
        <p:nvSpPr>
          <p:cNvPr id="19" name="Rectangle 18">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5282206"/>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A person holding a torch&#10;&#10;Description automatically generated">
            <a:extLst>
              <a:ext uri="{FF2B5EF4-FFF2-40B4-BE49-F238E27FC236}">
                <a16:creationId xmlns:a16="http://schemas.microsoft.com/office/drawing/2014/main" id="{68E849DE-A803-AB13-48F2-A1F4750F7724}"/>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26013" t="-1" r="24653" b="-1"/>
          <a:stretch/>
        </p:blipFill>
        <p:spPr>
          <a:xfrm>
            <a:off x="7551174" y="1"/>
            <a:ext cx="4640825" cy="5291384"/>
          </a:xfrm>
          <a:prstGeom prst="rect">
            <a:avLst/>
          </a:prstGeom>
        </p:spPr>
      </p:pic>
    </p:spTree>
    <p:extLst>
      <p:ext uri="{BB962C8B-B14F-4D97-AF65-F5344CB8AC3E}">
        <p14:creationId xmlns:p14="http://schemas.microsoft.com/office/powerpoint/2010/main" val="8812709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BCCDE9"/>
            </a:gs>
            <a:gs pos="23828">
              <a:srgbClr val="DEE6F4"/>
            </a:gs>
            <a:gs pos="0">
              <a:schemeClr val="accent1">
                <a:lumMod val="5000"/>
                <a:lumOff val="95000"/>
              </a:schemeClr>
            </a:gs>
            <a:gs pos="89000">
              <a:schemeClr val="accent4">
                <a:lumMod val="60000"/>
                <a:lumOff val="40000"/>
              </a:schemeClr>
            </a:gs>
            <a:gs pos="83000">
              <a:schemeClr val="accent2">
                <a:lumMod val="20000"/>
                <a:lumOff val="80000"/>
              </a:schemeClr>
            </a:gs>
            <a:gs pos="100000">
              <a:schemeClr val="accent2">
                <a:lumMod val="75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8FA4A-EC1F-47A2-1B20-AB60DA523FD6}"/>
              </a:ext>
            </a:extLst>
          </p:cNvPr>
          <p:cNvSpPr>
            <a:spLocks noGrp="1"/>
          </p:cNvSpPr>
          <p:nvPr>
            <p:ph type="title"/>
          </p:nvPr>
        </p:nvSpPr>
        <p:spPr>
          <a:xfrm>
            <a:off x="838200" y="365125"/>
            <a:ext cx="10515600" cy="5858254"/>
          </a:xfrm>
        </p:spPr>
        <p:txBody>
          <a:bodyPr>
            <a:normAutofit/>
          </a:bodyPr>
          <a:lstStyle/>
          <a:p>
            <a:pPr marL="0" marR="0" algn="ctr">
              <a:lnSpc>
                <a:spcPct val="107000"/>
              </a:lnSpc>
              <a:spcBef>
                <a:spcPts val="0"/>
              </a:spcBef>
              <a:spcAft>
                <a:spcPts val="0"/>
              </a:spcAft>
            </a:pPr>
            <a:r>
              <a:rPr lang="en-US" sz="4400" b="1" i="1" kern="100" dirty="0">
                <a:effectLst/>
                <a:latin typeface="Times New Roman" panose="02020603050405020304" pitchFamily="18" charset="0"/>
                <a:ea typeface="Calibri" panose="020F0502020204030204" pitchFamily="34" charset="0"/>
                <a:cs typeface="Times New Roman" panose="02020603050405020304" pitchFamily="18" charset="0"/>
              </a:rPr>
              <a:t>“Hear my cry, O God; listen to my prayer.</a:t>
            </a:r>
            <a:br>
              <a:rPr lang="en-US" sz="3600" kern="100" dirty="0">
                <a:effectLst/>
                <a:latin typeface="Calibri" panose="020F0502020204030204" pitchFamily="34" charset="0"/>
                <a:ea typeface="Calibri" panose="020F0502020204030204" pitchFamily="34" charset="0"/>
                <a:cs typeface="Times New Roman" panose="02020603050405020304" pitchFamily="18" charset="0"/>
              </a:rPr>
            </a:br>
            <a:r>
              <a:rPr lang="en-US" sz="4400" b="1" i="1" kern="100" baseline="30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i="1" kern="100" dirty="0">
                <a:effectLst/>
                <a:latin typeface="Times New Roman" panose="02020603050405020304" pitchFamily="18" charset="0"/>
                <a:ea typeface="Calibri" panose="020F0502020204030204" pitchFamily="34" charset="0"/>
                <a:cs typeface="Times New Roman" panose="02020603050405020304" pitchFamily="18" charset="0"/>
              </a:rPr>
              <a:t>From the ends of the earth I call to you, I call as my heart grows faint;</a:t>
            </a:r>
            <a:br>
              <a:rPr lang="en-US" sz="4400" b="1" i="1" kern="100" dirty="0">
                <a:effectLst/>
                <a:latin typeface="Times New Roman" panose="02020603050405020304" pitchFamily="18" charset="0"/>
                <a:ea typeface="Calibri" panose="020F0502020204030204" pitchFamily="34" charset="0"/>
                <a:cs typeface="Times New Roman" panose="02020603050405020304" pitchFamily="18" charset="0"/>
              </a:rPr>
            </a:br>
            <a:r>
              <a:rPr lang="en-US" sz="4400" b="1" i="1" kern="100" dirty="0">
                <a:effectLst/>
                <a:latin typeface="Times New Roman" panose="02020603050405020304" pitchFamily="18" charset="0"/>
                <a:ea typeface="Calibri" panose="020F0502020204030204" pitchFamily="34" charset="0"/>
                <a:cs typeface="Times New Roman" panose="02020603050405020304" pitchFamily="18" charset="0"/>
              </a:rPr>
              <a:t>    lead me to the rock that is higher than I.”</a:t>
            </a:r>
            <a:br>
              <a:rPr lang="en-US" sz="3600" kern="100" dirty="0">
                <a:effectLst/>
                <a:latin typeface="Calibri" panose="020F0502020204030204" pitchFamily="34" charset="0"/>
                <a:ea typeface="Calibri" panose="020F0502020204030204" pitchFamily="34" charset="0"/>
                <a:cs typeface="Times New Roman" panose="02020603050405020304" pitchFamily="18" charset="0"/>
              </a:rPr>
            </a:br>
            <a:r>
              <a:rPr lang="en-US" sz="4400" b="1" i="1" kern="100" dirty="0">
                <a:effectLst/>
                <a:latin typeface="Times New Roman" panose="02020603050405020304" pitchFamily="18" charset="0"/>
                <a:ea typeface="Calibri" panose="020F0502020204030204" pitchFamily="34" charset="0"/>
                <a:cs typeface="Times New Roman" panose="02020603050405020304" pitchFamily="18" charset="0"/>
              </a:rPr>
              <a:t> </a:t>
            </a:r>
            <a:br>
              <a:rPr lang="en-US" sz="3600" kern="100" dirty="0">
                <a:effectLst/>
                <a:latin typeface="Calibri" panose="020F0502020204030204" pitchFamily="34" charset="0"/>
                <a:ea typeface="Calibri" panose="020F0502020204030204" pitchFamily="34" charset="0"/>
                <a:cs typeface="Times New Roman" panose="02020603050405020304" pitchFamily="18" charset="0"/>
              </a:rPr>
            </a:br>
            <a:r>
              <a:rPr lang="en-US" sz="4400" b="1" i="1" kern="100" dirty="0">
                <a:effectLst/>
                <a:latin typeface="Times New Roman" panose="02020603050405020304" pitchFamily="18" charset="0"/>
                <a:ea typeface="Calibri" panose="020F0502020204030204" pitchFamily="34" charset="0"/>
                <a:cs typeface="Times New Roman" panose="02020603050405020304" pitchFamily="18" charset="0"/>
              </a:rPr>
              <a:t>Psalm 61:1-2</a:t>
            </a:r>
            <a:br>
              <a:rPr lang="en-US" sz="3600" kern="1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Tree>
    <p:extLst>
      <p:ext uri="{BB962C8B-B14F-4D97-AF65-F5344CB8AC3E}">
        <p14:creationId xmlns:p14="http://schemas.microsoft.com/office/powerpoint/2010/main" val="30219520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6FA7F-C017-1D9A-9483-2E5E266ECE51}"/>
              </a:ext>
            </a:extLst>
          </p:cNvPr>
          <p:cNvSpPr>
            <a:spLocks noGrp="1"/>
          </p:cNvSpPr>
          <p:nvPr>
            <p:ph type="title"/>
          </p:nvPr>
        </p:nvSpPr>
        <p:spPr>
          <a:solidFill>
            <a:schemeClr val="tx1">
              <a:lumMod val="65000"/>
              <a:lumOff val="35000"/>
            </a:schemeClr>
          </a:solidFill>
        </p:spPr>
        <p:txBody>
          <a:bodyPr>
            <a:normAutofit/>
          </a:bodyPr>
          <a:lstStyle/>
          <a:p>
            <a:pPr algn="ctr"/>
            <a:r>
              <a:rPr lang="en-US" sz="4800" b="1" u="sng" dirty="0">
                <a:solidFill>
                  <a:schemeClr val="bg1"/>
                </a:solidFill>
              </a:rPr>
              <a:t>I. THE REALITIES OF THE CAVES</a:t>
            </a:r>
          </a:p>
        </p:txBody>
      </p:sp>
      <p:sp>
        <p:nvSpPr>
          <p:cNvPr id="3" name="Text Placeholder 2">
            <a:extLst>
              <a:ext uri="{FF2B5EF4-FFF2-40B4-BE49-F238E27FC236}">
                <a16:creationId xmlns:a16="http://schemas.microsoft.com/office/drawing/2014/main" id="{C56F623F-511D-7891-EAEF-10C970CFCAC7}"/>
              </a:ext>
            </a:extLst>
          </p:cNvPr>
          <p:cNvSpPr>
            <a:spLocks noGrp="1"/>
          </p:cNvSpPr>
          <p:nvPr>
            <p:ph type="body" idx="1"/>
          </p:nvPr>
        </p:nvSpPr>
        <p:spPr>
          <a:solidFill>
            <a:schemeClr val="accent4">
              <a:lumMod val="40000"/>
              <a:lumOff val="60000"/>
            </a:schemeClr>
          </a:solidFill>
        </p:spPr>
        <p:txBody>
          <a:bodyPr>
            <a:normAutofit/>
          </a:bodyPr>
          <a:lstStyle/>
          <a:p>
            <a:pPr algn="ctr"/>
            <a:r>
              <a:rPr lang="en-US" sz="3200" dirty="0"/>
              <a:t>FEAR      DEPRESSION</a:t>
            </a:r>
          </a:p>
        </p:txBody>
      </p:sp>
      <p:sp>
        <p:nvSpPr>
          <p:cNvPr id="4" name="Content Placeholder 3">
            <a:extLst>
              <a:ext uri="{FF2B5EF4-FFF2-40B4-BE49-F238E27FC236}">
                <a16:creationId xmlns:a16="http://schemas.microsoft.com/office/drawing/2014/main" id="{02739DB8-A4FC-DFB4-2909-3D47AE31AD2A}"/>
              </a:ext>
            </a:extLst>
          </p:cNvPr>
          <p:cNvSpPr>
            <a:spLocks noGrp="1"/>
          </p:cNvSpPr>
          <p:nvPr>
            <p:ph sz="half" idx="2"/>
          </p:nvPr>
        </p:nvSpPr>
        <p:spPr>
          <a:xfrm>
            <a:off x="839788" y="2505075"/>
            <a:ext cx="5256212" cy="3684588"/>
          </a:xfrm>
          <a:solidFill>
            <a:schemeClr val="accent3">
              <a:lumMod val="60000"/>
              <a:lumOff val="40000"/>
            </a:schemeClr>
          </a:solidFill>
          <a:ln w="12700">
            <a:solidFill>
              <a:schemeClr val="tx1"/>
            </a:solidFill>
          </a:ln>
        </p:spPr>
        <p:txBody>
          <a:bodyPr/>
          <a:lstStyle/>
          <a:p>
            <a:pPr marL="0" marR="0" indent="0" algn="ctr">
              <a:lnSpc>
                <a:spcPct val="107000"/>
              </a:lnSpc>
              <a:spcBef>
                <a:spcPts val="0"/>
              </a:spcBef>
              <a:spcAft>
                <a:spcPts val="0"/>
              </a:spcAft>
              <a:buNone/>
            </a:pPr>
            <a:endParaRPr lang="en-US" sz="2800" b="1" i="1"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sz="2800" b="1" i="1" kern="100" dirty="0">
                <a:effectLst/>
                <a:latin typeface="Times New Roman" panose="02020603050405020304" pitchFamily="18" charset="0"/>
                <a:ea typeface="Calibri" panose="020F0502020204030204" pitchFamily="34" charset="0"/>
                <a:cs typeface="Times New Roman" panose="02020603050405020304" pitchFamily="18" charset="0"/>
              </a:rPr>
              <a:t>“I have told you these things, so that in me you may have peace. In this world you will have trouble. But take heart! I have overcome the world.”</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ctr">
              <a:buNone/>
            </a:pPr>
            <a:r>
              <a:rPr lang="en-US" sz="2800" b="1" i="1" dirty="0">
                <a:effectLst/>
                <a:latin typeface="Times New Roman" panose="02020603050405020304" pitchFamily="18" charset="0"/>
                <a:ea typeface="Calibri" panose="020F0502020204030204" pitchFamily="34" charset="0"/>
              </a:rPr>
              <a:t>John 16:33</a:t>
            </a:r>
            <a:endParaRPr lang="en-US" dirty="0"/>
          </a:p>
        </p:txBody>
      </p:sp>
      <p:sp>
        <p:nvSpPr>
          <p:cNvPr id="5" name="Text Placeholder 4">
            <a:extLst>
              <a:ext uri="{FF2B5EF4-FFF2-40B4-BE49-F238E27FC236}">
                <a16:creationId xmlns:a16="http://schemas.microsoft.com/office/drawing/2014/main" id="{ABA17A23-8BFE-4692-6DA9-ADEB4D7163D3}"/>
              </a:ext>
            </a:extLst>
          </p:cNvPr>
          <p:cNvSpPr>
            <a:spLocks noGrp="1"/>
          </p:cNvSpPr>
          <p:nvPr>
            <p:ph type="body" sz="quarter" idx="3"/>
          </p:nvPr>
        </p:nvSpPr>
        <p:spPr>
          <a:xfrm>
            <a:off x="5997575" y="1681163"/>
            <a:ext cx="5357813" cy="823912"/>
          </a:xfrm>
          <a:solidFill>
            <a:schemeClr val="accent4">
              <a:lumMod val="40000"/>
              <a:lumOff val="60000"/>
            </a:schemeClr>
          </a:solidFill>
        </p:spPr>
        <p:txBody>
          <a:bodyPr>
            <a:normAutofit/>
          </a:bodyPr>
          <a:lstStyle/>
          <a:p>
            <a:pPr algn="ctr"/>
            <a:r>
              <a:rPr lang="en-US" sz="3200" dirty="0"/>
              <a:t>   LONELINESS   ADDICTION</a:t>
            </a:r>
          </a:p>
        </p:txBody>
      </p:sp>
      <p:sp>
        <p:nvSpPr>
          <p:cNvPr id="6" name="Content Placeholder 5">
            <a:extLst>
              <a:ext uri="{FF2B5EF4-FFF2-40B4-BE49-F238E27FC236}">
                <a16:creationId xmlns:a16="http://schemas.microsoft.com/office/drawing/2014/main" id="{18E9A720-857E-1750-9E08-66C07067DD94}"/>
              </a:ext>
            </a:extLst>
          </p:cNvPr>
          <p:cNvSpPr>
            <a:spLocks noGrp="1"/>
          </p:cNvSpPr>
          <p:nvPr>
            <p:ph sz="quarter" idx="4"/>
          </p:nvPr>
        </p:nvSpPr>
        <p:spPr>
          <a:xfrm>
            <a:off x="6096000" y="2505075"/>
            <a:ext cx="5259388" cy="3684588"/>
          </a:xfrm>
          <a:solidFill>
            <a:schemeClr val="bg2">
              <a:lumMod val="90000"/>
            </a:schemeClr>
          </a:solidFill>
          <a:ln w="12700">
            <a:solidFill>
              <a:schemeClr val="tx1"/>
            </a:solidFill>
          </a:ln>
        </p:spPr>
        <p:txBody>
          <a:bodyPr/>
          <a:lstStyle/>
          <a:p>
            <a:pPr marL="0" marR="0" indent="0" algn="ctr">
              <a:lnSpc>
                <a:spcPct val="107000"/>
              </a:lnSpc>
              <a:spcBef>
                <a:spcPts val="0"/>
              </a:spcBef>
              <a:spcAft>
                <a:spcPts val="0"/>
              </a:spcAft>
              <a:buNone/>
            </a:pPr>
            <a:endParaRPr lang="en-US" sz="2800" b="1" i="1"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endParaRPr lang="en-US" sz="2800" b="1" i="1"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sz="2800" b="1" i="1" kern="100" dirty="0">
                <a:effectLst/>
                <a:latin typeface="Times New Roman" panose="02020603050405020304" pitchFamily="18" charset="0"/>
                <a:ea typeface="Calibri" panose="020F0502020204030204" pitchFamily="34" charset="0"/>
                <a:cs typeface="Times New Roman" panose="02020603050405020304" pitchFamily="18" charset="0"/>
              </a:rPr>
              <a:t>“Mortals, born of woman, are of few days and full of trouble.”</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endParaRPr lang="en-US" sz="2800" b="1" i="1"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sz="2800" b="1" i="1" kern="100" dirty="0">
                <a:effectLst/>
                <a:latin typeface="Times New Roman" panose="02020603050405020304" pitchFamily="18" charset="0"/>
                <a:ea typeface="Calibri" panose="020F0502020204030204" pitchFamily="34" charset="0"/>
                <a:cs typeface="Times New Roman" panose="02020603050405020304" pitchFamily="18" charset="0"/>
              </a:rPr>
              <a:t>Job 14:1</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18583004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C3810-C845-F7DF-8DD6-BCEE688F701B}"/>
              </a:ext>
            </a:extLst>
          </p:cNvPr>
          <p:cNvSpPr>
            <a:spLocks noGrp="1"/>
          </p:cNvSpPr>
          <p:nvPr>
            <p:ph type="title"/>
          </p:nvPr>
        </p:nvSpPr>
        <p:spPr>
          <a:solidFill>
            <a:schemeClr val="tx1">
              <a:lumMod val="50000"/>
              <a:lumOff val="50000"/>
            </a:schemeClr>
          </a:solidFill>
        </p:spPr>
        <p:txBody>
          <a:bodyPr/>
          <a:lstStyle/>
          <a:p>
            <a:pPr algn="ctr"/>
            <a:r>
              <a:rPr lang="en-US" b="1" u="sng" dirty="0">
                <a:solidFill>
                  <a:schemeClr val="bg1"/>
                </a:solidFill>
              </a:rPr>
              <a:t>I. THE REALITIES OF THE CAVE</a:t>
            </a:r>
            <a:br>
              <a:rPr lang="en-US" b="1" dirty="0"/>
            </a:br>
            <a:r>
              <a:rPr lang="en-US" b="1" dirty="0"/>
              <a:t>A) THE REALITY OF SUFFERING</a:t>
            </a:r>
          </a:p>
        </p:txBody>
      </p:sp>
      <p:pic>
        <p:nvPicPr>
          <p:cNvPr id="7" name="Content Placeholder 6" descr="A person sitting on a couch&#10;&#10;Description automatically generated">
            <a:extLst>
              <a:ext uri="{FF2B5EF4-FFF2-40B4-BE49-F238E27FC236}">
                <a16:creationId xmlns:a16="http://schemas.microsoft.com/office/drawing/2014/main" id="{0D72794D-FBF2-1AEC-E490-A7272B82D4FA}"/>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77518" y="2351314"/>
            <a:ext cx="5430960" cy="3614057"/>
          </a:xfrm>
        </p:spPr>
      </p:pic>
      <p:sp>
        <p:nvSpPr>
          <p:cNvPr id="5" name="Content Placeholder 4">
            <a:extLst>
              <a:ext uri="{FF2B5EF4-FFF2-40B4-BE49-F238E27FC236}">
                <a16:creationId xmlns:a16="http://schemas.microsoft.com/office/drawing/2014/main" id="{0B164BC1-8353-92F4-B811-74746F43EB64}"/>
              </a:ext>
            </a:extLst>
          </p:cNvPr>
          <p:cNvSpPr>
            <a:spLocks noGrp="1"/>
          </p:cNvSpPr>
          <p:nvPr>
            <p:ph sz="half" idx="2"/>
          </p:nvPr>
        </p:nvSpPr>
        <p:spPr>
          <a:solidFill>
            <a:schemeClr val="bg2">
              <a:lumMod val="90000"/>
            </a:schemeClr>
          </a:solidFill>
          <a:ln w="38100">
            <a:solidFill>
              <a:schemeClr val="tx1"/>
            </a:solidFill>
          </a:ln>
        </p:spPr>
        <p:txBody>
          <a:bodyPr/>
          <a:lstStyle/>
          <a:p>
            <a:pPr marL="0" marR="0" indent="0" algn="ctr">
              <a:lnSpc>
                <a:spcPct val="107000"/>
              </a:lnSpc>
              <a:spcBef>
                <a:spcPts val="0"/>
              </a:spcBef>
              <a:spcAft>
                <a:spcPts val="0"/>
              </a:spcAft>
              <a:buNone/>
            </a:pPr>
            <a:endParaRPr lang="en-US" sz="2800" b="1" i="1"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sz="2800" b="1" i="1" kern="100" dirty="0">
                <a:effectLst/>
                <a:latin typeface="Times New Roman" panose="02020603050405020304" pitchFamily="18" charset="0"/>
                <a:ea typeface="Calibri" panose="020F0502020204030204" pitchFamily="34" charset="0"/>
                <a:cs typeface="Times New Roman" panose="02020603050405020304" pitchFamily="18" charset="0"/>
              </a:rPr>
              <a:t>“No discipline seems pleasant at the time, but painful. Later, however, it produces a harvest of righteousness and peace for those who have been trained by it.”</a:t>
            </a:r>
          </a:p>
          <a:p>
            <a:pPr marL="0" marR="0" indent="0" algn="ctr">
              <a:lnSpc>
                <a:spcPct val="107000"/>
              </a:lnSpc>
              <a:spcBef>
                <a:spcPts val="0"/>
              </a:spcBef>
              <a:spcAft>
                <a:spcPts val="0"/>
              </a:spcAft>
              <a:buNone/>
            </a:pPr>
            <a:endParaRPr lang="en-US" b="1" i="1" kern="100" dirty="0">
              <a:latin typeface="Times New Roman" panose="02020603050405020304" pitchFamily="18"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b="1" i="1" kern="100" dirty="0">
                <a:latin typeface="Times New Roman" panose="02020603050405020304" pitchFamily="18" charset="0"/>
                <a:ea typeface="Calibri" panose="020F0502020204030204" pitchFamily="34" charset="0"/>
                <a:cs typeface="Times New Roman" panose="02020603050405020304" pitchFamily="18" charset="0"/>
              </a:rPr>
              <a:t>Hebrews 5:12</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672094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EF757-110C-D35C-3651-956E9753BD7B}"/>
              </a:ext>
            </a:extLst>
          </p:cNvPr>
          <p:cNvSpPr>
            <a:spLocks noGrp="1"/>
          </p:cNvSpPr>
          <p:nvPr>
            <p:ph type="title"/>
          </p:nvPr>
        </p:nvSpPr>
        <p:spPr>
          <a:solidFill>
            <a:schemeClr val="tx1">
              <a:lumMod val="50000"/>
              <a:lumOff val="50000"/>
            </a:schemeClr>
          </a:solidFill>
        </p:spPr>
        <p:txBody>
          <a:bodyPr/>
          <a:lstStyle/>
          <a:p>
            <a:pPr algn="ctr"/>
            <a:r>
              <a:rPr lang="en-US" b="1" u="sng" dirty="0">
                <a:solidFill>
                  <a:schemeClr val="bg1"/>
                </a:solidFill>
              </a:rPr>
              <a:t>I. THE REALITIES OF THE CAVES</a:t>
            </a:r>
          </a:p>
        </p:txBody>
      </p:sp>
      <p:sp>
        <p:nvSpPr>
          <p:cNvPr id="3" name="Text Placeholder 2">
            <a:extLst>
              <a:ext uri="{FF2B5EF4-FFF2-40B4-BE49-F238E27FC236}">
                <a16:creationId xmlns:a16="http://schemas.microsoft.com/office/drawing/2014/main" id="{EECE0646-145B-4B31-5A86-59EE58EEE42A}"/>
              </a:ext>
            </a:extLst>
          </p:cNvPr>
          <p:cNvSpPr>
            <a:spLocks noGrp="1"/>
          </p:cNvSpPr>
          <p:nvPr>
            <p:ph type="body" idx="1"/>
          </p:nvPr>
        </p:nvSpPr>
        <p:spPr>
          <a:xfrm>
            <a:off x="839788" y="1743984"/>
            <a:ext cx="5157787" cy="936514"/>
          </a:xfrm>
          <a:solidFill>
            <a:schemeClr val="accent4">
              <a:lumMod val="20000"/>
              <a:lumOff val="80000"/>
            </a:schemeClr>
          </a:solidFill>
        </p:spPr>
        <p:txBody>
          <a:bodyPr>
            <a:normAutofit fontScale="92500" lnSpcReduction="20000"/>
          </a:bodyPr>
          <a:lstStyle/>
          <a:p>
            <a:pPr algn="ctr"/>
            <a:r>
              <a:rPr lang="en-US" sz="3200" dirty="0"/>
              <a:t>B) THE REALITY OF SEPARATION</a:t>
            </a:r>
          </a:p>
        </p:txBody>
      </p:sp>
      <p:pic>
        <p:nvPicPr>
          <p:cNvPr id="8" name="Content Placeholder 7" descr="Torn rope">
            <a:extLst>
              <a:ext uri="{FF2B5EF4-FFF2-40B4-BE49-F238E27FC236}">
                <a16:creationId xmlns:a16="http://schemas.microsoft.com/office/drawing/2014/main" id="{49D01396-B569-D95C-AE31-D8C611B0E86E}"/>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39788" y="2830402"/>
            <a:ext cx="5157787" cy="3440334"/>
          </a:xfrm>
        </p:spPr>
      </p:pic>
      <p:sp>
        <p:nvSpPr>
          <p:cNvPr id="5" name="Text Placeholder 4">
            <a:extLst>
              <a:ext uri="{FF2B5EF4-FFF2-40B4-BE49-F238E27FC236}">
                <a16:creationId xmlns:a16="http://schemas.microsoft.com/office/drawing/2014/main" id="{577B31CA-F47D-B7C3-6317-ED67E080702C}"/>
              </a:ext>
            </a:extLst>
          </p:cNvPr>
          <p:cNvSpPr>
            <a:spLocks noGrp="1"/>
          </p:cNvSpPr>
          <p:nvPr>
            <p:ph type="body" sz="quarter" idx="3"/>
          </p:nvPr>
        </p:nvSpPr>
        <p:spPr>
          <a:xfrm>
            <a:off x="6169024" y="1743985"/>
            <a:ext cx="5183188" cy="936514"/>
          </a:xfrm>
          <a:solidFill>
            <a:schemeClr val="accent4">
              <a:lumMod val="20000"/>
              <a:lumOff val="80000"/>
            </a:schemeClr>
          </a:solidFill>
        </p:spPr>
        <p:txBody>
          <a:bodyPr>
            <a:normAutofit fontScale="92500" lnSpcReduction="20000"/>
          </a:bodyPr>
          <a:lstStyle/>
          <a:p>
            <a:pPr algn="ctr"/>
            <a:r>
              <a:rPr lang="en-US" sz="3200" dirty="0"/>
              <a:t>C) THE REALITY OF </a:t>
            </a:r>
          </a:p>
          <a:p>
            <a:pPr algn="ctr"/>
            <a:r>
              <a:rPr lang="en-US" sz="3200" dirty="0"/>
              <a:t>SORROW</a:t>
            </a:r>
          </a:p>
        </p:txBody>
      </p:sp>
      <p:pic>
        <p:nvPicPr>
          <p:cNvPr id="10" name="Content Placeholder 9" descr="Stibnite crystals">
            <a:extLst>
              <a:ext uri="{FF2B5EF4-FFF2-40B4-BE49-F238E27FC236}">
                <a16:creationId xmlns:a16="http://schemas.microsoft.com/office/drawing/2014/main" id="{33016301-1DE4-ED54-6A06-2C3EEC9C9487}"/>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rcRect/>
          <a:stretch/>
        </p:blipFill>
        <p:spPr>
          <a:xfrm>
            <a:off x="6194427" y="2832784"/>
            <a:ext cx="5183188" cy="3454564"/>
          </a:xfrm>
        </p:spPr>
      </p:pic>
    </p:spTree>
    <p:extLst>
      <p:ext uri="{BB962C8B-B14F-4D97-AF65-F5344CB8AC3E}">
        <p14:creationId xmlns:p14="http://schemas.microsoft.com/office/powerpoint/2010/main" val="25284490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D33B7-4619-27BA-C042-A9770D01C4DC}"/>
              </a:ext>
            </a:extLst>
          </p:cNvPr>
          <p:cNvSpPr>
            <a:spLocks noGrp="1"/>
          </p:cNvSpPr>
          <p:nvPr>
            <p:ph type="title"/>
          </p:nvPr>
        </p:nvSpPr>
        <p:spPr>
          <a:solidFill>
            <a:schemeClr val="tx2">
              <a:lumMod val="40000"/>
              <a:lumOff val="60000"/>
            </a:schemeClr>
          </a:solidFill>
        </p:spPr>
        <p:txBody>
          <a:bodyPr>
            <a:normAutofit/>
          </a:bodyPr>
          <a:lstStyle/>
          <a:p>
            <a:pPr algn="ctr"/>
            <a:r>
              <a:rPr lang="en-US" sz="4800" b="1" u="sng" dirty="0"/>
              <a:t>II. THE REVELATIONS OF THE CAVE</a:t>
            </a:r>
          </a:p>
        </p:txBody>
      </p:sp>
      <p:sp>
        <p:nvSpPr>
          <p:cNvPr id="3" name="Text Placeholder 2">
            <a:extLst>
              <a:ext uri="{FF2B5EF4-FFF2-40B4-BE49-F238E27FC236}">
                <a16:creationId xmlns:a16="http://schemas.microsoft.com/office/drawing/2014/main" id="{E28C4B8D-58F6-26C9-A7A2-F7587474D8B2}"/>
              </a:ext>
            </a:extLst>
          </p:cNvPr>
          <p:cNvSpPr>
            <a:spLocks noGrp="1"/>
          </p:cNvSpPr>
          <p:nvPr>
            <p:ph type="body" idx="1"/>
          </p:nvPr>
        </p:nvSpPr>
        <p:spPr>
          <a:solidFill>
            <a:schemeClr val="accent1">
              <a:lumMod val="20000"/>
              <a:lumOff val="80000"/>
            </a:schemeClr>
          </a:solidFill>
        </p:spPr>
        <p:txBody>
          <a:bodyPr>
            <a:normAutofit/>
          </a:bodyPr>
          <a:lstStyle/>
          <a:p>
            <a:pPr algn="ctr"/>
            <a:r>
              <a:rPr lang="en-US" sz="3600" dirty="0"/>
              <a:t>DESTINY     PURPOSE</a:t>
            </a:r>
          </a:p>
        </p:txBody>
      </p:sp>
      <p:sp>
        <p:nvSpPr>
          <p:cNvPr id="4" name="Content Placeholder 3">
            <a:extLst>
              <a:ext uri="{FF2B5EF4-FFF2-40B4-BE49-F238E27FC236}">
                <a16:creationId xmlns:a16="http://schemas.microsoft.com/office/drawing/2014/main" id="{26E27714-87CD-4701-7B14-37D83C12125C}"/>
              </a:ext>
            </a:extLst>
          </p:cNvPr>
          <p:cNvSpPr>
            <a:spLocks noGrp="1"/>
          </p:cNvSpPr>
          <p:nvPr>
            <p:ph sz="half" idx="2"/>
          </p:nvPr>
        </p:nvSpPr>
        <p:spPr>
          <a:solidFill>
            <a:schemeClr val="tx2">
              <a:lumMod val="60000"/>
              <a:lumOff val="40000"/>
            </a:schemeClr>
          </a:solidFill>
        </p:spPr>
        <p:txBody>
          <a:bodyPr>
            <a:normAutofit/>
          </a:bodyPr>
          <a:lstStyle/>
          <a:p>
            <a:pPr marL="0" indent="0" algn="ctr">
              <a:buNone/>
            </a:pPr>
            <a:endParaRPr lang="en-US" sz="4000" dirty="0"/>
          </a:p>
          <a:p>
            <a:pPr marL="0" indent="0" algn="ctr">
              <a:buNone/>
            </a:pPr>
            <a:endParaRPr lang="en-US" sz="4000" dirty="0"/>
          </a:p>
          <a:p>
            <a:pPr marL="0" indent="0" algn="ctr">
              <a:buNone/>
            </a:pPr>
            <a:r>
              <a:rPr lang="en-US" sz="4000" dirty="0"/>
              <a:t>A) THE REVELATION OF HIS CALL</a:t>
            </a:r>
          </a:p>
        </p:txBody>
      </p:sp>
      <p:sp>
        <p:nvSpPr>
          <p:cNvPr id="5" name="Text Placeholder 4">
            <a:extLst>
              <a:ext uri="{FF2B5EF4-FFF2-40B4-BE49-F238E27FC236}">
                <a16:creationId xmlns:a16="http://schemas.microsoft.com/office/drawing/2014/main" id="{844FB962-475F-5697-E19D-4E4E330F09F3}"/>
              </a:ext>
            </a:extLst>
          </p:cNvPr>
          <p:cNvSpPr>
            <a:spLocks noGrp="1"/>
          </p:cNvSpPr>
          <p:nvPr>
            <p:ph type="body" sz="quarter" idx="3"/>
          </p:nvPr>
        </p:nvSpPr>
        <p:spPr>
          <a:solidFill>
            <a:schemeClr val="accent1">
              <a:lumMod val="20000"/>
              <a:lumOff val="80000"/>
            </a:schemeClr>
          </a:solidFill>
        </p:spPr>
        <p:txBody>
          <a:bodyPr>
            <a:normAutofit/>
          </a:bodyPr>
          <a:lstStyle/>
          <a:p>
            <a:pPr algn="ctr"/>
            <a:r>
              <a:rPr lang="en-US" sz="3600" dirty="0"/>
              <a:t>POWER     STRENGTH</a:t>
            </a:r>
          </a:p>
        </p:txBody>
      </p:sp>
      <p:pic>
        <p:nvPicPr>
          <p:cNvPr id="8" name="Content Placeholder 7" descr="Paper chain people and their shadows">
            <a:extLst>
              <a:ext uri="{FF2B5EF4-FFF2-40B4-BE49-F238E27FC236}">
                <a16:creationId xmlns:a16="http://schemas.microsoft.com/office/drawing/2014/main" id="{AF06BAFB-3898-0645-768D-8FA675F1128B}"/>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6172200" y="2505075"/>
            <a:ext cx="5183188" cy="3684588"/>
          </a:xfrm>
        </p:spPr>
      </p:pic>
    </p:spTree>
    <p:extLst>
      <p:ext uri="{BB962C8B-B14F-4D97-AF65-F5344CB8AC3E}">
        <p14:creationId xmlns:p14="http://schemas.microsoft.com/office/powerpoint/2010/main" val="23352346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TotalTime>
  <Words>440</Words>
  <Application>Microsoft Office PowerPoint</Application>
  <PresentationFormat>Widescreen</PresentationFormat>
  <Paragraphs>63</Paragraphs>
  <Slides>14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Calibri Light</vt:lpstr>
      <vt:lpstr>system-ui</vt:lpstr>
      <vt:lpstr>Times New Roman</vt:lpstr>
      <vt:lpstr>Office Theme</vt:lpstr>
      <vt:lpstr>VICTORY OUT OF YOUR CAVE</vt:lpstr>
      <vt:lpstr>“David left Gath and escaped to the cave of Adullam. When his brothers and his father’s household heard about it, they went down to him there. All those who were in distress or in debt or discontented gathered around him, and he became their commander. About four hundred men were with him. </vt:lpstr>
      <vt:lpstr>“From there David went to Mizpah in Moab and said to the king of Moab, “Would you let my father and mother come and stay with you until I learn what God will do for me?”   So he left them with the king of Moab, and they stayed with him as long as David was in the stronghold.  1 SAMUEL 22:1-4</vt:lpstr>
      <vt:lpstr>“THE CAVE DWELLERS” – MAX LUCADO</vt:lpstr>
      <vt:lpstr>“Hear my cry, O God; listen to my prayer.  From the ends of the earth I call to you, I call as my heart grows faint;     lead me to the rock that is higher than I.”   Psalm 61:1-2 </vt:lpstr>
      <vt:lpstr>I. THE REALITIES OF THE CAVES</vt:lpstr>
      <vt:lpstr>I. THE REALITIES OF THE CAVE A) THE REALITY OF SUFFERING</vt:lpstr>
      <vt:lpstr>I. THE REALITIES OF THE CAVES</vt:lpstr>
      <vt:lpstr>II. THE REVELATIONS OF THE CAVE</vt:lpstr>
      <vt:lpstr>II. THE REVELATIONS OF THE CAVE</vt:lpstr>
      <vt:lpstr>III. THE REFRESHMENTS OF THE CAVE</vt:lpstr>
      <vt:lpstr>III. THE REFRESHMENTS OF THE CAVE</vt:lpstr>
      <vt:lpstr>III. THE REFRESHMENTS OF THE CAVE</vt:lpstr>
      <vt:lpstr>ARE YOUR CAVE EXPERIENCES BLESSINGS OR BURDENS?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VICTORY OUT OF YOUR CAVES</dc:title>
  <dc:creator>Miriam Lalonde</dc:creator>
  <cp:lastModifiedBy>Miriam Lalonde</cp:lastModifiedBy>
  <cp:revision>4</cp:revision>
  <dcterms:created xsi:type="dcterms:W3CDTF">2023-08-09T23:24:22Z</dcterms:created>
  <dcterms:modified xsi:type="dcterms:W3CDTF">2023-08-10T02:12:08Z</dcterms:modified>
</cp:coreProperties>
</file>