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48E4EF-F4D3-42F9-A32D-3942A030FD0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2BB3470-A391-4120-BB0C-7ECC3C9457C5}">
      <dgm:prSet custT="1"/>
      <dgm:spPr/>
      <dgm:t>
        <a:bodyPr/>
        <a:lstStyle/>
        <a:p>
          <a:r>
            <a:rPr lang="en-US" sz="3600" dirty="0">
              <a:solidFill>
                <a:schemeClr val="tx1"/>
              </a:solidFill>
            </a:rPr>
            <a:t>Doctrine is a set of beliefs or principles held and taught by the Church. </a:t>
          </a:r>
        </a:p>
      </dgm:t>
    </dgm:pt>
    <dgm:pt modelId="{CFA1AEAC-5ACB-4C37-94DF-08AD965B8E57}" type="parTrans" cxnId="{06448E97-D0CA-44B9-83AF-A95C75FA7659}">
      <dgm:prSet/>
      <dgm:spPr/>
      <dgm:t>
        <a:bodyPr/>
        <a:lstStyle/>
        <a:p>
          <a:endParaRPr lang="en-US"/>
        </a:p>
      </dgm:t>
    </dgm:pt>
    <dgm:pt modelId="{F5E8C410-3ACC-485D-AE71-F30290669C1B}" type="sibTrans" cxnId="{06448E97-D0CA-44B9-83AF-A95C75FA7659}">
      <dgm:prSet/>
      <dgm:spPr/>
      <dgm:t>
        <a:bodyPr/>
        <a:lstStyle/>
        <a:p>
          <a:endParaRPr lang="en-US"/>
        </a:p>
      </dgm:t>
    </dgm:pt>
    <dgm:pt modelId="{962CA23C-5CCD-4080-A48F-EB07470CB2BE}">
      <dgm:prSet custT="1"/>
      <dgm:spPr/>
      <dgm:t>
        <a:bodyPr/>
        <a:lstStyle/>
        <a:p>
          <a:r>
            <a:rPr lang="en-US" sz="4000" dirty="0">
              <a:solidFill>
                <a:schemeClr val="tx1"/>
              </a:solidFill>
            </a:rPr>
            <a:t>Dogma is an inflexible principle or set of principles laid down by some authority</a:t>
          </a:r>
        </a:p>
      </dgm:t>
    </dgm:pt>
    <dgm:pt modelId="{4BADD4F8-18C9-4132-867A-029B9B3C81DB}" type="parTrans" cxnId="{11B58A46-37BB-444A-867F-08C3D03F2417}">
      <dgm:prSet/>
      <dgm:spPr/>
      <dgm:t>
        <a:bodyPr/>
        <a:lstStyle/>
        <a:p>
          <a:endParaRPr lang="en-US"/>
        </a:p>
      </dgm:t>
    </dgm:pt>
    <dgm:pt modelId="{86857B75-ECD7-4784-B770-2B3A12AB6D80}" type="sibTrans" cxnId="{11B58A46-37BB-444A-867F-08C3D03F2417}">
      <dgm:prSet/>
      <dgm:spPr/>
      <dgm:t>
        <a:bodyPr/>
        <a:lstStyle/>
        <a:p>
          <a:endParaRPr lang="en-US"/>
        </a:p>
      </dgm:t>
    </dgm:pt>
    <dgm:pt modelId="{3013BA12-7D62-476B-BA13-F41C935DE812}" type="pres">
      <dgm:prSet presAssocID="{5648E4EF-F4D3-42F9-A32D-3942A030FD07}" presName="linear" presStyleCnt="0">
        <dgm:presLayoutVars>
          <dgm:animLvl val="lvl"/>
          <dgm:resizeHandles val="exact"/>
        </dgm:presLayoutVars>
      </dgm:prSet>
      <dgm:spPr/>
    </dgm:pt>
    <dgm:pt modelId="{071F6AD0-7D5C-4E90-A4EF-07C10B678C0C}" type="pres">
      <dgm:prSet presAssocID="{C2BB3470-A391-4120-BB0C-7ECC3C9457C5}" presName="parentText" presStyleLbl="node1" presStyleIdx="0" presStyleCnt="2" custLinFactNeighborX="-531" custLinFactNeighborY="-54936">
        <dgm:presLayoutVars>
          <dgm:chMax val="0"/>
          <dgm:bulletEnabled val="1"/>
        </dgm:presLayoutVars>
      </dgm:prSet>
      <dgm:spPr/>
    </dgm:pt>
    <dgm:pt modelId="{9C836005-F6E6-46F4-86D6-55CAA1413AD5}" type="pres">
      <dgm:prSet presAssocID="{F5E8C410-3ACC-485D-AE71-F30290669C1B}" presName="spacer" presStyleCnt="0"/>
      <dgm:spPr/>
    </dgm:pt>
    <dgm:pt modelId="{9CF96A19-E068-428B-AADB-A3C0638CEB5B}" type="pres">
      <dgm:prSet presAssocID="{962CA23C-5CCD-4080-A48F-EB07470CB2BE}" presName="parentText" presStyleLbl="node1" presStyleIdx="1" presStyleCnt="2" custLinFactNeighborX="-531" custLinFactNeighborY="92200">
        <dgm:presLayoutVars>
          <dgm:chMax val="0"/>
          <dgm:bulletEnabled val="1"/>
        </dgm:presLayoutVars>
      </dgm:prSet>
      <dgm:spPr/>
    </dgm:pt>
  </dgm:ptLst>
  <dgm:cxnLst>
    <dgm:cxn modelId="{A4CD910B-D921-4ECA-98E4-EC4B43BC8DC1}" type="presOf" srcId="{5648E4EF-F4D3-42F9-A32D-3942A030FD07}" destId="{3013BA12-7D62-476B-BA13-F41C935DE812}" srcOrd="0" destOrd="0" presId="urn:microsoft.com/office/officeart/2005/8/layout/vList2"/>
    <dgm:cxn modelId="{A2CF1C66-5A51-477C-BB75-18DA9DF0D903}" type="presOf" srcId="{C2BB3470-A391-4120-BB0C-7ECC3C9457C5}" destId="{071F6AD0-7D5C-4E90-A4EF-07C10B678C0C}" srcOrd="0" destOrd="0" presId="urn:microsoft.com/office/officeart/2005/8/layout/vList2"/>
    <dgm:cxn modelId="{11B58A46-37BB-444A-867F-08C3D03F2417}" srcId="{5648E4EF-F4D3-42F9-A32D-3942A030FD07}" destId="{962CA23C-5CCD-4080-A48F-EB07470CB2BE}" srcOrd="1" destOrd="0" parTransId="{4BADD4F8-18C9-4132-867A-029B9B3C81DB}" sibTransId="{86857B75-ECD7-4784-B770-2B3A12AB6D80}"/>
    <dgm:cxn modelId="{06448E97-D0CA-44B9-83AF-A95C75FA7659}" srcId="{5648E4EF-F4D3-42F9-A32D-3942A030FD07}" destId="{C2BB3470-A391-4120-BB0C-7ECC3C9457C5}" srcOrd="0" destOrd="0" parTransId="{CFA1AEAC-5ACB-4C37-94DF-08AD965B8E57}" sibTransId="{F5E8C410-3ACC-485D-AE71-F30290669C1B}"/>
    <dgm:cxn modelId="{D5A152DB-555C-4FDF-95F7-7335F8E8854D}" type="presOf" srcId="{962CA23C-5CCD-4080-A48F-EB07470CB2BE}" destId="{9CF96A19-E068-428B-AADB-A3C0638CEB5B}" srcOrd="0" destOrd="0" presId="urn:microsoft.com/office/officeart/2005/8/layout/vList2"/>
    <dgm:cxn modelId="{E679838A-F0B4-43F6-877A-5E97A9925467}" type="presParOf" srcId="{3013BA12-7D62-476B-BA13-F41C935DE812}" destId="{071F6AD0-7D5C-4E90-A4EF-07C10B678C0C}" srcOrd="0" destOrd="0" presId="urn:microsoft.com/office/officeart/2005/8/layout/vList2"/>
    <dgm:cxn modelId="{4D4ABBBB-8B28-4A05-A4DB-AD72BD553E7B}" type="presParOf" srcId="{3013BA12-7D62-476B-BA13-F41C935DE812}" destId="{9C836005-F6E6-46F4-86D6-55CAA1413AD5}" srcOrd="1" destOrd="0" presId="urn:microsoft.com/office/officeart/2005/8/layout/vList2"/>
    <dgm:cxn modelId="{E131AC0D-2769-465E-946A-06F2E41A1768}" type="presParOf" srcId="{3013BA12-7D62-476B-BA13-F41C935DE812}" destId="{9CF96A19-E068-428B-AADB-A3C0638CEB5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6AD0-7D5C-4E90-A4EF-07C10B678C0C}">
      <dsp:nvSpPr>
        <dsp:cNvPr id="0" name=""/>
        <dsp:cNvSpPr/>
      </dsp:nvSpPr>
      <dsp:spPr>
        <a:xfrm>
          <a:off x="0" y="110709"/>
          <a:ext cx="6683374" cy="199631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Doctrine is a set of beliefs or principles held and taught by the Church. </a:t>
          </a:r>
        </a:p>
      </dsp:txBody>
      <dsp:txXfrm>
        <a:off x="97452" y="208161"/>
        <a:ext cx="6488470" cy="1801408"/>
      </dsp:txXfrm>
    </dsp:sp>
    <dsp:sp modelId="{9CF96A19-E068-428B-AADB-A3C0638CEB5B}">
      <dsp:nvSpPr>
        <dsp:cNvPr id="0" name=""/>
        <dsp:cNvSpPr/>
      </dsp:nvSpPr>
      <dsp:spPr>
        <a:xfrm>
          <a:off x="0" y="2569660"/>
          <a:ext cx="6683374" cy="1996312"/>
        </a:xfrm>
        <a:prstGeom prst="roundRect">
          <a:avLst/>
        </a:prstGeom>
        <a:gradFill rotWithShape="0">
          <a:gsLst>
            <a:gs pos="0">
              <a:schemeClr val="accent2">
                <a:hueOff val="-4374192"/>
                <a:satOff val="-8420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4374192"/>
                <a:satOff val="-8420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4374192"/>
                <a:satOff val="-8420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Dogma is an inflexible principle or set of principles laid down by some authority</a:t>
          </a:r>
        </a:p>
      </dsp:txBody>
      <dsp:txXfrm>
        <a:off x="97452" y="2667112"/>
        <a:ext cx="6488470" cy="1801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D44772-933B-4405-AD50-4793B63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233" y="1124125"/>
            <a:ext cx="8689976" cy="1844385"/>
          </a:xfrm>
        </p:spPr>
        <p:txBody>
          <a:bodyPr>
            <a:normAutofit/>
          </a:bodyPr>
          <a:lstStyle/>
          <a:p>
            <a:r>
              <a:rPr lang="en-CA" sz="6000" b="1" dirty="0"/>
              <a:t>WHAT REVIVAL WILL DO</a:t>
            </a:r>
            <a:endParaRPr lang="en-CA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41B19-4B73-402B-B6D0-BA9E41B5C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5233" y="3013746"/>
            <a:ext cx="8689976" cy="1078889"/>
          </a:xfrm>
        </p:spPr>
        <p:txBody>
          <a:bodyPr>
            <a:normAutofit/>
          </a:bodyPr>
          <a:lstStyle/>
          <a:p>
            <a:r>
              <a:rPr lang="en-CA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TEXT: Ephesians 2:11-18</a:t>
            </a:r>
            <a:endParaRPr lang="en-CA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37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D44772-933B-4405-AD50-4793B63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273" y="2326592"/>
            <a:ext cx="6247721" cy="2204815"/>
          </a:xfrm>
        </p:spPr>
        <p:txBody>
          <a:bodyPr>
            <a:noAutofit/>
          </a:bodyPr>
          <a:lstStyle/>
          <a:p>
            <a:pPr algn="l"/>
            <a:r>
              <a:rPr lang="en-US" sz="6000" b="1" dirty="0"/>
              <a:t>What Barriers Need to be Broken Down?</a:t>
            </a:r>
            <a:endParaRPr lang="en-CA" sz="6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75630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0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2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D44772-933B-4405-AD50-4793B63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75" y="1343377"/>
            <a:ext cx="4860492" cy="3930297"/>
          </a:xfrm>
        </p:spPr>
        <p:txBody>
          <a:bodyPr anchor="ctr">
            <a:normAutofit/>
          </a:bodyPr>
          <a:lstStyle/>
          <a:p>
            <a:pPr algn="l"/>
            <a:r>
              <a:rPr lang="en-CA" b="1"/>
              <a:t>I. BARRIERS OF DEADLOCK</a:t>
            </a:r>
            <a:endParaRPr lang="en-CA" sz="4800" dirty="0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5519BB-2344-4CFC-AFF3-3611E4A3B466}"/>
              </a:ext>
            </a:extLst>
          </p:cNvPr>
          <p:cNvSpPr txBox="1"/>
          <p:nvPr/>
        </p:nvSpPr>
        <p:spPr>
          <a:xfrm>
            <a:off x="6743700" y="419100"/>
            <a:ext cx="50482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word </a:t>
            </a:r>
            <a:r>
              <a:rPr lang="en-US" sz="3600" b="1" dirty="0">
                <a:solidFill>
                  <a:schemeClr val="bg1"/>
                </a:solidFill>
              </a:rPr>
              <a:t>"deadlock"</a:t>
            </a:r>
            <a:r>
              <a:rPr lang="en-US" sz="3600" dirty="0">
                <a:solidFill>
                  <a:schemeClr val="bg1"/>
                </a:solidFill>
              </a:rPr>
              <a:t> according to Webster’s Dictionary means: 		</a:t>
            </a:r>
          </a:p>
          <a:p>
            <a:r>
              <a:rPr lang="en-CA" sz="3600" dirty="0">
                <a:solidFill>
                  <a:schemeClr val="bg1"/>
                </a:solidFill>
              </a:rPr>
              <a:t>	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"a stoppage resulting from the uncompromising positions of opposing forces."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61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0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2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D44772-933B-4405-AD50-4793B63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75" y="1343377"/>
            <a:ext cx="4860492" cy="3930297"/>
          </a:xfrm>
        </p:spPr>
        <p:txBody>
          <a:bodyPr anchor="ctr">
            <a:normAutofit/>
          </a:bodyPr>
          <a:lstStyle/>
          <a:p>
            <a:pPr algn="l"/>
            <a:r>
              <a:rPr lang="en-CA" b="1"/>
              <a:t>I. BARRIERS OF DEADLOCK</a:t>
            </a:r>
            <a:endParaRPr lang="en-CA" sz="4800" dirty="0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5519BB-2344-4CFC-AFF3-3611E4A3B466}"/>
              </a:ext>
            </a:extLst>
          </p:cNvPr>
          <p:cNvSpPr txBox="1"/>
          <p:nvPr/>
        </p:nvSpPr>
        <p:spPr>
          <a:xfrm>
            <a:off x="6743700" y="419100"/>
            <a:ext cx="5048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solidFill>
                  <a:schemeClr val="bg1"/>
                </a:solidFill>
              </a:rPr>
              <a:t>A. Jealousy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757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0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2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D44772-933B-4405-AD50-4793B63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75" y="1343377"/>
            <a:ext cx="4860492" cy="3930297"/>
          </a:xfrm>
        </p:spPr>
        <p:txBody>
          <a:bodyPr anchor="ctr">
            <a:normAutofit/>
          </a:bodyPr>
          <a:lstStyle/>
          <a:p>
            <a:pPr algn="l"/>
            <a:r>
              <a:rPr lang="en-CA" b="1"/>
              <a:t>I. BARRIERS OF DEADLOCK</a:t>
            </a:r>
            <a:endParaRPr lang="en-CA" sz="4800" dirty="0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5519BB-2344-4CFC-AFF3-3611E4A3B466}"/>
              </a:ext>
            </a:extLst>
          </p:cNvPr>
          <p:cNvSpPr txBox="1"/>
          <p:nvPr/>
        </p:nvSpPr>
        <p:spPr>
          <a:xfrm>
            <a:off x="6808763" y="438543"/>
            <a:ext cx="40125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/>
                </a:solidFill>
              </a:rPr>
              <a:t>B. Anger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"Do not be quickly provoked in your spirit for anger rests in the lap of fools."</a:t>
            </a:r>
          </a:p>
          <a:p>
            <a:r>
              <a:rPr lang="en-CA" sz="4000" i="1" dirty="0">
                <a:solidFill>
                  <a:schemeClr val="bg1"/>
                </a:solidFill>
              </a:rPr>
              <a:t>	  Ecclesiastes 7:9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99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0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2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D44772-933B-4405-AD50-4793B63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75" y="1343377"/>
            <a:ext cx="4860492" cy="3930297"/>
          </a:xfrm>
        </p:spPr>
        <p:txBody>
          <a:bodyPr anchor="ctr">
            <a:normAutofit/>
          </a:bodyPr>
          <a:lstStyle/>
          <a:p>
            <a:pPr algn="l"/>
            <a:r>
              <a:rPr lang="en-CA" b="1"/>
              <a:t>I. BARRIERS OF DEADLOCK</a:t>
            </a:r>
            <a:endParaRPr lang="en-CA" sz="4800" dirty="0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5519BB-2344-4CFC-AFF3-3611E4A3B466}"/>
              </a:ext>
            </a:extLst>
          </p:cNvPr>
          <p:cNvSpPr txBox="1"/>
          <p:nvPr/>
        </p:nvSpPr>
        <p:spPr>
          <a:xfrm>
            <a:off x="6808763" y="438543"/>
            <a:ext cx="40125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/>
                </a:solidFill>
              </a:rPr>
              <a:t>B. Anger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"Get rid of all bitterness, rage and anger . . . "</a:t>
            </a:r>
          </a:p>
          <a:p>
            <a:endParaRPr lang="en-CA" sz="4000" i="1" dirty="0">
              <a:solidFill>
                <a:schemeClr val="bg1"/>
              </a:solidFill>
            </a:endParaRPr>
          </a:p>
          <a:p>
            <a:r>
              <a:rPr lang="en-CA" sz="4000" i="1" dirty="0">
                <a:solidFill>
                  <a:schemeClr val="bg1"/>
                </a:solidFill>
              </a:rPr>
              <a:t>	  Ephesians 4:31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49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0">
            <a:extLst>
              <a:ext uri="{FF2B5EF4-FFF2-40B4-BE49-F238E27FC236}">
                <a16:creationId xmlns:a16="http://schemas.microsoft.com/office/drawing/2014/main" id="{37CCBFA6-32E5-4FFD-A52A-9EA1CBF9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2">
            <a:extLst>
              <a:ext uri="{FF2B5EF4-FFF2-40B4-BE49-F238E27FC236}">
                <a16:creationId xmlns:a16="http://schemas.microsoft.com/office/drawing/2014/main" id="{8B3A8DA3-6E81-4BA8-A084-FE4E32A32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D44772-933B-4405-AD50-4793B63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75" y="1343377"/>
            <a:ext cx="4860492" cy="3930297"/>
          </a:xfrm>
        </p:spPr>
        <p:txBody>
          <a:bodyPr anchor="ctr">
            <a:normAutofit/>
          </a:bodyPr>
          <a:lstStyle/>
          <a:p>
            <a:pPr algn="l"/>
            <a:r>
              <a:rPr lang="en-CA" b="1" dirty="0"/>
              <a:t>I. BARRIERS OF DEADLOCK</a:t>
            </a:r>
            <a:endParaRPr lang="en-CA" sz="4800" dirty="0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88C8491E-818C-4AE7-BBAA-80BE32FD9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3500" y="0"/>
            <a:ext cx="6096000" cy="6858000"/>
          </a:xfrm>
          <a:prstGeom prst="rect">
            <a:avLst/>
          </a:prstGeom>
          <a:gradFill>
            <a:gsLst>
              <a:gs pos="0">
                <a:srgbClr val="FFFFFF">
                  <a:alpha val="20000"/>
                </a:srgbClr>
              </a:gs>
              <a:gs pos="100000">
                <a:srgbClr val="B8B8B8">
                  <a:alpha val="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5519BB-2344-4CFC-AFF3-3611E4A3B466}"/>
              </a:ext>
            </a:extLst>
          </p:cNvPr>
          <p:cNvSpPr txBox="1"/>
          <p:nvPr/>
        </p:nvSpPr>
        <p:spPr>
          <a:xfrm>
            <a:off x="6808763" y="438543"/>
            <a:ext cx="40125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/>
                </a:solidFill>
              </a:rPr>
              <a:t>B. Anger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"Have you any right to be angry?"</a:t>
            </a:r>
          </a:p>
          <a:p>
            <a:r>
              <a:rPr lang="en-CA" sz="4000" i="1" dirty="0">
                <a:solidFill>
                  <a:schemeClr val="bg1"/>
                </a:solidFill>
              </a:rPr>
              <a:t>				Jonah 4:4</a:t>
            </a:r>
            <a:endParaRPr lang="en-CA" sz="4000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"I'm angry enough to die."</a:t>
            </a:r>
          </a:p>
          <a:p>
            <a:r>
              <a:rPr lang="en-CA" sz="4000" i="1" dirty="0">
                <a:solidFill>
                  <a:schemeClr val="bg1"/>
                </a:solidFill>
              </a:rPr>
              <a:t>			   Jonah 4:9</a:t>
            </a:r>
            <a:endParaRPr lang="en-C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578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C947F7AC-E6D2-4AD5-803F-C6C96236E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3614AC9-B572-4CD4-839E-A7259CA62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DB0E204-D22E-4834-BD3F-701AA086E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6900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A043921-0243-4E7D-9120-BEA58F7B3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27" t="72411" b="13751"/>
          <a:stretch/>
        </p:blipFill>
        <p:spPr>
          <a:xfrm>
            <a:off x="290520" y="6257098"/>
            <a:ext cx="623254" cy="600902"/>
          </a:xfrm>
          <a:custGeom>
            <a:avLst/>
            <a:gdLst>
              <a:gd name="connsiteX0" fmla="*/ 0 w 1341545"/>
              <a:gd name="connsiteY0" fmla="*/ 0 h 1293433"/>
              <a:gd name="connsiteX1" fmla="*/ 1341545 w 1341545"/>
              <a:gd name="connsiteY1" fmla="*/ 0 h 1293433"/>
              <a:gd name="connsiteX2" fmla="*/ 1341545 w 1341545"/>
              <a:gd name="connsiteY2" fmla="*/ 1293433 h 1293433"/>
              <a:gd name="connsiteX3" fmla="*/ 150847 w 1341545"/>
              <a:gd name="connsiteY3" fmla="*/ 1293433 h 1293433"/>
              <a:gd name="connsiteX4" fmla="*/ 66240 w 1341545"/>
              <a:gd name="connsiteY4" fmla="*/ 1183451 h 1293433"/>
              <a:gd name="connsiteX5" fmla="*/ 0 w 1341545"/>
              <a:gd name="connsiteY5" fmla="*/ 1061841 h 129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545" h="1293433">
                <a:moveTo>
                  <a:pt x="0" y="0"/>
                </a:moveTo>
                <a:lnTo>
                  <a:pt x="1341545" y="0"/>
                </a:lnTo>
                <a:lnTo>
                  <a:pt x="1341545" y="1293433"/>
                </a:lnTo>
                <a:lnTo>
                  <a:pt x="150847" y="1293433"/>
                </a:lnTo>
                <a:lnTo>
                  <a:pt x="66240" y="1183451"/>
                </a:lnTo>
                <a:lnTo>
                  <a:pt x="0" y="1061841"/>
                </a:lnTo>
                <a:close/>
              </a:path>
            </a:pathLst>
          </a:cu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E39BC3DD-C662-4DF1-8257-BFB9D9C6E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8252"/>
          <a:stretch/>
        </p:blipFill>
        <p:spPr>
          <a:xfrm>
            <a:off x="5287548" y="4694548"/>
            <a:ext cx="2681454" cy="21634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D44772-933B-4405-AD50-4793B63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73" y="642918"/>
            <a:ext cx="6463193" cy="4641241"/>
          </a:xfrm>
        </p:spPr>
        <p:txBody>
          <a:bodyPr anchor="ctr">
            <a:normAutofit/>
          </a:bodyPr>
          <a:lstStyle/>
          <a:p>
            <a:pPr algn="l"/>
            <a:r>
              <a:rPr lang="en-CA" b="1" dirty="0"/>
              <a:t>II. BARRIERS OF DENOMINATIONS</a:t>
            </a:r>
            <a:endParaRPr lang="en-CA" sz="7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5519BB-2344-4CFC-AFF3-3611E4A3B466}"/>
              </a:ext>
            </a:extLst>
          </p:cNvPr>
          <p:cNvSpPr txBox="1"/>
          <p:nvPr/>
        </p:nvSpPr>
        <p:spPr>
          <a:xfrm>
            <a:off x="7969001" y="907962"/>
            <a:ext cx="4222997" cy="4641241"/>
          </a:xfrm>
          <a:prstGeom prst="rect">
            <a:avLst/>
          </a:prstGeom>
        </p:spPr>
        <p:txBody>
          <a:bodyPr rtlCol="0"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"There are some people today that are more conscious of their affiliation with their church than they are with their association with their Lord.“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CA" sz="3600" dirty="0">
                <a:solidFill>
                  <a:schemeClr val="bg1"/>
                </a:solidFill>
              </a:rPr>
              <a:t>	Dr. Paul B. Smith</a:t>
            </a:r>
          </a:p>
          <a:p>
            <a:r>
              <a:rPr lang="en-CA" sz="3600" dirty="0">
                <a:solidFill>
                  <a:schemeClr val="bg1"/>
                </a:solidFill>
              </a:rPr>
              <a:t>The People’s Church</a:t>
            </a:r>
          </a:p>
        </p:txBody>
      </p:sp>
    </p:spTree>
    <p:extLst>
      <p:ext uri="{BB962C8B-B14F-4D97-AF65-F5344CB8AC3E}">
        <p14:creationId xmlns:p14="http://schemas.microsoft.com/office/powerpoint/2010/main" val="2804630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2">
            <a:extLst>
              <a:ext uri="{FF2B5EF4-FFF2-40B4-BE49-F238E27FC236}">
                <a16:creationId xmlns:a16="http://schemas.microsoft.com/office/drawing/2014/main" id="{7407B0FF-43E0-4B2E-B48B-C2A472D10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58">
            <a:extLst>
              <a:ext uri="{FF2B5EF4-FFF2-40B4-BE49-F238E27FC236}">
                <a16:creationId xmlns:a16="http://schemas.microsoft.com/office/drawing/2014/main" id="{7CAC6C18-4147-48ED-8B6A-19B3E0D89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" name="Rectangle 60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2" name="Rectangle 62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D44772-933B-4405-AD50-4793B635C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86" y="1314450"/>
            <a:ext cx="3573194" cy="36802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CA" b="1" dirty="0"/>
              <a:t>III. BARRIERS OF DOCTRINES</a:t>
            </a:r>
            <a:endParaRPr lang="en-US" sz="2400" kern="1200" cap="all" baseline="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73" name="Picture 64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74" name="Picture 66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75" name="TextBox 3">
            <a:extLst>
              <a:ext uri="{FF2B5EF4-FFF2-40B4-BE49-F238E27FC236}">
                <a16:creationId xmlns:a16="http://schemas.microsoft.com/office/drawing/2014/main" id="{B3090508-5AA4-4EBB-A156-5EEBC3C380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5378649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7895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222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Droplet</vt:lpstr>
      <vt:lpstr>WHAT REVIVAL WILL DO</vt:lpstr>
      <vt:lpstr>What Barriers Need to be Broken Down?</vt:lpstr>
      <vt:lpstr>I. BARRIERS OF DEADLOCK</vt:lpstr>
      <vt:lpstr>I. BARRIERS OF DEADLOCK</vt:lpstr>
      <vt:lpstr>I. BARRIERS OF DEADLOCK</vt:lpstr>
      <vt:lpstr>I. BARRIERS OF DEADLOCK</vt:lpstr>
      <vt:lpstr>I. BARRIERS OF DEADLOCK</vt:lpstr>
      <vt:lpstr>II. BARRIERS OF DENOMINATIONS</vt:lpstr>
      <vt:lpstr>III. BARRIERS OF DOCTRINES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REVIVAL WILL DO</dc:title>
  <dc:creator>Brad Montsion</dc:creator>
  <cp:lastModifiedBy>Brad Montsion</cp:lastModifiedBy>
  <cp:revision>2</cp:revision>
  <dcterms:created xsi:type="dcterms:W3CDTF">2019-11-02T23:56:35Z</dcterms:created>
  <dcterms:modified xsi:type="dcterms:W3CDTF">2019-11-03T00:01:46Z</dcterms:modified>
</cp:coreProperties>
</file>