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3"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9/28/2023</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046580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9/28/2023</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044586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9/28/2023</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435722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9/28/2023</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234894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9/28/2023</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665233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9/28/2023</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47193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9/28/2023</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439135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9/28/2023</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878178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9/28/2023</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794095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9/28/2023</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363691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9/28/2023</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64005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9/28/2023</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15833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unlit wheat field">
            <a:extLst>
              <a:ext uri="{FF2B5EF4-FFF2-40B4-BE49-F238E27FC236}">
                <a16:creationId xmlns:a16="http://schemas.microsoft.com/office/drawing/2014/main" id="{E964636D-4F59-F795-46E0-FD98453ED6CE}"/>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612349FF-7742-42ED-ADF3-238B5DDD1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237318"/>
            <a:ext cx="12188952" cy="2620682"/>
          </a:xfrm>
          <a:prstGeom prst="rect">
            <a:avLst/>
          </a:prstGeom>
          <a:gradFill>
            <a:gsLst>
              <a:gs pos="42000">
                <a:srgbClr val="000000">
                  <a:alpha val="14000"/>
                </a:srgbClr>
              </a:gs>
              <a:gs pos="0">
                <a:srgbClr val="000000">
                  <a:alpha val="0"/>
                </a:srgbClr>
              </a:gs>
              <a:gs pos="100000">
                <a:srgbClr val="000000">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1A012D-118E-FF4E-E724-30CADF30EB1A}"/>
              </a:ext>
            </a:extLst>
          </p:cNvPr>
          <p:cNvSpPr>
            <a:spLocks noGrp="1"/>
          </p:cNvSpPr>
          <p:nvPr>
            <p:ph type="ctrTitle"/>
          </p:nvPr>
        </p:nvSpPr>
        <p:spPr>
          <a:xfrm>
            <a:off x="475994" y="445890"/>
            <a:ext cx="6675433" cy="1242233"/>
          </a:xfrm>
          <a:ln w="28575">
            <a:solidFill>
              <a:schemeClr val="tx1"/>
            </a:solidFill>
          </a:ln>
        </p:spPr>
        <p:txBody>
          <a:bodyPr anchor="b">
            <a:normAutofit/>
          </a:bodyPr>
          <a:lstStyle/>
          <a:p>
            <a:r>
              <a:rPr lang="en-US" sz="6600" dirty="0">
                <a:solidFill>
                  <a:schemeClr val="tx1">
                    <a:lumMod val="50000"/>
                    <a:lumOff val="50000"/>
                  </a:schemeClr>
                </a:solidFill>
              </a:rPr>
              <a:t>Wheat or tares</a:t>
            </a:r>
          </a:p>
        </p:txBody>
      </p:sp>
      <p:sp>
        <p:nvSpPr>
          <p:cNvPr id="3" name="Subtitle 2">
            <a:extLst>
              <a:ext uri="{FF2B5EF4-FFF2-40B4-BE49-F238E27FC236}">
                <a16:creationId xmlns:a16="http://schemas.microsoft.com/office/drawing/2014/main" id="{9C79CC25-B3DC-3263-5CFA-860987B36A43}"/>
              </a:ext>
            </a:extLst>
          </p:cNvPr>
          <p:cNvSpPr>
            <a:spLocks noGrp="1"/>
          </p:cNvSpPr>
          <p:nvPr>
            <p:ph type="subTitle" idx="1"/>
          </p:nvPr>
        </p:nvSpPr>
        <p:spPr>
          <a:xfrm>
            <a:off x="597020" y="5231982"/>
            <a:ext cx="4848438" cy="693449"/>
          </a:xfrm>
          <a:solidFill>
            <a:schemeClr val="accent3">
              <a:lumMod val="20000"/>
              <a:lumOff val="80000"/>
            </a:schemeClr>
          </a:solidFill>
        </p:spPr>
        <p:txBody>
          <a:bodyPr anchor="b">
            <a:normAutofit lnSpcReduction="10000"/>
          </a:bodyPr>
          <a:lstStyle/>
          <a:p>
            <a:pPr algn="ctr"/>
            <a:r>
              <a:rPr lang="en-US" sz="3600" b="1" dirty="0">
                <a:solidFill>
                  <a:schemeClr val="tx1">
                    <a:lumMod val="50000"/>
                    <a:lumOff val="50000"/>
                  </a:schemeClr>
                </a:solidFill>
              </a:rPr>
              <a:t>MATTHEW 13:24-30</a:t>
            </a:r>
          </a:p>
        </p:txBody>
      </p:sp>
    </p:spTree>
    <p:extLst>
      <p:ext uri="{BB962C8B-B14F-4D97-AF65-F5344CB8AC3E}">
        <p14:creationId xmlns:p14="http://schemas.microsoft.com/office/powerpoint/2010/main" val="3770388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1D60D-0C2A-3003-CDB8-5491486844BC}"/>
              </a:ext>
            </a:extLst>
          </p:cNvPr>
          <p:cNvSpPr>
            <a:spLocks noGrp="1"/>
          </p:cNvSpPr>
          <p:nvPr>
            <p:ph type="title"/>
          </p:nvPr>
        </p:nvSpPr>
        <p:spPr>
          <a:xfrm>
            <a:off x="700635" y="922095"/>
            <a:ext cx="10691265" cy="5069271"/>
          </a:xfrm>
        </p:spPr>
        <p:txBody>
          <a:bodyPr>
            <a:normAutofit fontScale="90000"/>
          </a:bodyPr>
          <a:lstStyle/>
          <a:p>
            <a:pPr marL="0" marR="0" algn="ctr">
              <a:lnSpc>
                <a:spcPct val="107000"/>
              </a:lnSpc>
              <a:spcBef>
                <a:spcPts val="0"/>
              </a:spcBef>
              <a:spcAft>
                <a:spcPts val="800"/>
              </a:spcAft>
            </a:pPr>
            <a:br>
              <a:rPr lang="en-US" sz="3600" b="1" i="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US" sz="3600" b="1" i="1" kern="100" dirty="0">
                <a:effectLst/>
                <a:latin typeface="Times New Roman" panose="02020603050405020304" pitchFamily="18" charset="0"/>
                <a:ea typeface="Calibri" panose="020F0502020204030204" pitchFamily="34" charset="0"/>
                <a:cs typeface="Times New Roman" panose="02020603050405020304" pitchFamily="18" charset="0"/>
              </a:rPr>
              <a:t>"The person without the Spirit does not accept the things that come from the Spirit of God but considers them foolishness and cannot understand them because they are discerned only through the Spirit."</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i="1" kern="100" dirty="0">
                <a:effectLst/>
                <a:latin typeface="Times New Roman" panose="02020603050405020304" pitchFamily="18" charset="0"/>
                <a:ea typeface="Calibri" panose="020F0502020204030204" pitchFamily="34" charset="0"/>
                <a:cs typeface="Times New Roman" panose="02020603050405020304" pitchFamily="18" charset="0"/>
              </a:rPr>
              <a:t>1 Corinthians 2:14 NIV </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br>
              <a:rPr lang="en-US" sz="3600" kern="100" dirty="0">
                <a:effectLst/>
                <a:latin typeface="+mn-lt"/>
                <a:ea typeface="Calibri" panose="020F0502020204030204" pitchFamily="34" charset="0"/>
                <a:cs typeface="Times New Roman" panose="02020603050405020304" pitchFamily="18" charset="0"/>
              </a:rPr>
            </a:br>
            <a:endParaRPr lang="en-US" sz="6600" dirty="0">
              <a:latin typeface="+mn-lt"/>
            </a:endParaRPr>
          </a:p>
        </p:txBody>
      </p:sp>
    </p:spTree>
    <p:extLst>
      <p:ext uri="{BB962C8B-B14F-4D97-AF65-F5344CB8AC3E}">
        <p14:creationId xmlns:p14="http://schemas.microsoft.com/office/powerpoint/2010/main" val="592695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722FD-B8B3-C047-2E24-1215C73FBB80}"/>
              </a:ext>
            </a:extLst>
          </p:cNvPr>
          <p:cNvSpPr>
            <a:spLocks noGrp="1"/>
          </p:cNvSpPr>
          <p:nvPr>
            <p:ph type="title"/>
          </p:nvPr>
        </p:nvSpPr>
        <p:spPr>
          <a:solidFill>
            <a:schemeClr val="accent3">
              <a:lumMod val="60000"/>
              <a:lumOff val="40000"/>
            </a:schemeClr>
          </a:solidFill>
        </p:spPr>
        <p:txBody>
          <a:bodyPr>
            <a:normAutofit/>
          </a:bodyPr>
          <a:lstStyle/>
          <a:p>
            <a:pPr algn="ctr"/>
            <a:r>
              <a:rPr lang="en-US" sz="4800" u="sng" dirty="0"/>
              <a:t>ii. Both progressed together</a:t>
            </a:r>
          </a:p>
        </p:txBody>
      </p:sp>
      <p:sp>
        <p:nvSpPr>
          <p:cNvPr id="3" name="Content Placeholder 2">
            <a:extLst>
              <a:ext uri="{FF2B5EF4-FFF2-40B4-BE49-F238E27FC236}">
                <a16:creationId xmlns:a16="http://schemas.microsoft.com/office/drawing/2014/main" id="{07D90551-C2E0-1116-4011-F440C29F037A}"/>
              </a:ext>
            </a:extLst>
          </p:cNvPr>
          <p:cNvSpPr>
            <a:spLocks noGrp="1"/>
          </p:cNvSpPr>
          <p:nvPr>
            <p:ph sz="half" idx="1"/>
          </p:nvPr>
        </p:nvSpPr>
        <p:spPr>
          <a:solidFill>
            <a:schemeClr val="accent4">
              <a:lumMod val="75000"/>
            </a:schemeClr>
          </a:solidFill>
        </p:spPr>
        <p:txBody>
          <a:bodyPr>
            <a:normAutofit/>
          </a:bodyPr>
          <a:lstStyle/>
          <a:p>
            <a:pPr marL="0" indent="0" algn="ctr">
              <a:buNone/>
            </a:pPr>
            <a:endParaRPr lang="en-US" sz="3600" b="1" dirty="0"/>
          </a:p>
          <a:p>
            <a:pPr marL="0" indent="0" algn="ctr">
              <a:buNone/>
            </a:pPr>
            <a:r>
              <a:rPr lang="en-US" sz="3600" b="1" dirty="0"/>
              <a:t>b) THERE WAS ALL THE APPEARANCE </a:t>
            </a:r>
          </a:p>
          <a:p>
            <a:pPr marL="0" indent="0" algn="ctr">
              <a:buNone/>
            </a:pPr>
            <a:r>
              <a:rPr lang="en-US" sz="3600" b="1" dirty="0"/>
              <a:t>OF WHEAT</a:t>
            </a:r>
          </a:p>
        </p:txBody>
      </p:sp>
      <p:pic>
        <p:nvPicPr>
          <p:cNvPr id="6" name="Content Placeholder 5" descr="Wheat field at sunset">
            <a:extLst>
              <a:ext uri="{FF2B5EF4-FFF2-40B4-BE49-F238E27FC236}">
                <a16:creationId xmlns:a16="http://schemas.microsoft.com/office/drawing/2014/main" id="{027A2392-1547-6A61-E605-AA828A751F9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6172200" y="2128684"/>
            <a:ext cx="5219700" cy="3807220"/>
          </a:xfrm>
        </p:spPr>
      </p:pic>
    </p:spTree>
    <p:extLst>
      <p:ext uri="{BB962C8B-B14F-4D97-AF65-F5344CB8AC3E}">
        <p14:creationId xmlns:p14="http://schemas.microsoft.com/office/powerpoint/2010/main" val="2577329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722FD-B8B3-C047-2E24-1215C73FBB80}"/>
              </a:ext>
            </a:extLst>
          </p:cNvPr>
          <p:cNvSpPr>
            <a:spLocks noGrp="1"/>
          </p:cNvSpPr>
          <p:nvPr>
            <p:ph type="title"/>
          </p:nvPr>
        </p:nvSpPr>
        <p:spPr>
          <a:solidFill>
            <a:schemeClr val="accent3">
              <a:lumMod val="60000"/>
              <a:lumOff val="40000"/>
            </a:schemeClr>
          </a:solidFill>
        </p:spPr>
        <p:txBody>
          <a:bodyPr>
            <a:normAutofit/>
          </a:bodyPr>
          <a:lstStyle/>
          <a:p>
            <a:pPr algn="ctr"/>
            <a:r>
              <a:rPr lang="en-US" sz="4800" u="sng" dirty="0"/>
              <a:t>ii. Both progressed together</a:t>
            </a:r>
          </a:p>
        </p:txBody>
      </p:sp>
      <p:sp>
        <p:nvSpPr>
          <p:cNvPr id="3" name="Content Placeholder 2">
            <a:extLst>
              <a:ext uri="{FF2B5EF4-FFF2-40B4-BE49-F238E27FC236}">
                <a16:creationId xmlns:a16="http://schemas.microsoft.com/office/drawing/2014/main" id="{07D90551-C2E0-1116-4011-F440C29F037A}"/>
              </a:ext>
            </a:extLst>
          </p:cNvPr>
          <p:cNvSpPr>
            <a:spLocks noGrp="1"/>
          </p:cNvSpPr>
          <p:nvPr>
            <p:ph sz="half" idx="1"/>
          </p:nvPr>
        </p:nvSpPr>
        <p:spPr>
          <a:solidFill>
            <a:schemeClr val="accent4">
              <a:lumMod val="75000"/>
            </a:schemeClr>
          </a:solidFill>
        </p:spPr>
        <p:txBody>
          <a:bodyPr>
            <a:normAutofit/>
          </a:bodyPr>
          <a:lstStyle/>
          <a:p>
            <a:pPr marL="0" indent="0" algn="ctr">
              <a:buNone/>
            </a:pPr>
            <a:endParaRPr lang="en-US" sz="3600" b="1" dirty="0"/>
          </a:p>
          <a:p>
            <a:pPr marL="0" indent="0" algn="ctr">
              <a:buNone/>
            </a:pPr>
            <a:r>
              <a:rPr lang="en-US" sz="3600" b="1" dirty="0"/>
              <a:t>c) THERE WAS NONE OF THE ABUNDANCE </a:t>
            </a:r>
          </a:p>
          <a:p>
            <a:pPr marL="0" indent="0" algn="ctr">
              <a:buNone/>
            </a:pPr>
            <a:r>
              <a:rPr lang="en-US" sz="3600" b="1" dirty="0"/>
              <a:t>OF WHEAT</a:t>
            </a:r>
          </a:p>
        </p:txBody>
      </p:sp>
      <p:pic>
        <p:nvPicPr>
          <p:cNvPr id="6" name="Content Placeholder 5" descr="Closeup of wheatgrass in field">
            <a:extLst>
              <a:ext uri="{FF2B5EF4-FFF2-40B4-BE49-F238E27FC236}">
                <a16:creationId xmlns:a16="http://schemas.microsoft.com/office/drawing/2014/main" id="{027A2392-1547-6A61-E605-AA828A751F9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6172200" y="2128684"/>
            <a:ext cx="5219700" cy="3807220"/>
          </a:xfrm>
        </p:spPr>
      </p:pic>
    </p:spTree>
    <p:extLst>
      <p:ext uri="{BB962C8B-B14F-4D97-AF65-F5344CB8AC3E}">
        <p14:creationId xmlns:p14="http://schemas.microsoft.com/office/powerpoint/2010/main" val="139322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1D60D-0C2A-3003-CDB8-5491486844BC}"/>
              </a:ext>
            </a:extLst>
          </p:cNvPr>
          <p:cNvSpPr>
            <a:spLocks noGrp="1"/>
          </p:cNvSpPr>
          <p:nvPr>
            <p:ph type="title"/>
          </p:nvPr>
        </p:nvSpPr>
        <p:spPr>
          <a:xfrm>
            <a:off x="700635" y="922095"/>
            <a:ext cx="10691265" cy="5069271"/>
          </a:xfrm>
        </p:spPr>
        <p:txBody>
          <a:bodyPr>
            <a:normAutofit fontScale="90000"/>
          </a:bodyPr>
          <a:lstStyle/>
          <a:p>
            <a:pPr marL="0" marR="0" algn="ctr">
              <a:lnSpc>
                <a:spcPct val="107000"/>
              </a:lnSpc>
              <a:spcBef>
                <a:spcPts val="0"/>
              </a:spcBef>
              <a:spcAft>
                <a:spcPts val="800"/>
              </a:spcAft>
            </a:pPr>
            <a:br>
              <a:rPr lang="en-US" sz="3600" b="1" i="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US" sz="3600" b="1" i="1" kern="100" dirty="0">
                <a:effectLst/>
                <a:latin typeface="Times New Roman" panose="02020603050405020304" pitchFamily="18" charset="0"/>
                <a:ea typeface="Calibri" panose="020F0502020204030204" pitchFamily="34" charset="0"/>
                <a:cs typeface="Times New Roman" panose="02020603050405020304" pitchFamily="18" charset="0"/>
              </a:rPr>
              <a:t>“But the fruit of the Spirit is love, joy, peace, forbearance, kindness, goodness, faithfulness, gentleness and self-control. Against such things </a:t>
            </a:r>
            <a:br>
              <a:rPr lang="en-US" sz="3600" b="1" i="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US" sz="3600" b="1" i="1" kern="100" dirty="0">
                <a:effectLst/>
                <a:latin typeface="Times New Roman" panose="02020603050405020304" pitchFamily="18" charset="0"/>
                <a:ea typeface="Calibri" panose="020F0502020204030204" pitchFamily="34" charset="0"/>
                <a:cs typeface="Times New Roman" panose="02020603050405020304" pitchFamily="18" charset="0"/>
              </a:rPr>
              <a:t>there is no law.”</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i="1" kern="100" dirty="0">
                <a:effectLst/>
                <a:latin typeface="Times New Roman" panose="02020603050405020304" pitchFamily="18" charset="0"/>
                <a:ea typeface="Calibri" panose="020F0502020204030204" pitchFamily="34" charset="0"/>
                <a:cs typeface="Times New Roman" panose="02020603050405020304" pitchFamily="18" charset="0"/>
              </a:rPr>
              <a:t>Galatians 5:22-23 NIV </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br>
              <a:rPr lang="en-US" sz="3600" kern="100" dirty="0">
                <a:effectLst/>
                <a:latin typeface="+mn-lt"/>
                <a:ea typeface="Calibri" panose="020F0502020204030204" pitchFamily="34" charset="0"/>
                <a:cs typeface="Times New Roman" panose="02020603050405020304" pitchFamily="18" charset="0"/>
              </a:rPr>
            </a:br>
            <a:endParaRPr lang="en-US" sz="6600" dirty="0">
              <a:latin typeface="+mn-lt"/>
            </a:endParaRPr>
          </a:p>
        </p:txBody>
      </p:sp>
    </p:spTree>
    <p:extLst>
      <p:ext uri="{BB962C8B-B14F-4D97-AF65-F5344CB8AC3E}">
        <p14:creationId xmlns:p14="http://schemas.microsoft.com/office/powerpoint/2010/main" val="1507101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1D60D-0C2A-3003-CDB8-5491486844BC}"/>
              </a:ext>
            </a:extLst>
          </p:cNvPr>
          <p:cNvSpPr>
            <a:spLocks noGrp="1"/>
          </p:cNvSpPr>
          <p:nvPr>
            <p:ph type="title"/>
          </p:nvPr>
        </p:nvSpPr>
        <p:spPr>
          <a:xfrm>
            <a:off x="700635" y="922095"/>
            <a:ext cx="10691265" cy="5069271"/>
          </a:xfrm>
        </p:spPr>
        <p:txBody>
          <a:bodyPr>
            <a:normAutofit fontScale="90000"/>
          </a:bodyPr>
          <a:lstStyle/>
          <a:p>
            <a:pPr marL="0" marR="0" algn="ctr">
              <a:lnSpc>
                <a:spcPct val="107000"/>
              </a:lnSpc>
              <a:spcBef>
                <a:spcPts val="0"/>
              </a:spcBef>
              <a:spcAft>
                <a:spcPts val="800"/>
              </a:spcAft>
            </a:pPr>
            <a:br>
              <a:rPr lang="en-US" sz="3600" b="1" i="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US" sz="3600" b="1" i="1" kern="100" dirty="0">
                <a:effectLst/>
                <a:latin typeface="Times New Roman" panose="02020603050405020304" pitchFamily="18" charset="0"/>
                <a:ea typeface="Calibri" panose="020F0502020204030204" pitchFamily="34" charset="0"/>
                <a:cs typeface="Times New Roman" panose="02020603050405020304" pitchFamily="18" charset="0"/>
              </a:rPr>
              <a:t>"But the Lord said to Samuel, “Do not consider his appearance or his height, for I have rejected him. The Lord does not look at the things people look at. People look at the outward appearance, but the Lord looks at the heart.”</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i="1" kern="100" dirty="0">
                <a:effectLst/>
                <a:latin typeface="Times New Roman" panose="02020603050405020304" pitchFamily="18" charset="0"/>
                <a:ea typeface="Calibri" panose="020F0502020204030204" pitchFamily="34" charset="0"/>
                <a:cs typeface="Times New Roman" panose="02020603050405020304" pitchFamily="18" charset="0"/>
              </a:rPr>
              <a:t>1 Samuel 16:7 NIV</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br>
              <a:rPr lang="en-US" sz="3600" kern="100" dirty="0">
                <a:effectLst/>
                <a:latin typeface="+mn-lt"/>
                <a:ea typeface="Calibri" panose="020F0502020204030204" pitchFamily="34" charset="0"/>
                <a:cs typeface="Times New Roman" panose="02020603050405020304" pitchFamily="18" charset="0"/>
              </a:rPr>
            </a:br>
            <a:endParaRPr lang="en-US" sz="6600" dirty="0">
              <a:latin typeface="+mn-lt"/>
            </a:endParaRPr>
          </a:p>
        </p:txBody>
      </p:sp>
    </p:spTree>
    <p:extLst>
      <p:ext uri="{BB962C8B-B14F-4D97-AF65-F5344CB8AC3E}">
        <p14:creationId xmlns:p14="http://schemas.microsoft.com/office/powerpoint/2010/main" val="1044957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E3D1-B0EA-6D0F-13E8-FE384B30062F}"/>
              </a:ext>
            </a:extLst>
          </p:cNvPr>
          <p:cNvSpPr>
            <a:spLocks noGrp="1"/>
          </p:cNvSpPr>
          <p:nvPr>
            <p:ph type="title"/>
          </p:nvPr>
        </p:nvSpPr>
        <p:spPr>
          <a:solidFill>
            <a:schemeClr val="accent4">
              <a:lumMod val="75000"/>
            </a:schemeClr>
          </a:solidFill>
        </p:spPr>
        <p:txBody>
          <a:bodyPr>
            <a:normAutofit/>
          </a:bodyPr>
          <a:lstStyle/>
          <a:p>
            <a:pPr algn="ctr"/>
            <a:r>
              <a:rPr lang="en-US" sz="4800" u="sng" dirty="0"/>
              <a:t>III. BOTH WERE PROCESSED TOGETHER</a:t>
            </a:r>
          </a:p>
        </p:txBody>
      </p:sp>
      <p:sp>
        <p:nvSpPr>
          <p:cNvPr id="3" name="Content Placeholder 2">
            <a:extLst>
              <a:ext uri="{FF2B5EF4-FFF2-40B4-BE49-F238E27FC236}">
                <a16:creationId xmlns:a16="http://schemas.microsoft.com/office/drawing/2014/main" id="{298051C2-3271-23DE-5ADA-653DF5ADE088}"/>
              </a:ext>
            </a:extLst>
          </p:cNvPr>
          <p:cNvSpPr>
            <a:spLocks noGrp="1"/>
          </p:cNvSpPr>
          <p:nvPr>
            <p:ph sz="half" idx="1"/>
          </p:nvPr>
        </p:nvSpPr>
        <p:spPr>
          <a:solidFill>
            <a:schemeClr val="accent4">
              <a:lumMod val="60000"/>
              <a:lumOff val="40000"/>
            </a:schemeClr>
          </a:solidFill>
        </p:spPr>
        <p:txBody>
          <a:bodyPr>
            <a:normAutofit/>
          </a:bodyPr>
          <a:lstStyle/>
          <a:p>
            <a:pPr marL="0" indent="0" algn="ctr">
              <a:buNone/>
            </a:pPr>
            <a:endParaRPr lang="en-US" sz="3600" b="1" dirty="0"/>
          </a:p>
          <a:p>
            <a:pPr marL="0" indent="0" algn="ctr">
              <a:buNone/>
            </a:pPr>
            <a:r>
              <a:rPr lang="en-US" sz="3600" b="1" dirty="0"/>
              <a:t>a) THE TARES WERE BURNED</a:t>
            </a:r>
          </a:p>
        </p:txBody>
      </p:sp>
      <p:pic>
        <p:nvPicPr>
          <p:cNvPr id="6" name="Content Placeholder 5" descr="Fire and smoke">
            <a:extLst>
              <a:ext uri="{FF2B5EF4-FFF2-40B4-BE49-F238E27FC236}">
                <a16:creationId xmlns:a16="http://schemas.microsoft.com/office/drawing/2014/main" id="{527A5C9F-866D-C0F0-9D5C-6F3968EE063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128684"/>
            <a:ext cx="5219700" cy="3844414"/>
          </a:xfrm>
        </p:spPr>
      </p:pic>
    </p:spTree>
    <p:extLst>
      <p:ext uri="{BB962C8B-B14F-4D97-AF65-F5344CB8AC3E}">
        <p14:creationId xmlns:p14="http://schemas.microsoft.com/office/powerpoint/2010/main" val="874388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E3D1-B0EA-6D0F-13E8-FE384B30062F}"/>
              </a:ext>
            </a:extLst>
          </p:cNvPr>
          <p:cNvSpPr>
            <a:spLocks noGrp="1"/>
          </p:cNvSpPr>
          <p:nvPr>
            <p:ph type="title"/>
          </p:nvPr>
        </p:nvSpPr>
        <p:spPr>
          <a:solidFill>
            <a:schemeClr val="accent4">
              <a:lumMod val="75000"/>
            </a:schemeClr>
          </a:solidFill>
        </p:spPr>
        <p:txBody>
          <a:bodyPr>
            <a:normAutofit/>
          </a:bodyPr>
          <a:lstStyle/>
          <a:p>
            <a:pPr algn="ctr"/>
            <a:r>
              <a:rPr lang="en-US" sz="4800" u="sng" dirty="0"/>
              <a:t>III. BOTH WERE PROCESSED TOGETHER</a:t>
            </a:r>
          </a:p>
        </p:txBody>
      </p:sp>
      <p:sp>
        <p:nvSpPr>
          <p:cNvPr id="3" name="Content Placeholder 2">
            <a:extLst>
              <a:ext uri="{FF2B5EF4-FFF2-40B4-BE49-F238E27FC236}">
                <a16:creationId xmlns:a16="http://schemas.microsoft.com/office/drawing/2014/main" id="{298051C2-3271-23DE-5ADA-653DF5ADE088}"/>
              </a:ext>
            </a:extLst>
          </p:cNvPr>
          <p:cNvSpPr>
            <a:spLocks noGrp="1"/>
          </p:cNvSpPr>
          <p:nvPr>
            <p:ph sz="half" idx="1"/>
          </p:nvPr>
        </p:nvSpPr>
        <p:spPr>
          <a:solidFill>
            <a:schemeClr val="accent4">
              <a:lumMod val="60000"/>
              <a:lumOff val="40000"/>
            </a:schemeClr>
          </a:solidFill>
        </p:spPr>
        <p:txBody>
          <a:bodyPr>
            <a:normAutofit/>
          </a:bodyPr>
          <a:lstStyle/>
          <a:p>
            <a:pPr marL="0" indent="0" algn="ctr">
              <a:buNone/>
            </a:pPr>
            <a:endParaRPr lang="en-US" sz="3600" b="1" dirty="0"/>
          </a:p>
          <a:p>
            <a:pPr marL="0" indent="0" algn="ctr">
              <a:buNone/>
            </a:pPr>
            <a:r>
              <a:rPr lang="en-US" sz="3600" b="1" dirty="0"/>
              <a:t>b) THE WHEAT WAS BARNED</a:t>
            </a:r>
          </a:p>
        </p:txBody>
      </p:sp>
      <p:pic>
        <p:nvPicPr>
          <p:cNvPr id="6" name="Content Placeholder 5" descr="Red barn amongst dried grasses in the early evening">
            <a:extLst>
              <a:ext uri="{FF2B5EF4-FFF2-40B4-BE49-F238E27FC236}">
                <a16:creationId xmlns:a16="http://schemas.microsoft.com/office/drawing/2014/main" id="{527A5C9F-866D-C0F0-9D5C-6F3968EE063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6172200" y="2128684"/>
            <a:ext cx="5219700" cy="3844414"/>
          </a:xfrm>
        </p:spPr>
      </p:pic>
    </p:spTree>
    <p:extLst>
      <p:ext uri="{BB962C8B-B14F-4D97-AF65-F5344CB8AC3E}">
        <p14:creationId xmlns:p14="http://schemas.microsoft.com/office/powerpoint/2010/main" val="1024258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E6619-3CC9-FE04-422E-8C0374BEC06A}"/>
              </a:ext>
            </a:extLst>
          </p:cNvPr>
          <p:cNvSpPr>
            <a:spLocks noGrp="1"/>
          </p:cNvSpPr>
          <p:nvPr>
            <p:ph type="title"/>
          </p:nvPr>
        </p:nvSpPr>
        <p:spPr>
          <a:xfrm>
            <a:off x="700635" y="722670"/>
            <a:ext cx="10691265" cy="1327355"/>
          </a:xfrm>
          <a:solidFill>
            <a:schemeClr val="accent5">
              <a:lumMod val="75000"/>
            </a:schemeClr>
          </a:solidFill>
        </p:spPr>
        <p:txBody>
          <a:bodyPr>
            <a:normAutofit/>
          </a:bodyPr>
          <a:lstStyle/>
          <a:p>
            <a:pPr algn="ctr"/>
            <a:r>
              <a:rPr lang="en-US" sz="6000" b="1" dirty="0"/>
              <a:t>BEWARE…..</a:t>
            </a:r>
          </a:p>
        </p:txBody>
      </p:sp>
      <p:sp>
        <p:nvSpPr>
          <p:cNvPr id="3" name="Content Placeholder 2">
            <a:extLst>
              <a:ext uri="{FF2B5EF4-FFF2-40B4-BE49-F238E27FC236}">
                <a16:creationId xmlns:a16="http://schemas.microsoft.com/office/drawing/2014/main" id="{F255DB28-1996-5403-4043-FA0A546C5D20}"/>
              </a:ext>
            </a:extLst>
          </p:cNvPr>
          <p:cNvSpPr>
            <a:spLocks noGrp="1"/>
          </p:cNvSpPr>
          <p:nvPr>
            <p:ph sz="half" idx="1"/>
          </p:nvPr>
        </p:nvSpPr>
        <p:spPr>
          <a:xfrm>
            <a:off x="715383" y="2050026"/>
            <a:ext cx="5304417" cy="4085304"/>
          </a:xfrm>
          <a:solidFill>
            <a:schemeClr val="accent5"/>
          </a:solidFill>
        </p:spPr>
        <p:txBody>
          <a:bodyPr>
            <a:normAutofit/>
          </a:bodyPr>
          <a:lstStyle/>
          <a:p>
            <a:pPr marL="0" indent="0" algn="ctr">
              <a:buNone/>
            </a:pPr>
            <a:endParaRPr lang="en-US" sz="3600" b="1" dirty="0">
              <a:latin typeface="Arial Black" panose="020B0A04020102020204" pitchFamily="34" charset="0"/>
            </a:endParaRPr>
          </a:p>
          <a:p>
            <a:pPr marL="0" indent="0" algn="ctr">
              <a:buNone/>
            </a:pPr>
            <a:r>
              <a:rPr lang="en-US" sz="3600" b="1" dirty="0">
                <a:latin typeface="Arial Black" panose="020B0A04020102020204" pitchFamily="34" charset="0"/>
              </a:rPr>
              <a:t>1. GOOD WORKS</a:t>
            </a:r>
          </a:p>
          <a:p>
            <a:pPr marL="0" indent="0" algn="ctr">
              <a:buNone/>
            </a:pPr>
            <a:r>
              <a:rPr lang="en-US" sz="3600" b="1" dirty="0">
                <a:latin typeface="Arial Black" panose="020B0A04020102020204" pitchFamily="34" charset="0"/>
              </a:rPr>
              <a:t>2. GOOD BELIEFS</a:t>
            </a:r>
          </a:p>
          <a:p>
            <a:pPr marL="0" indent="0" algn="ctr">
              <a:buNone/>
            </a:pPr>
            <a:r>
              <a:rPr lang="en-US" sz="3600" b="1" dirty="0">
                <a:latin typeface="Arial Black" panose="020B0A04020102020204" pitchFamily="34" charset="0"/>
              </a:rPr>
              <a:t>3. GOOD PEOPLE</a:t>
            </a:r>
          </a:p>
          <a:p>
            <a:pPr marL="0" indent="0" algn="ctr">
              <a:buNone/>
            </a:pPr>
            <a:r>
              <a:rPr lang="en-US" sz="3600" b="1" dirty="0">
                <a:latin typeface="Arial Black" panose="020B0A04020102020204" pitchFamily="34" charset="0"/>
              </a:rPr>
              <a:t>4. GOOD FEELINGS</a:t>
            </a:r>
          </a:p>
        </p:txBody>
      </p:sp>
      <p:pic>
        <p:nvPicPr>
          <p:cNvPr id="6" name="Content Placeholder 5" descr="Red alert button">
            <a:extLst>
              <a:ext uri="{FF2B5EF4-FFF2-40B4-BE49-F238E27FC236}">
                <a16:creationId xmlns:a16="http://schemas.microsoft.com/office/drawing/2014/main" id="{FA647B82-15A2-9F3F-CAF3-44776CB8826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799" y="2050026"/>
            <a:ext cx="5386849" cy="3923072"/>
          </a:xfrm>
        </p:spPr>
      </p:pic>
    </p:spTree>
    <p:extLst>
      <p:ext uri="{BB962C8B-B14F-4D97-AF65-F5344CB8AC3E}">
        <p14:creationId xmlns:p14="http://schemas.microsoft.com/office/powerpoint/2010/main" val="960793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8E84E-1E31-F91F-D2EE-2651580FE72D}"/>
              </a:ext>
            </a:extLst>
          </p:cNvPr>
          <p:cNvSpPr>
            <a:spLocks noGrp="1"/>
          </p:cNvSpPr>
          <p:nvPr>
            <p:ph type="title"/>
          </p:nvPr>
        </p:nvSpPr>
        <p:spPr>
          <a:xfrm>
            <a:off x="700635" y="922095"/>
            <a:ext cx="10691265" cy="5069271"/>
          </a:xfrm>
        </p:spPr>
        <p:txBody>
          <a:bodyPr/>
          <a:lstStyle/>
          <a:p>
            <a:pPr algn="ctr"/>
            <a:r>
              <a:rPr lang="en-US" b="0" i="0" dirty="0">
                <a:solidFill>
                  <a:srgbClr val="000000"/>
                </a:solidFill>
                <a:effectLst/>
                <a:latin typeface="system-ui"/>
              </a:rPr>
              <a:t>Jesus told them another parable: “The kingdom of heaven is like a man who sowed good seed in his field.</a:t>
            </a:r>
            <a:r>
              <a:rPr lang="en-US" b="1" i="0" baseline="30000" dirty="0">
                <a:solidFill>
                  <a:srgbClr val="000000"/>
                </a:solidFill>
                <a:effectLst/>
                <a:latin typeface="system-ui"/>
              </a:rPr>
              <a:t> </a:t>
            </a:r>
            <a:r>
              <a:rPr lang="en-US" b="0" i="0" dirty="0">
                <a:solidFill>
                  <a:srgbClr val="000000"/>
                </a:solidFill>
                <a:effectLst/>
                <a:latin typeface="system-ui"/>
              </a:rPr>
              <a:t>But while everyone was sleeping, his enemy came and sowed weeds among the wheat, and went away. When the wheat sprouted and formed heads, then the weeds also appeared.</a:t>
            </a:r>
            <a:endParaRPr lang="en-US" dirty="0"/>
          </a:p>
        </p:txBody>
      </p:sp>
      <p:sp>
        <p:nvSpPr>
          <p:cNvPr id="3" name="TextBox 2">
            <a:extLst>
              <a:ext uri="{FF2B5EF4-FFF2-40B4-BE49-F238E27FC236}">
                <a16:creationId xmlns:a16="http://schemas.microsoft.com/office/drawing/2014/main" id="{7E71B75A-956B-4651-1F5A-29119AC1EE15}"/>
              </a:ext>
            </a:extLst>
          </p:cNvPr>
          <p:cNvSpPr txBox="1"/>
          <p:nvPr/>
        </p:nvSpPr>
        <p:spPr>
          <a:xfrm>
            <a:off x="3573194" y="225083"/>
            <a:ext cx="4684541" cy="523220"/>
          </a:xfrm>
          <a:prstGeom prst="rect">
            <a:avLst/>
          </a:prstGeom>
          <a:noFill/>
        </p:spPr>
        <p:txBody>
          <a:bodyPr wrap="square" rtlCol="0">
            <a:spAutoFit/>
          </a:bodyPr>
          <a:lstStyle/>
          <a:p>
            <a:pPr algn="ctr"/>
            <a:r>
              <a:rPr lang="en-US" sz="2800" b="1" dirty="0">
                <a:latin typeface="+mj-lt"/>
              </a:rPr>
              <a:t>MATTHEW 13:24-30</a:t>
            </a:r>
          </a:p>
        </p:txBody>
      </p:sp>
    </p:spTree>
    <p:extLst>
      <p:ext uri="{BB962C8B-B14F-4D97-AF65-F5344CB8AC3E}">
        <p14:creationId xmlns:p14="http://schemas.microsoft.com/office/powerpoint/2010/main" val="3453595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8E84E-1E31-F91F-D2EE-2651580FE72D}"/>
              </a:ext>
            </a:extLst>
          </p:cNvPr>
          <p:cNvSpPr>
            <a:spLocks noGrp="1"/>
          </p:cNvSpPr>
          <p:nvPr>
            <p:ph type="title"/>
          </p:nvPr>
        </p:nvSpPr>
        <p:spPr>
          <a:xfrm>
            <a:off x="700635" y="922095"/>
            <a:ext cx="10691265" cy="5069271"/>
          </a:xfrm>
        </p:spPr>
        <p:txBody>
          <a:bodyPr/>
          <a:lstStyle/>
          <a:p>
            <a:pPr algn="ctr"/>
            <a:r>
              <a:rPr lang="en-US" b="0" i="0" dirty="0">
                <a:solidFill>
                  <a:srgbClr val="000000"/>
                </a:solidFill>
                <a:effectLst/>
                <a:latin typeface="system-ui"/>
              </a:rPr>
              <a:t>“The owner’s servants came to him and said, ‘Sir, didn’t you sow good seed in your field? Where then did the weeds come from?’</a:t>
            </a:r>
            <a:br>
              <a:rPr lang="en-US" b="0" i="0" dirty="0">
                <a:solidFill>
                  <a:srgbClr val="000000"/>
                </a:solidFill>
                <a:effectLst/>
                <a:latin typeface="system-ui"/>
              </a:rPr>
            </a:br>
            <a:r>
              <a:rPr lang="en-US" b="1" i="0" baseline="30000" dirty="0">
                <a:solidFill>
                  <a:srgbClr val="000000"/>
                </a:solidFill>
                <a:effectLst/>
                <a:latin typeface="system-ui"/>
              </a:rPr>
              <a:t> </a:t>
            </a:r>
            <a:r>
              <a:rPr lang="en-US" b="0" i="0" dirty="0">
                <a:solidFill>
                  <a:srgbClr val="000000"/>
                </a:solidFill>
                <a:effectLst/>
                <a:latin typeface="system-ui"/>
              </a:rPr>
              <a:t>“‘An enemy did this,’ he replied.</a:t>
            </a:r>
            <a:br>
              <a:rPr lang="en-US" b="0" i="0" dirty="0">
                <a:solidFill>
                  <a:srgbClr val="000000"/>
                </a:solidFill>
                <a:effectLst/>
                <a:latin typeface="system-ui"/>
              </a:rPr>
            </a:br>
            <a:r>
              <a:rPr lang="en-US" b="0" i="0" dirty="0">
                <a:solidFill>
                  <a:srgbClr val="000000"/>
                </a:solidFill>
                <a:effectLst/>
                <a:latin typeface="system-ui"/>
              </a:rPr>
              <a:t>“The servants asked him, ‘Do you want us to go and pull them up?’</a:t>
            </a:r>
          </a:p>
        </p:txBody>
      </p:sp>
    </p:spTree>
    <p:extLst>
      <p:ext uri="{BB962C8B-B14F-4D97-AF65-F5344CB8AC3E}">
        <p14:creationId xmlns:p14="http://schemas.microsoft.com/office/powerpoint/2010/main" val="665027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8E84E-1E31-F91F-D2EE-2651580FE72D}"/>
              </a:ext>
            </a:extLst>
          </p:cNvPr>
          <p:cNvSpPr>
            <a:spLocks noGrp="1"/>
          </p:cNvSpPr>
          <p:nvPr>
            <p:ph type="title"/>
          </p:nvPr>
        </p:nvSpPr>
        <p:spPr>
          <a:xfrm>
            <a:off x="700635" y="922095"/>
            <a:ext cx="10691265" cy="5069271"/>
          </a:xfrm>
        </p:spPr>
        <p:txBody>
          <a:bodyPr>
            <a:normAutofit/>
          </a:bodyPr>
          <a:lstStyle/>
          <a:p>
            <a:pPr algn="ctr"/>
            <a:r>
              <a:rPr lang="en-US" b="0" i="0" dirty="0">
                <a:solidFill>
                  <a:srgbClr val="000000"/>
                </a:solidFill>
                <a:effectLst/>
                <a:latin typeface="system-ui"/>
              </a:rPr>
              <a:t>“‘No,’ he answered, ‘because while you are pulling the weeds, you may uproot the wheat with them. </a:t>
            </a:r>
            <a:r>
              <a:rPr lang="en-US" b="1" i="0" baseline="30000" dirty="0">
                <a:solidFill>
                  <a:srgbClr val="000000"/>
                </a:solidFill>
                <a:effectLst/>
                <a:latin typeface="system-ui"/>
              </a:rPr>
              <a:t>30 </a:t>
            </a:r>
            <a:r>
              <a:rPr lang="en-US" b="0" i="0" dirty="0">
                <a:solidFill>
                  <a:srgbClr val="000000"/>
                </a:solidFill>
                <a:effectLst/>
                <a:latin typeface="system-ui"/>
              </a:rPr>
              <a:t>Let both grow together until the harvest. At that time I will tell the harvesters: First collect the weeds and tie them in bundles to be burned; then gather the wheat and bring it into my barn.’”</a:t>
            </a:r>
          </a:p>
        </p:txBody>
      </p:sp>
    </p:spTree>
    <p:extLst>
      <p:ext uri="{BB962C8B-B14F-4D97-AF65-F5344CB8AC3E}">
        <p14:creationId xmlns:p14="http://schemas.microsoft.com/office/powerpoint/2010/main" val="2160949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ardening tools placed on ground">
            <a:extLst>
              <a:ext uri="{FF2B5EF4-FFF2-40B4-BE49-F238E27FC236}">
                <a16:creationId xmlns:a16="http://schemas.microsoft.com/office/drawing/2014/main" id="{FE8F3B90-E6CB-E9BC-FAB1-69D74553A05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42"/>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8406D7-6893-51BA-A458-6397ADD15FCF}"/>
              </a:ext>
            </a:extLst>
          </p:cNvPr>
          <p:cNvSpPr>
            <a:spLocks noGrp="1"/>
          </p:cNvSpPr>
          <p:nvPr>
            <p:ph type="title"/>
          </p:nvPr>
        </p:nvSpPr>
        <p:spPr>
          <a:xfrm>
            <a:off x="647701" y="871759"/>
            <a:ext cx="5067300" cy="3497042"/>
          </a:xfrm>
        </p:spPr>
        <p:txBody>
          <a:bodyPr vert="horz" lIns="91440" tIns="45720" rIns="91440" bIns="45720" rtlCol="0" anchor="t">
            <a:normAutofit/>
          </a:bodyPr>
          <a:lstStyle/>
          <a:p>
            <a:r>
              <a:rPr lang="en-US" sz="8000" dirty="0">
                <a:solidFill>
                  <a:srgbClr val="FFFFFF"/>
                </a:solidFill>
              </a:rPr>
              <a:t>THE SEED</a:t>
            </a:r>
          </a:p>
        </p:txBody>
      </p:sp>
      <p:cxnSp>
        <p:nvCxnSpPr>
          <p:cNvPr id="18" name="Straight Connector 17">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411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1D60D-0C2A-3003-CDB8-5491486844BC}"/>
              </a:ext>
            </a:extLst>
          </p:cNvPr>
          <p:cNvSpPr>
            <a:spLocks noGrp="1"/>
          </p:cNvSpPr>
          <p:nvPr>
            <p:ph type="title"/>
          </p:nvPr>
        </p:nvSpPr>
        <p:spPr>
          <a:xfrm>
            <a:off x="700635" y="922095"/>
            <a:ext cx="10691265" cy="5069271"/>
          </a:xfrm>
        </p:spPr>
        <p:txBody>
          <a:bodyPr>
            <a:normAutofit fontScale="90000"/>
          </a:bodyPr>
          <a:lstStyle/>
          <a:p>
            <a:pPr marL="0" marR="0" algn="ctr">
              <a:lnSpc>
                <a:spcPct val="107000"/>
              </a:lnSpc>
              <a:spcBef>
                <a:spcPts val="0"/>
              </a:spcBef>
              <a:spcAft>
                <a:spcPts val="800"/>
              </a:spcAft>
            </a:pPr>
            <a:r>
              <a:rPr lang="en-US" sz="2800" b="1" i="1" kern="100" dirty="0">
                <a:effectLst/>
                <a:latin typeface="+mn-lt"/>
                <a:ea typeface="Calibri" panose="020F0502020204030204" pitchFamily="34" charset="0"/>
                <a:cs typeface="Times New Roman" panose="02020603050405020304" pitchFamily="18" charset="0"/>
              </a:rPr>
              <a:t>2 Corinthians 13:5 (NIV)</a:t>
            </a:r>
            <a:br>
              <a:rPr lang="en-US" sz="2800" kern="100" dirty="0">
                <a:effectLst/>
                <a:latin typeface="+mn-lt"/>
                <a:ea typeface="Calibri" panose="020F0502020204030204" pitchFamily="34" charset="0"/>
                <a:cs typeface="Times New Roman" panose="02020603050405020304" pitchFamily="18" charset="0"/>
              </a:rPr>
            </a:br>
            <a:r>
              <a:rPr lang="en-US" sz="2800" b="1" i="1" kern="100" dirty="0">
                <a:effectLst/>
                <a:latin typeface="+mn-lt"/>
                <a:ea typeface="Calibri" panose="020F0502020204030204" pitchFamily="34" charset="0"/>
                <a:cs typeface="Times New Roman" panose="02020603050405020304" pitchFamily="18" charset="0"/>
              </a:rPr>
              <a:t>“Examine yourselves to see whether you are in the faith; test yourselves. Do you not realize that Christ Jesus is in you—unless, of course, you fail the test?”</a:t>
            </a:r>
            <a:br>
              <a:rPr lang="en-US" sz="2800" kern="100" dirty="0">
                <a:effectLst/>
                <a:latin typeface="+mn-lt"/>
                <a:ea typeface="Calibri" panose="020F0502020204030204" pitchFamily="34" charset="0"/>
                <a:cs typeface="Times New Roman" panose="02020603050405020304" pitchFamily="18" charset="0"/>
              </a:rPr>
            </a:br>
            <a:br>
              <a:rPr lang="en-US" sz="2800" kern="100" dirty="0">
                <a:effectLst/>
                <a:latin typeface="+mn-lt"/>
                <a:ea typeface="Calibri" panose="020F0502020204030204" pitchFamily="34" charset="0"/>
                <a:cs typeface="Times New Roman" panose="02020603050405020304" pitchFamily="18" charset="0"/>
              </a:rPr>
            </a:br>
            <a:br>
              <a:rPr lang="en-US" sz="2800" kern="100" dirty="0">
                <a:effectLst/>
                <a:latin typeface="+mn-lt"/>
                <a:ea typeface="Calibri" panose="020F0502020204030204" pitchFamily="34" charset="0"/>
                <a:cs typeface="Times New Roman" panose="02020603050405020304" pitchFamily="18" charset="0"/>
              </a:rPr>
            </a:br>
            <a:r>
              <a:rPr lang="en-US" sz="2800" b="1" i="1" kern="100" dirty="0">
                <a:effectLst/>
                <a:latin typeface="+mn-lt"/>
                <a:ea typeface="Calibri" panose="020F0502020204030204" pitchFamily="34" charset="0"/>
                <a:cs typeface="Times New Roman" panose="02020603050405020304" pitchFamily="18" charset="0"/>
              </a:rPr>
              <a:t>2 Peter 1:10 (NIV)</a:t>
            </a:r>
            <a:br>
              <a:rPr lang="en-US" sz="2800" kern="100" dirty="0">
                <a:effectLst/>
                <a:latin typeface="+mn-lt"/>
                <a:ea typeface="Calibri" panose="020F0502020204030204" pitchFamily="34" charset="0"/>
                <a:cs typeface="Times New Roman" panose="02020603050405020304" pitchFamily="18" charset="0"/>
              </a:rPr>
            </a:br>
            <a:r>
              <a:rPr lang="en-US" sz="2800" b="1" i="1" kern="100" dirty="0">
                <a:effectLst/>
                <a:latin typeface="+mn-lt"/>
                <a:ea typeface="Calibri" panose="020F0502020204030204" pitchFamily="34" charset="0"/>
                <a:cs typeface="Times New Roman" panose="02020603050405020304" pitchFamily="18" charset="0"/>
              </a:rPr>
              <a:t>“Therefore, my brothers and sisters, make every effort to confirm your calling and election. For if you do these things, you will never stumble.”</a:t>
            </a:r>
            <a:br>
              <a:rPr lang="en-US" sz="2800" kern="100" dirty="0">
                <a:effectLst/>
                <a:latin typeface="+mn-lt"/>
                <a:ea typeface="Calibri" panose="020F0502020204030204" pitchFamily="34" charset="0"/>
                <a:cs typeface="Times New Roman" panose="02020603050405020304" pitchFamily="18" charset="0"/>
              </a:rPr>
            </a:br>
            <a:endParaRPr lang="en-US" sz="5400" dirty="0">
              <a:latin typeface="+mn-lt"/>
            </a:endParaRPr>
          </a:p>
        </p:txBody>
      </p:sp>
    </p:spTree>
    <p:extLst>
      <p:ext uri="{BB962C8B-B14F-4D97-AF65-F5344CB8AC3E}">
        <p14:creationId xmlns:p14="http://schemas.microsoft.com/office/powerpoint/2010/main" val="3282828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1E7B-A1CB-8391-D992-AEED8592147D}"/>
              </a:ext>
            </a:extLst>
          </p:cNvPr>
          <p:cNvSpPr>
            <a:spLocks noGrp="1"/>
          </p:cNvSpPr>
          <p:nvPr>
            <p:ph type="title"/>
          </p:nvPr>
        </p:nvSpPr>
        <p:spPr>
          <a:solidFill>
            <a:schemeClr val="accent3">
              <a:lumMod val="20000"/>
              <a:lumOff val="80000"/>
            </a:schemeClr>
          </a:solidFill>
        </p:spPr>
        <p:txBody>
          <a:bodyPr>
            <a:normAutofit/>
          </a:bodyPr>
          <a:lstStyle/>
          <a:p>
            <a:pPr algn="ctr"/>
            <a:r>
              <a:rPr lang="en-US" sz="4800" u="sng" dirty="0" err="1"/>
              <a:t>i</a:t>
            </a:r>
            <a:r>
              <a:rPr lang="en-US" sz="4800" u="sng" dirty="0"/>
              <a:t>. Both were planted together</a:t>
            </a:r>
          </a:p>
        </p:txBody>
      </p:sp>
      <p:sp>
        <p:nvSpPr>
          <p:cNvPr id="3" name="Content Placeholder 2">
            <a:extLst>
              <a:ext uri="{FF2B5EF4-FFF2-40B4-BE49-F238E27FC236}">
                <a16:creationId xmlns:a16="http://schemas.microsoft.com/office/drawing/2014/main" id="{810963D7-43FC-5910-C1A7-665E0F7114C0}"/>
              </a:ext>
            </a:extLst>
          </p:cNvPr>
          <p:cNvSpPr>
            <a:spLocks noGrp="1"/>
          </p:cNvSpPr>
          <p:nvPr>
            <p:ph sz="half" idx="1"/>
          </p:nvPr>
        </p:nvSpPr>
        <p:spPr>
          <a:solidFill>
            <a:schemeClr val="accent3">
              <a:lumMod val="40000"/>
              <a:lumOff val="60000"/>
            </a:schemeClr>
          </a:solidFill>
        </p:spPr>
        <p:txBody>
          <a:bodyPr>
            <a:normAutofit/>
          </a:bodyPr>
          <a:lstStyle/>
          <a:p>
            <a:pPr marL="0" indent="0" algn="ctr">
              <a:buNone/>
            </a:pPr>
            <a:endParaRPr lang="en-US" sz="3600" dirty="0"/>
          </a:p>
          <a:p>
            <a:pPr marL="0" indent="0" algn="ctr">
              <a:buNone/>
            </a:pPr>
            <a:r>
              <a:rPr lang="en-US" sz="3600" dirty="0"/>
              <a:t>a) THE CHARACTER OF THE SEED</a:t>
            </a:r>
          </a:p>
        </p:txBody>
      </p:sp>
      <p:pic>
        <p:nvPicPr>
          <p:cNvPr id="6" name="Content Placeholder 5" descr="Roasted wheat for wheat tea">
            <a:extLst>
              <a:ext uri="{FF2B5EF4-FFF2-40B4-BE49-F238E27FC236}">
                <a16:creationId xmlns:a16="http://schemas.microsoft.com/office/drawing/2014/main" id="{8CE55FD0-E364-D970-84BB-01ECEDD16D5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128685"/>
            <a:ext cx="5219700" cy="3807220"/>
          </a:xfrm>
        </p:spPr>
      </p:pic>
    </p:spTree>
    <p:extLst>
      <p:ext uri="{BB962C8B-B14F-4D97-AF65-F5344CB8AC3E}">
        <p14:creationId xmlns:p14="http://schemas.microsoft.com/office/powerpoint/2010/main" val="665544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1E7B-A1CB-8391-D992-AEED8592147D}"/>
              </a:ext>
            </a:extLst>
          </p:cNvPr>
          <p:cNvSpPr>
            <a:spLocks noGrp="1"/>
          </p:cNvSpPr>
          <p:nvPr>
            <p:ph type="title"/>
          </p:nvPr>
        </p:nvSpPr>
        <p:spPr>
          <a:solidFill>
            <a:schemeClr val="accent3">
              <a:lumMod val="20000"/>
              <a:lumOff val="80000"/>
            </a:schemeClr>
          </a:solidFill>
        </p:spPr>
        <p:txBody>
          <a:bodyPr>
            <a:normAutofit/>
          </a:bodyPr>
          <a:lstStyle/>
          <a:p>
            <a:pPr algn="ctr"/>
            <a:r>
              <a:rPr lang="en-US" sz="4800" u="sng" dirty="0" err="1"/>
              <a:t>i</a:t>
            </a:r>
            <a:r>
              <a:rPr lang="en-US" sz="4800" u="sng" dirty="0"/>
              <a:t>. Both were planted together</a:t>
            </a:r>
          </a:p>
        </p:txBody>
      </p:sp>
      <p:sp>
        <p:nvSpPr>
          <p:cNvPr id="3" name="Content Placeholder 2">
            <a:extLst>
              <a:ext uri="{FF2B5EF4-FFF2-40B4-BE49-F238E27FC236}">
                <a16:creationId xmlns:a16="http://schemas.microsoft.com/office/drawing/2014/main" id="{810963D7-43FC-5910-C1A7-665E0F7114C0}"/>
              </a:ext>
            </a:extLst>
          </p:cNvPr>
          <p:cNvSpPr>
            <a:spLocks noGrp="1"/>
          </p:cNvSpPr>
          <p:nvPr>
            <p:ph sz="half" idx="1"/>
          </p:nvPr>
        </p:nvSpPr>
        <p:spPr>
          <a:solidFill>
            <a:schemeClr val="accent3">
              <a:lumMod val="40000"/>
              <a:lumOff val="60000"/>
            </a:schemeClr>
          </a:solidFill>
        </p:spPr>
        <p:txBody>
          <a:bodyPr>
            <a:normAutofit/>
          </a:bodyPr>
          <a:lstStyle/>
          <a:p>
            <a:pPr marL="0" indent="0" algn="ctr">
              <a:buNone/>
            </a:pPr>
            <a:endParaRPr lang="en-US" sz="3600" dirty="0"/>
          </a:p>
          <a:p>
            <a:pPr marL="0" indent="0" algn="ctr">
              <a:buNone/>
            </a:pPr>
            <a:r>
              <a:rPr lang="en-US" sz="3600" dirty="0"/>
              <a:t>b) THE CHARACTER OF THE SOWER</a:t>
            </a:r>
          </a:p>
        </p:txBody>
      </p:sp>
      <p:pic>
        <p:nvPicPr>
          <p:cNvPr id="6" name="Content Placeholder 5" descr="Hands holding wheat stalks">
            <a:extLst>
              <a:ext uri="{FF2B5EF4-FFF2-40B4-BE49-F238E27FC236}">
                <a16:creationId xmlns:a16="http://schemas.microsoft.com/office/drawing/2014/main" id="{8CE55FD0-E364-D970-84BB-01ECEDD16D5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6172200" y="2128685"/>
            <a:ext cx="5219700" cy="3807220"/>
          </a:xfrm>
        </p:spPr>
      </p:pic>
    </p:spTree>
    <p:extLst>
      <p:ext uri="{BB962C8B-B14F-4D97-AF65-F5344CB8AC3E}">
        <p14:creationId xmlns:p14="http://schemas.microsoft.com/office/powerpoint/2010/main" val="4069515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722FD-B8B3-C047-2E24-1215C73FBB80}"/>
              </a:ext>
            </a:extLst>
          </p:cNvPr>
          <p:cNvSpPr>
            <a:spLocks noGrp="1"/>
          </p:cNvSpPr>
          <p:nvPr>
            <p:ph type="title"/>
          </p:nvPr>
        </p:nvSpPr>
        <p:spPr>
          <a:solidFill>
            <a:schemeClr val="accent3">
              <a:lumMod val="60000"/>
              <a:lumOff val="40000"/>
            </a:schemeClr>
          </a:solidFill>
        </p:spPr>
        <p:txBody>
          <a:bodyPr>
            <a:normAutofit/>
          </a:bodyPr>
          <a:lstStyle/>
          <a:p>
            <a:pPr algn="ctr"/>
            <a:r>
              <a:rPr lang="en-US" sz="4800" u="sng" dirty="0"/>
              <a:t>ii. Both progressed together</a:t>
            </a:r>
          </a:p>
        </p:txBody>
      </p:sp>
      <p:sp>
        <p:nvSpPr>
          <p:cNvPr id="3" name="Content Placeholder 2">
            <a:extLst>
              <a:ext uri="{FF2B5EF4-FFF2-40B4-BE49-F238E27FC236}">
                <a16:creationId xmlns:a16="http://schemas.microsoft.com/office/drawing/2014/main" id="{07D90551-C2E0-1116-4011-F440C29F037A}"/>
              </a:ext>
            </a:extLst>
          </p:cNvPr>
          <p:cNvSpPr>
            <a:spLocks noGrp="1"/>
          </p:cNvSpPr>
          <p:nvPr>
            <p:ph sz="half" idx="1"/>
          </p:nvPr>
        </p:nvSpPr>
        <p:spPr>
          <a:solidFill>
            <a:schemeClr val="accent4">
              <a:lumMod val="75000"/>
            </a:schemeClr>
          </a:solidFill>
        </p:spPr>
        <p:txBody>
          <a:bodyPr>
            <a:normAutofit/>
          </a:bodyPr>
          <a:lstStyle/>
          <a:p>
            <a:pPr marL="0" indent="0" algn="ctr">
              <a:buNone/>
            </a:pPr>
            <a:endParaRPr lang="en-US" sz="3600" b="1" dirty="0"/>
          </a:p>
          <a:p>
            <a:pPr marL="0" indent="0" algn="ctr">
              <a:buNone/>
            </a:pPr>
            <a:r>
              <a:rPr lang="en-US" sz="3600" b="1" dirty="0"/>
              <a:t>a) THERE WAS ALL THE ACTIVITY OF THE WHEAT</a:t>
            </a:r>
          </a:p>
        </p:txBody>
      </p:sp>
      <p:pic>
        <p:nvPicPr>
          <p:cNvPr id="6" name="Content Placeholder 5" descr="Wheat field">
            <a:extLst>
              <a:ext uri="{FF2B5EF4-FFF2-40B4-BE49-F238E27FC236}">
                <a16:creationId xmlns:a16="http://schemas.microsoft.com/office/drawing/2014/main" id="{027A2392-1547-6A61-E605-AA828A751F9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128684"/>
            <a:ext cx="5219700" cy="3844414"/>
          </a:xfrm>
        </p:spPr>
      </p:pic>
    </p:spTree>
    <p:extLst>
      <p:ext uri="{BB962C8B-B14F-4D97-AF65-F5344CB8AC3E}">
        <p14:creationId xmlns:p14="http://schemas.microsoft.com/office/powerpoint/2010/main" val="386947850"/>
      </p:ext>
    </p:extLst>
  </p:cSld>
  <p:clrMapOvr>
    <a:masterClrMapping/>
  </p:clrMapOvr>
</p:sld>
</file>

<file path=ppt/theme/theme1.xml><?xml version="1.0" encoding="utf-8"?>
<a:theme xmlns:a="http://schemas.openxmlformats.org/drawingml/2006/main" name="ChronicleVTI">
  <a:themeElements>
    <a:clrScheme name="AnalogousFromDarkSeedLeftStep">
      <a:dk1>
        <a:srgbClr val="000000"/>
      </a:dk1>
      <a:lt1>
        <a:srgbClr val="FFFFFF"/>
      </a:lt1>
      <a:dk2>
        <a:srgbClr val="412B24"/>
      </a:dk2>
      <a:lt2>
        <a:srgbClr val="E6E2E8"/>
      </a:lt2>
      <a:accent1>
        <a:srgbClr val="4BB821"/>
      </a:accent1>
      <a:accent2>
        <a:srgbClr val="81B113"/>
      </a:accent2>
      <a:accent3>
        <a:srgbClr val="B1A11F"/>
      </a:accent3>
      <a:accent4>
        <a:srgbClr val="D57017"/>
      </a:accent4>
      <a:accent5>
        <a:srgbClr val="E73329"/>
      </a:accent5>
      <a:accent6>
        <a:srgbClr val="D5175C"/>
      </a:accent6>
      <a:hlink>
        <a:srgbClr val="BF5B3F"/>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docProps/app.xml><?xml version="1.0" encoding="utf-8"?>
<Properties xmlns="http://schemas.openxmlformats.org/officeDocument/2006/extended-properties" xmlns:vt="http://schemas.openxmlformats.org/officeDocument/2006/docPropsVTypes">
  <TotalTime>38</TotalTime>
  <Words>535</Words>
  <Application>Microsoft Office PowerPoint</Application>
  <PresentationFormat>Widescreen</PresentationFormat>
  <Paragraphs>40</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Arial Black</vt:lpstr>
      <vt:lpstr>Calibri</vt:lpstr>
      <vt:lpstr>Calisto MT</vt:lpstr>
      <vt:lpstr>system-ui</vt:lpstr>
      <vt:lpstr>Times New Roman</vt:lpstr>
      <vt:lpstr>Univers Condensed</vt:lpstr>
      <vt:lpstr>ChronicleVTI</vt:lpstr>
      <vt:lpstr>Wheat or tares</vt:lpstr>
      <vt:lpstr>Jesus told them another parable: “The kingdom of heaven is like a man who sowed good seed in his field. But while everyone was sleeping, his enemy came and sowed weeds among the wheat, and went away. When the wheat sprouted and formed heads, then the weeds also appeared.</vt:lpstr>
      <vt:lpstr>“The owner’s servants came to him and said, ‘Sir, didn’t you sow good seed in your field? Where then did the weeds come from?’  “‘An enemy did this,’ he replied. “The servants asked him, ‘Do you want us to go and pull them up?’</vt:lpstr>
      <vt:lpstr>“‘No,’ he answered, ‘because while you are pulling the weeds, you may uproot the wheat with them. 30 Let both grow together until the harvest. At that time I will tell the harvesters: First collect the weeds and tie them in bundles to be burned; then gather the wheat and bring it into my barn.’”</vt:lpstr>
      <vt:lpstr>THE SEED</vt:lpstr>
      <vt:lpstr>2 Corinthians 13:5 (NIV) “Examine yourselves to see whether you are in the faith; test yourselves. Do you not realize that Christ Jesus is in you—unless, of course, you fail the test?”   2 Peter 1:10 (NIV) “Therefore, my brothers and sisters, make every effort to confirm your calling and election. For if you do these things, you will never stumble.” </vt:lpstr>
      <vt:lpstr>i. Both were planted together</vt:lpstr>
      <vt:lpstr>i. Both were planted together</vt:lpstr>
      <vt:lpstr>ii. Both progressed together</vt:lpstr>
      <vt:lpstr> "The person without the Spirit does not accept the things that come from the Spirit of God but considers them foolishness and cannot understand them because they are discerned only through the Spirit."  1 Corinthians 2:14 NIV   </vt:lpstr>
      <vt:lpstr>ii. Both progressed together</vt:lpstr>
      <vt:lpstr>ii. Both progressed together</vt:lpstr>
      <vt:lpstr> “But the fruit of the Spirit is love, joy, peace, forbearance, kindness, goodness, faithfulness, gentleness and self-control. Against such things  there is no law.”  Galatians 5:22-23 NIV   </vt:lpstr>
      <vt:lpstr> "But the Lord said to Samuel, “Do not consider his appearance or his height, for I have rejected him. The Lord does not look at the things people look at. People look at the outward appearance, but the Lord looks at the heart.”  1 Samuel 16:7 NIV   </vt:lpstr>
      <vt:lpstr>III. BOTH WERE PROCESSED TOGETHER</vt:lpstr>
      <vt:lpstr>III. BOTH WERE PROCESSED TOGETHER</vt:lpstr>
      <vt:lpstr>BEWARE…..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WHEAT OR TARES?</dc:title>
  <dc:creator>Victor Lalonde</dc:creator>
  <cp:lastModifiedBy>Victor Lalonde</cp:lastModifiedBy>
  <cp:revision>4</cp:revision>
  <dcterms:created xsi:type="dcterms:W3CDTF">2023-09-29T03:14:53Z</dcterms:created>
  <dcterms:modified xsi:type="dcterms:W3CDTF">2023-09-29T03:58:43Z</dcterms:modified>
</cp:coreProperties>
</file>